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7" r:id="rId12"/>
    <p:sldId id="27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0960ECF-7DBF-493F-98C4-577C5BBCE2A9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BED064B-C0E8-4A22-8C9A-25F9F8F9EE6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49289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Особенности заданий 18 ЕГЭ по химии и требования к их выполнению</a:t>
            </a: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3933056"/>
            <a:ext cx="5868144" cy="185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720" lvl="0" algn="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b="1" dirty="0">
                <a:solidFill>
                  <a:prstClr val="black"/>
                </a:solidFill>
                <a:latin typeface="Constantia"/>
              </a:rPr>
              <a:t>Спикер: </a:t>
            </a:r>
          </a:p>
          <a:p>
            <a:pPr marR="45720" lvl="0" algn="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b="1" dirty="0" err="1">
                <a:solidFill>
                  <a:prstClr val="black"/>
                </a:solidFill>
                <a:latin typeface="Constantia"/>
              </a:rPr>
              <a:t>Хамитова</a:t>
            </a:r>
            <a:r>
              <a:rPr lang="ru-RU" sz="2600" b="1" dirty="0">
                <a:solidFill>
                  <a:prstClr val="black"/>
                </a:solidFill>
                <a:latin typeface="Constantia"/>
              </a:rPr>
              <a:t> Юлия </a:t>
            </a:r>
            <a:r>
              <a:rPr lang="ru-RU" sz="2600" b="1" dirty="0" err="1">
                <a:solidFill>
                  <a:prstClr val="black"/>
                </a:solidFill>
                <a:latin typeface="Constantia"/>
              </a:rPr>
              <a:t>Науфалевна</a:t>
            </a:r>
            <a:r>
              <a:rPr lang="ru-RU" sz="2600" b="1" dirty="0">
                <a:solidFill>
                  <a:prstClr val="black"/>
                </a:solidFill>
                <a:latin typeface="Constantia"/>
              </a:rPr>
              <a:t>, МБОУ СОШ №1 «Гармония» </a:t>
            </a:r>
          </a:p>
          <a:p>
            <a:pPr marR="45720" lvl="0" algn="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b="1" dirty="0">
                <a:solidFill>
                  <a:prstClr val="black"/>
                </a:solidFill>
                <a:latin typeface="Constantia"/>
              </a:rPr>
              <a:t>ГО </a:t>
            </a:r>
            <a:r>
              <a:rPr lang="ru-RU" sz="2600" b="1" dirty="0" err="1">
                <a:solidFill>
                  <a:prstClr val="black"/>
                </a:solidFill>
                <a:latin typeface="Constantia"/>
              </a:rPr>
              <a:t>г.Кумертау</a:t>
            </a:r>
            <a:endParaRPr lang="ru-RU" sz="2600" b="1" dirty="0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Факторы, влияющие на скорость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8. ПРИРОДА РЕАГИРУЮЩИХ ВЕЩЕСТВ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сильные кислоты реагируют быстрее, чем слабые</a:t>
            </a:r>
          </a:p>
          <a:p>
            <a:pPr>
              <a:buNone/>
            </a:pPr>
            <a:r>
              <a:rPr lang="ru-RU" dirty="0" smtClean="0"/>
              <a:t>- сильные основания реагируют быстрее, чем слабые</a:t>
            </a:r>
          </a:p>
          <a:p>
            <a:pPr>
              <a:buNone/>
            </a:pPr>
            <a:r>
              <a:rPr lang="ru-RU" dirty="0" smtClean="0"/>
              <a:t>- сильные металлы реагируют быстрее, чем слабые</a:t>
            </a:r>
          </a:p>
          <a:p>
            <a:pPr>
              <a:buNone/>
            </a:pPr>
            <a:r>
              <a:rPr lang="ru-RU" dirty="0" smtClean="0"/>
              <a:t>- сильные неметаллы реагируют быстрее, чем слабые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82"/>
          <a:stretch/>
        </p:blipFill>
        <p:spPr bwMode="auto">
          <a:xfrm>
            <a:off x="174278" y="836712"/>
            <a:ext cx="8856984" cy="256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70"/>
          <a:stretch/>
        </p:blipFill>
        <p:spPr bwMode="auto">
          <a:xfrm>
            <a:off x="124984" y="3789040"/>
            <a:ext cx="8955572" cy="1719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51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Кислотные 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кислотные свойства карбоновых кислот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00808"/>
            <a:ext cx="9143999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ислотные свойства спиртов и фенол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914400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498080" cy="178621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1. Из предложенного перечня выберите все внешние воздействия, которые способствуют увеличению скорости реакции цинка с соляной кислотой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057400"/>
            <a:ext cx="7858120" cy="3963888"/>
          </a:xfrm>
        </p:spPr>
        <p:txBody>
          <a:bodyPr/>
          <a:lstStyle/>
          <a:p>
            <a:r>
              <a:rPr lang="ru-RU" dirty="0" smtClean="0"/>
              <a:t>1) уменьшение концентрации кислоты</a:t>
            </a:r>
          </a:p>
          <a:p>
            <a:r>
              <a:rPr lang="ru-RU" dirty="0" smtClean="0"/>
              <a:t>2) увеличение температуры</a:t>
            </a:r>
          </a:p>
          <a:p>
            <a:r>
              <a:rPr lang="ru-RU" dirty="0" smtClean="0"/>
              <a:t>3) пропускание </a:t>
            </a:r>
            <a:r>
              <a:rPr lang="ru-RU" dirty="0" err="1" smtClean="0"/>
              <a:t>хлороводорода</a:t>
            </a:r>
            <a:r>
              <a:rPr lang="ru-RU" dirty="0" smtClean="0"/>
              <a:t> через реакционную смесь</a:t>
            </a:r>
          </a:p>
          <a:p>
            <a:r>
              <a:rPr lang="ru-RU" dirty="0" smtClean="0"/>
              <a:t>4) увеличение площади поверхности соприкосновения реагентов</a:t>
            </a:r>
          </a:p>
          <a:p>
            <a:r>
              <a:rPr lang="ru-RU" dirty="0" smtClean="0"/>
              <a:t>5) добавление индикатора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498080" cy="178621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1. Из предложенного перечня выберите все внешние воздействия, которые способствуют увеличению скорости реакции цинка с соляной кислотой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057400"/>
            <a:ext cx="7858120" cy="4539952"/>
          </a:xfrm>
        </p:spPr>
        <p:txBody>
          <a:bodyPr/>
          <a:lstStyle/>
          <a:p>
            <a:r>
              <a:rPr lang="ru-RU" dirty="0" smtClean="0"/>
              <a:t>1) уменьшение концентрации кислоты</a:t>
            </a:r>
          </a:p>
          <a:p>
            <a:r>
              <a:rPr lang="ru-RU" dirty="0" smtClean="0"/>
              <a:t>2) увеличение температуры</a:t>
            </a:r>
          </a:p>
          <a:p>
            <a:r>
              <a:rPr lang="ru-RU" dirty="0" smtClean="0"/>
              <a:t>3) пропускание </a:t>
            </a:r>
            <a:r>
              <a:rPr lang="ru-RU" dirty="0" err="1" smtClean="0"/>
              <a:t>хлороводорода</a:t>
            </a:r>
            <a:r>
              <a:rPr lang="ru-RU" dirty="0" smtClean="0"/>
              <a:t> через реакционную смесь</a:t>
            </a:r>
          </a:p>
          <a:p>
            <a:r>
              <a:rPr lang="ru-RU" dirty="0" smtClean="0"/>
              <a:t>4) увеличение площади поверхности соприкосновения реагентов</a:t>
            </a:r>
          </a:p>
          <a:p>
            <a:r>
              <a:rPr lang="ru-RU" dirty="0" smtClean="0"/>
              <a:t>5) добавление индикатора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Ответ:</a:t>
            </a:r>
            <a:r>
              <a:rPr lang="ru-RU" b="1" i="1" dirty="0" smtClean="0">
                <a:solidFill>
                  <a:srgbClr val="C00000"/>
                </a:solidFill>
              </a:rPr>
              <a:t>234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890080" cy="135416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2</a:t>
            </a:r>
            <a:r>
              <a:rPr lang="ru-RU" sz="3600" dirty="0" smtClean="0"/>
              <a:t>. </a:t>
            </a:r>
            <a:r>
              <a:rPr lang="ru-RU" sz="3600" b="1" dirty="0" smtClean="0"/>
              <a:t>Из предложенного перечня выберите все внешние воздействия, которые оказывают влияние на скорость реакции между цинком и раствором </a:t>
            </a:r>
            <a:r>
              <a:rPr lang="ru-RU" sz="3600" b="1" dirty="0" err="1" smtClean="0"/>
              <a:t>гидроксида</a:t>
            </a:r>
            <a:r>
              <a:rPr lang="ru-RU" sz="3600" b="1" dirty="0" smtClean="0"/>
              <a:t> натрия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348880"/>
            <a:ext cx="7890080" cy="4248472"/>
          </a:xfrm>
        </p:spPr>
        <p:txBody>
          <a:bodyPr/>
          <a:lstStyle/>
          <a:p>
            <a:r>
              <a:rPr lang="ru-RU" dirty="0" smtClean="0"/>
              <a:t>1) увеличение давления в системе</a:t>
            </a:r>
          </a:p>
          <a:p>
            <a:r>
              <a:rPr lang="ru-RU" dirty="0" smtClean="0"/>
              <a:t>2) увеличение концентрации </a:t>
            </a:r>
            <a:r>
              <a:rPr lang="ru-RU" dirty="0" err="1" smtClean="0"/>
              <a:t>гидроксида</a:t>
            </a:r>
            <a:r>
              <a:rPr lang="ru-RU" dirty="0" smtClean="0"/>
              <a:t> натрия</a:t>
            </a:r>
          </a:p>
          <a:p>
            <a:r>
              <a:rPr lang="ru-RU" dirty="0" smtClean="0"/>
              <a:t>3) уменьшение температуры</a:t>
            </a:r>
          </a:p>
          <a:p>
            <a:r>
              <a:rPr lang="ru-RU" dirty="0" smtClean="0"/>
              <a:t>4) измельчение цинка</a:t>
            </a:r>
          </a:p>
          <a:p>
            <a:r>
              <a:rPr lang="ru-RU" dirty="0" smtClean="0"/>
              <a:t>5) добавление воды в реакционную смесь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890080" cy="135416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2</a:t>
            </a:r>
            <a:r>
              <a:rPr lang="ru-RU" sz="3600" dirty="0" smtClean="0"/>
              <a:t>. </a:t>
            </a:r>
            <a:r>
              <a:rPr lang="ru-RU" sz="3600" b="1" dirty="0" smtClean="0"/>
              <a:t>Из предложенного перечня выберите все внешние воздействия, которые оказывают влияние на скорость реакции между цинком и раствором </a:t>
            </a:r>
            <a:r>
              <a:rPr lang="ru-RU" sz="3600" b="1" dirty="0" err="1" smtClean="0"/>
              <a:t>гидроксида</a:t>
            </a:r>
            <a:r>
              <a:rPr lang="ru-RU" sz="3600" b="1" dirty="0" smtClean="0"/>
              <a:t> натрия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348880"/>
            <a:ext cx="7890080" cy="424847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1) увеличение давления в системе</a:t>
            </a:r>
          </a:p>
          <a:p>
            <a:r>
              <a:rPr lang="ru-RU" dirty="0" smtClean="0"/>
              <a:t>2) увеличение концентрации </a:t>
            </a:r>
            <a:r>
              <a:rPr lang="ru-RU" dirty="0" err="1" smtClean="0"/>
              <a:t>гидроксида</a:t>
            </a:r>
            <a:r>
              <a:rPr lang="ru-RU" dirty="0" smtClean="0"/>
              <a:t> натрия</a:t>
            </a:r>
          </a:p>
          <a:p>
            <a:r>
              <a:rPr lang="ru-RU" dirty="0" smtClean="0"/>
              <a:t>3) уменьшение температуры</a:t>
            </a:r>
          </a:p>
          <a:p>
            <a:r>
              <a:rPr lang="ru-RU" dirty="0" smtClean="0"/>
              <a:t>4) измельчение цинка</a:t>
            </a:r>
          </a:p>
          <a:p>
            <a:r>
              <a:rPr lang="ru-RU" dirty="0" smtClean="0"/>
              <a:t>5) добавление воды в реакционную смесь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Ответ: 2345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962088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3.</a:t>
            </a:r>
            <a:r>
              <a:rPr lang="ru-RU" sz="3600" dirty="0" smtClean="0"/>
              <a:t> </a:t>
            </a:r>
            <a:r>
              <a:rPr lang="ru-RU" sz="3600" b="1" dirty="0" smtClean="0"/>
              <a:t>Из предложенного перечня выберите все реакции, которые при тех же условиях протекают с большей скоростью, чем взаимодействие натрия с этанолом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844824"/>
            <a:ext cx="7890080" cy="4800600"/>
          </a:xfrm>
        </p:spPr>
        <p:txBody>
          <a:bodyPr/>
          <a:lstStyle/>
          <a:p>
            <a:r>
              <a:rPr lang="ru-RU" dirty="0" smtClean="0"/>
              <a:t>1) взаимодействие натрия с водой</a:t>
            </a:r>
          </a:p>
          <a:p>
            <a:r>
              <a:rPr lang="ru-RU" dirty="0" smtClean="0"/>
              <a:t>2) взаимодействие лития с пропанолом-1</a:t>
            </a:r>
          </a:p>
          <a:p>
            <a:r>
              <a:rPr lang="ru-RU" dirty="0" smtClean="0"/>
              <a:t>3) взаимодействие калия с этанолом</a:t>
            </a:r>
          </a:p>
          <a:p>
            <a:r>
              <a:rPr lang="ru-RU" dirty="0" smtClean="0"/>
              <a:t>4) взаимодействие лития с этанолом</a:t>
            </a:r>
          </a:p>
          <a:p>
            <a:r>
              <a:rPr lang="ru-RU" dirty="0" smtClean="0"/>
              <a:t>5) взаимодействие натрия с бутанолом-1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962088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3.</a:t>
            </a:r>
            <a:r>
              <a:rPr lang="ru-RU" sz="3600" dirty="0" smtClean="0"/>
              <a:t> </a:t>
            </a:r>
            <a:r>
              <a:rPr lang="ru-RU" sz="3600" b="1" dirty="0" smtClean="0"/>
              <a:t>Из предложенного перечня выберите все реакции, которые при тех же условиях протекают с большей скоростью, чем взаимодействие натрия с этанолом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844824"/>
            <a:ext cx="7890080" cy="4800600"/>
          </a:xfrm>
        </p:spPr>
        <p:txBody>
          <a:bodyPr/>
          <a:lstStyle/>
          <a:p>
            <a:r>
              <a:rPr lang="ru-RU" dirty="0" smtClean="0"/>
              <a:t>1) взаимодействие натрия с водой</a:t>
            </a:r>
          </a:p>
          <a:p>
            <a:r>
              <a:rPr lang="ru-RU" dirty="0" smtClean="0"/>
              <a:t>2) взаимодействие лития с пропанолом-1</a:t>
            </a:r>
          </a:p>
          <a:p>
            <a:r>
              <a:rPr lang="ru-RU" dirty="0" smtClean="0"/>
              <a:t>3) взаимодействие калия с этанолом</a:t>
            </a:r>
          </a:p>
          <a:p>
            <a:r>
              <a:rPr lang="ru-RU" dirty="0" smtClean="0"/>
              <a:t>4) взаимодействие лития с этанолом</a:t>
            </a:r>
          </a:p>
          <a:p>
            <a:r>
              <a:rPr lang="ru-RU" dirty="0" smtClean="0"/>
              <a:t>5) взаимодействие натрия с бутанолом-1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Ответ: 13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Динамика результатов ЕГЭ по химии за последние 3 года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9024" y="2492896"/>
          <a:ext cx="878497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322"/>
                <a:gridCol w="1867218"/>
                <a:gridCol w="1867218"/>
                <a:gridCol w="186721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Год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2022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2023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2024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/>
                        <a:t>Средний тестовый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55,7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60,9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62,2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89008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4.</a:t>
            </a:r>
            <a:r>
              <a:rPr lang="ru-RU" sz="3100" dirty="0" smtClean="0"/>
              <a:t> </a:t>
            </a:r>
            <a:r>
              <a:rPr lang="ru-RU" sz="3100" b="1" dirty="0" smtClean="0"/>
              <a:t>Из предложенного перечня выберите все реакции, которые при тех же условиях протекают с большей скоростью, чем взаимодействие цинка с раствором уксусной кислоты.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276872"/>
            <a:ext cx="7858120" cy="425192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1) взаимодействие магния с раствором уксусной кислоты</a:t>
            </a:r>
          </a:p>
          <a:p>
            <a:r>
              <a:rPr lang="ru-RU" sz="2800" dirty="0" smtClean="0"/>
              <a:t>2) взаимодействие цинка с соляной кислотой</a:t>
            </a:r>
          </a:p>
          <a:p>
            <a:r>
              <a:rPr lang="ru-RU" sz="2800" dirty="0" smtClean="0"/>
              <a:t>3) взаимодействие магния с соляной кислотой</a:t>
            </a:r>
          </a:p>
          <a:p>
            <a:r>
              <a:rPr lang="ru-RU" sz="2800" dirty="0" smtClean="0"/>
              <a:t>4) взаимодействие растворов </a:t>
            </a:r>
            <a:r>
              <a:rPr lang="ru-RU" sz="2800" dirty="0" err="1" smtClean="0"/>
              <a:t>гидроксида</a:t>
            </a:r>
            <a:r>
              <a:rPr lang="ru-RU" sz="2800" dirty="0" smtClean="0"/>
              <a:t> натрия и уксусной кислоты</a:t>
            </a:r>
          </a:p>
          <a:p>
            <a:r>
              <a:rPr lang="ru-RU" sz="2800" dirty="0" smtClean="0"/>
              <a:t>5) взаимодействие свинца с раствором уксусной кислоты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89008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4.</a:t>
            </a:r>
            <a:r>
              <a:rPr lang="ru-RU" sz="3100" dirty="0" smtClean="0"/>
              <a:t> </a:t>
            </a:r>
            <a:r>
              <a:rPr lang="ru-RU" sz="3100" b="1" dirty="0" smtClean="0"/>
              <a:t>Из предложенного перечня выберите все реакции, которые при тех же условиях протекают с большей скоростью, чем взаимодействие цинка с раствором уксусной кислоты.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276872"/>
            <a:ext cx="7858120" cy="425192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1) взаимодействие магния с раствором уксусной кислоты</a:t>
            </a:r>
          </a:p>
          <a:p>
            <a:r>
              <a:rPr lang="ru-RU" sz="2800" dirty="0" smtClean="0"/>
              <a:t>2) взаимодействие цинка с соляной кислотой</a:t>
            </a:r>
          </a:p>
          <a:p>
            <a:r>
              <a:rPr lang="ru-RU" sz="2800" dirty="0" smtClean="0"/>
              <a:t>3) взаимодействие магния с соляной кислотой</a:t>
            </a:r>
          </a:p>
          <a:p>
            <a:r>
              <a:rPr lang="ru-RU" sz="2800" dirty="0" smtClean="0"/>
              <a:t>4) взаимодействие растворов </a:t>
            </a:r>
            <a:r>
              <a:rPr lang="ru-RU" sz="2800" dirty="0" err="1" smtClean="0"/>
              <a:t>гидроксида</a:t>
            </a:r>
            <a:r>
              <a:rPr lang="ru-RU" sz="2800" dirty="0" smtClean="0"/>
              <a:t> натрия и уксусной кислоты</a:t>
            </a:r>
          </a:p>
          <a:p>
            <a:r>
              <a:rPr lang="ru-RU" sz="2800" dirty="0" smtClean="0"/>
              <a:t>5) взаимодействие свинца с раствором уксусной кислоты</a:t>
            </a:r>
          </a:p>
          <a:p>
            <a:r>
              <a:rPr lang="ru-RU" sz="2800" b="1" i="1" dirty="0" smtClean="0">
                <a:solidFill>
                  <a:srgbClr val="C00000"/>
                </a:solidFill>
              </a:rPr>
              <a:t>Ответ: 1234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Факторы, влияющие на скорость химической реакции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</a:t>
            </a:r>
            <a:r>
              <a:rPr lang="ru-RU" b="1" dirty="0" smtClean="0"/>
              <a:t> Концентрация реагентов</a:t>
            </a:r>
            <a:r>
              <a:rPr lang="ru-RU" dirty="0" smtClean="0"/>
              <a:t> - жидкости или газы (концентрация твердого нерастворимого вещества не влияет на скорость)</a:t>
            </a:r>
          </a:p>
          <a:p>
            <a:pPr>
              <a:buNone/>
            </a:pPr>
            <a:r>
              <a:rPr lang="ru-RU" dirty="0" smtClean="0"/>
              <a:t>- при увеличении концентрации реагента скорость увеличивается</a:t>
            </a:r>
          </a:p>
          <a:p>
            <a:pPr>
              <a:buNone/>
            </a:pPr>
            <a:r>
              <a:rPr lang="ru-RU" dirty="0" smtClean="0"/>
              <a:t>- при уменьшении концентрации реагента скорость реакции уменьшается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Факторы, влияющие на скорость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2. Температура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при увеличении температуры скорость увеличивается</a:t>
            </a:r>
          </a:p>
          <a:p>
            <a:pPr>
              <a:buNone/>
            </a:pPr>
            <a:r>
              <a:rPr lang="ru-RU" dirty="0" smtClean="0"/>
              <a:t>- при уменьшении температуры скорость реакции уменьшается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Факторы, влияющие на скорость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3. Давление</a:t>
            </a:r>
            <a:r>
              <a:rPr lang="ru-RU" dirty="0" smtClean="0"/>
              <a:t> - влияет, если слева есть хотя бы одно </a:t>
            </a:r>
            <a:r>
              <a:rPr lang="ru-RU" b="1" dirty="0" smtClean="0"/>
              <a:t>газообразное</a:t>
            </a:r>
            <a:r>
              <a:rPr lang="ru-RU" dirty="0" smtClean="0"/>
              <a:t> вещество</a:t>
            </a:r>
          </a:p>
          <a:p>
            <a:pPr>
              <a:buNone/>
            </a:pPr>
            <a:r>
              <a:rPr lang="ru-RU" dirty="0" smtClean="0"/>
              <a:t>- при увеличении давления скорость увеличивается</a:t>
            </a:r>
          </a:p>
          <a:p>
            <a:pPr>
              <a:buNone/>
            </a:pPr>
            <a:r>
              <a:rPr lang="ru-RU" dirty="0" smtClean="0"/>
              <a:t>- при уменьшении давления скорость реакции уменьшается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Факторы, влияющие на скорость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4. Объем</a:t>
            </a:r>
            <a:r>
              <a:rPr lang="ru-RU" dirty="0" smtClean="0"/>
              <a:t> - влияет, если слева есть хотя бы одно </a:t>
            </a:r>
            <a:r>
              <a:rPr lang="ru-RU" b="1" dirty="0" smtClean="0"/>
              <a:t>газообразное</a:t>
            </a:r>
            <a:r>
              <a:rPr lang="ru-RU" dirty="0" smtClean="0"/>
              <a:t> вещество</a:t>
            </a:r>
          </a:p>
          <a:p>
            <a:pPr>
              <a:buNone/>
            </a:pPr>
            <a:r>
              <a:rPr lang="ru-RU" dirty="0" smtClean="0"/>
              <a:t>- при уменьшении объема скорость увеличивается</a:t>
            </a:r>
          </a:p>
          <a:p>
            <a:pPr>
              <a:buNone/>
            </a:pPr>
            <a:r>
              <a:rPr lang="ru-RU" dirty="0" smtClean="0"/>
              <a:t>- при увеличении объема скорость реакции уменьшается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Факторы, влияющие на скорость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5. Измельчение твердого вещества</a:t>
            </a:r>
            <a:r>
              <a:rPr lang="ru-RU" dirty="0" smtClean="0"/>
              <a:t> - влияет на твердые нерастворимые вещества.</a:t>
            </a:r>
          </a:p>
          <a:p>
            <a:pPr>
              <a:buNone/>
            </a:pPr>
            <a:r>
              <a:rPr lang="ru-RU" dirty="0" smtClean="0"/>
              <a:t>Если твердое вещество измельчить, уменьшить размеры кусочков, использовать вместо стружки порошок, то скорость реакции будет увеличиваться за счет увеличения площади поверхности взаимодействия.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Факторы, влияющие на скорость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6. Катализатор и ингибитор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катализатор увеличивает скорость реакции</a:t>
            </a:r>
          </a:p>
          <a:p>
            <a:pPr>
              <a:buNone/>
            </a:pPr>
            <a:r>
              <a:rPr lang="ru-RU" dirty="0" smtClean="0"/>
              <a:t>- ингибитор уменьшает скорость реакции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Факторы, влияющие на скорость химической реакции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2215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7. АГРЕГАТНОЕ СОСТОЯНИЕ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самые быстрые реакции для нас будут те, которые протекают между двумя растворами</a:t>
            </a:r>
          </a:p>
          <a:p>
            <a:pPr>
              <a:buNone/>
            </a:pPr>
            <a:r>
              <a:rPr lang="ru-RU" dirty="0" smtClean="0"/>
              <a:t>- реакции между двумя газами тоже быстрые, но достаточно коварные, например, реакция между азотом и кислородом при обычных условиях не протекает, и, к сожалению, такая реакция не одна, поэтому давайте осторожно относиться к реакциям между двумя газами.</a:t>
            </a:r>
          </a:p>
          <a:p>
            <a:pPr>
              <a:buNone/>
            </a:pPr>
            <a:r>
              <a:rPr lang="ru-RU" dirty="0" smtClean="0"/>
              <a:t>- затем можно на одной ступени условно расположить реакции между газом и раствором и между твердым и раствором</a:t>
            </a:r>
          </a:p>
          <a:p>
            <a:pPr>
              <a:buNone/>
            </a:pPr>
            <a:r>
              <a:rPr lang="ru-RU" dirty="0" smtClean="0"/>
              <a:t>- самые медленные реакции это между двумя твердыми веществами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234</TotalTime>
  <Words>582</Words>
  <Application>Microsoft Office PowerPoint</Application>
  <PresentationFormat>Экран (4:3)</PresentationFormat>
  <Paragraphs>101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Особенности заданий 18 ЕГЭ по химии и требования к их выполнению</vt:lpstr>
      <vt:lpstr>Динамика результатов ЕГЭ по химии за последние 3 года</vt:lpstr>
      <vt:lpstr>Факторы, влияющие на скорость химической реакции</vt:lpstr>
      <vt:lpstr>Факторы, влияющие на скорость химической реакции</vt:lpstr>
      <vt:lpstr>Факторы, влияющие на скорость химической реакции</vt:lpstr>
      <vt:lpstr>Факторы, влияющие на скорость химической реакции</vt:lpstr>
      <vt:lpstr>Факторы, влияющие на скорость химической реакции</vt:lpstr>
      <vt:lpstr>Факторы, влияющие на скорость химической реакции</vt:lpstr>
      <vt:lpstr>Факторы, влияющие на скорость химической реакции</vt:lpstr>
      <vt:lpstr>Факторы, влияющие на скорость химической реакции</vt:lpstr>
      <vt:lpstr>Презентация PowerPoint</vt:lpstr>
      <vt:lpstr>Кислотные свойства</vt:lpstr>
      <vt:lpstr>Презентация PowerPoint</vt:lpstr>
      <vt:lpstr>1. Из предложенного перечня выберите все внешние воздействия, которые способствуют увеличению скорости реакции цинка с соляной кислотой </vt:lpstr>
      <vt:lpstr>1. Из предложенного перечня выберите все внешние воздействия, которые способствуют увеличению скорости реакции цинка с соляной кислотой </vt:lpstr>
      <vt:lpstr>2. Из предложенного перечня выберите все внешние воздействия, которые оказывают влияние на скорость реакции между цинком и раствором гидроксида натрия </vt:lpstr>
      <vt:lpstr>2. Из предложенного перечня выберите все внешние воздействия, которые оказывают влияние на скорость реакции между цинком и раствором гидроксида натрия </vt:lpstr>
      <vt:lpstr>3. Из предложенного перечня выберите все реакции, которые при тех же условиях протекают с большей скоростью, чем взаимодействие натрия с этанолом </vt:lpstr>
      <vt:lpstr>3. Из предложенного перечня выберите все реакции, которые при тех же условиях протекают с большей скоростью, чем взаимодействие натрия с этанолом </vt:lpstr>
      <vt:lpstr>4. Из предложенного перечня выберите все реакции, которые при тех же условиях протекают с большей скоростью, чем взаимодействие цинка с раствором уксусной кислоты. </vt:lpstr>
      <vt:lpstr>4. Из предложенного перечня выберите все реакции, которые при тех же условиях протекают с большей скоростью, чем взаимодействие цинка с раствором уксусной кислоты.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заданий 18 ЕГЭ по химии и требования к их выполнению</dc:title>
  <dc:creator>1</dc:creator>
  <cp:lastModifiedBy>Учитель</cp:lastModifiedBy>
  <cp:revision>10</cp:revision>
  <dcterms:created xsi:type="dcterms:W3CDTF">2025-04-09T15:26:37Z</dcterms:created>
  <dcterms:modified xsi:type="dcterms:W3CDTF">2025-04-10T10:41:01Z</dcterms:modified>
</cp:coreProperties>
</file>