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7" r:id="rId2"/>
    <p:sldId id="362" r:id="rId3"/>
    <p:sldId id="302" r:id="rId4"/>
    <p:sldId id="303" r:id="rId5"/>
    <p:sldId id="364" r:id="rId6"/>
    <p:sldId id="306" r:id="rId7"/>
    <p:sldId id="307" r:id="rId8"/>
    <p:sldId id="365" r:id="rId9"/>
    <p:sldId id="366" r:id="rId10"/>
    <p:sldId id="367" r:id="rId11"/>
    <p:sldId id="368" r:id="rId12"/>
    <p:sldId id="369" r:id="rId13"/>
    <p:sldId id="374" r:id="rId14"/>
    <p:sldId id="375" r:id="rId15"/>
    <p:sldId id="376" r:id="rId16"/>
    <p:sldId id="377" r:id="rId17"/>
    <p:sldId id="370" r:id="rId18"/>
    <p:sldId id="316" r:id="rId19"/>
    <p:sldId id="317" r:id="rId20"/>
    <p:sldId id="319" r:id="rId21"/>
    <p:sldId id="320" r:id="rId22"/>
    <p:sldId id="321" r:id="rId23"/>
    <p:sldId id="322" r:id="rId24"/>
    <p:sldId id="323" r:id="rId25"/>
    <p:sldId id="324" r:id="rId26"/>
    <p:sldId id="327" r:id="rId27"/>
    <p:sldId id="328" r:id="rId28"/>
    <p:sldId id="329" r:id="rId29"/>
    <p:sldId id="331" r:id="rId30"/>
    <p:sldId id="332" r:id="rId31"/>
    <p:sldId id="333" r:id="rId32"/>
    <p:sldId id="335" r:id="rId33"/>
    <p:sldId id="336" r:id="rId34"/>
    <p:sldId id="337" r:id="rId35"/>
    <p:sldId id="338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7" r:id="rId53"/>
    <p:sldId id="358" r:id="rId54"/>
    <p:sldId id="359" r:id="rId55"/>
    <p:sldId id="360" r:id="rId56"/>
    <p:sldId id="361" r:id="rId57"/>
    <p:sldId id="308" r:id="rId58"/>
    <p:sldId id="264" r:id="rId59"/>
    <p:sldId id="265" r:id="rId60"/>
    <p:sldId id="266" r:id="rId61"/>
    <p:sldId id="267" r:id="rId62"/>
    <p:sldId id="309" r:id="rId63"/>
    <p:sldId id="313" r:id="rId64"/>
    <p:sldId id="268" r:id="rId65"/>
    <p:sldId id="312" r:id="rId66"/>
    <p:sldId id="269" r:id="rId67"/>
    <p:sldId id="271" r:id="rId68"/>
    <p:sldId id="272" r:id="rId69"/>
    <p:sldId id="275" r:id="rId70"/>
    <p:sldId id="276" r:id="rId71"/>
    <p:sldId id="314" r:id="rId72"/>
    <p:sldId id="277" r:id="rId73"/>
    <p:sldId id="278" r:id="rId74"/>
    <p:sldId id="315" r:id="rId75"/>
    <p:sldId id="279" r:id="rId76"/>
    <p:sldId id="280" r:id="rId77"/>
    <p:sldId id="281" r:id="rId78"/>
    <p:sldId id="373" r:id="rId79"/>
    <p:sldId id="372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3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8B8CC-8863-4A41-AC91-9524A9EFF2D8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9CCD0-64BB-464E-AA47-80D78C85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3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65F0F9-0F8C-4278-86EE-FCD1B4BFB6AC}" type="slidenum">
              <a:rPr lang="ru-RU" smtClean="0"/>
              <a:pPr eaLnBrk="1" hangingPunct="1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" y="900161"/>
            <a:ext cx="9148169" cy="514349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846000" y="408186"/>
                <a:ext cx="8061650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образования и науки Республики Башкортостан</m:t>
                      </m:r>
                    </m:oMath>
                  </m:oMathPara>
                </a14:m>
                <a:endParaRPr lang="ru-RU" sz="140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sz="140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00" y="408186"/>
                <a:ext cx="8061650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1389468" y="2259660"/>
            <a:ext cx="636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Реакции окисления органических соединений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860749" y="4461199"/>
            <a:ext cx="56989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Подготовил: 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Баймиев Евгений Иванович, учитель химии МАОУ «Лицей 96» ГО г. Уфа,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региональный методист, председатель РПК по химии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97" y="1535780"/>
            <a:ext cx="1281578" cy="4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683568" y="188640"/>
            <a:ext cx="77768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Структура, в которой у одного атома углерода две гидроксильные группы, крайне неустойчива.</a:t>
            </a:r>
          </a:p>
        </p:txBody>
      </p:sp>
      <p:pic>
        <p:nvPicPr>
          <p:cNvPr id="24579" name="Picture 2" descr="http://himiyaklas.ru/wp-content/uploads/2016/07/OSC_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81" y="1196752"/>
            <a:ext cx="52022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37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2962672" cy="532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en-US" dirty="0"/>
              <a:t>H</a:t>
            </a:r>
            <a:r>
              <a:rPr lang="en-US" sz="2000" dirty="0"/>
              <a:t>3</a:t>
            </a:r>
            <a:r>
              <a:rPr lang="en-US" dirty="0"/>
              <a:t>-CH=CH</a:t>
            </a:r>
            <a:r>
              <a:rPr lang="en-US" sz="2000" dirty="0"/>
              <a:t>2</a:t>
            </a:r>
            <a:r>
              <a:rPr lang="en-US" dirty="0"/>
              <a:t> →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1230869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[O]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5853" y="306352"/>
            <a:ext cx="6032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Окисление марганцовкой в мягких условиях</a:t>
            </a:r>
          </a:p>
        </p:txBody>
      </p:sp>
      <p:pic>
        <p:nvPicPr>
          <p:cNvPr id="5122" name="Picture 2" descr="ÐÐ°ÑÑÐ¸Ð½ÐºÐ¸ Ð¿Ð¾ Ð·Ð°Ð¿ÑÐ¾ÑÑ Ð¿ÑÐ¾Ð¿Ð¸Ð»ÐµÐ½Ð³Ð»Ð¸ÐºÐ¾Ð»Ñ ÑÐ¾ÑÐ¼Ñ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66478"/>
            <a:ext cx="2410535" cy="11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окисляет марганцовка двойные и тройные связи в углеводородах </a:t>
            </a:r>
            <a:r>
              <a:rPr lang="ru-RU" b="1" u="sng" dirty="0">
                <a:solidFill>
                  <a:srgbClr val="FF0000"/>
                </a:solidFill>
              </a:rPr>
              <a:t>в</a:t>
            </a:r>
            <a:r>
              <a:rPr lang="ru-RU" dirty="0"/>
              <a:t> </a:t>
            </a:r>
            <a:r>
              <a:rPr lang="ru-RU" b="1" u="sng" dirty="0">
                <a:solidFill>
                  <a:srgbClr val="FF0000"/>
                </a:solidFill>
              </a:rPr>
              <a:t>жёстких условиях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648072"/>
          </a:xfrm>
        </p:spPr>
        <p:txBody>
          <a:bodyPr>
            <a:normAutofit fontScale="92500"/>
          </a:bodyPr>
          <a:lstStyle/>
          <a:p>
            <a:r>
              <a:rPr lang="ru-RU" dirty="0"/>
              <a:t>Этилен и ацетилен до углекислого газа и 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2708920"/>
            <a:ext cx="2651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</a:t>
            </a:r>
            <a:r>
              <a:rPr lang="en-US" sz="2000" dirty="0"/>
              <a:t>H2=CH2 → CO2 + H2O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60938" y="245224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[O]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1227" t="51276" r="22180" b="36167"/>
          <a:stretch/>
        </p:blipFill>
        <p:spPr>
          <a:xfrm>
            <a:off x="765921" y="3862944"/>
            <a:ext cx="7920879" cy="1200827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52798" y="3208358"/>
            <a:ext cx="846767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Дизамещённые</a:t>
            </a:r>
            <a:r>
              <a:rPr lang="ru-RU" dirty="0"/>
              <a:t> </a:t>
            </a:r>
            <a:r>
              <a:rPr lang="ru-RU" dirty="0" err="1"/>
              <a:t>алкины</a:t>
            </a:r>
            <a:r>
              <a:rPr lang="ru-RU" dirty="0"/>
              <a:t> и </a:t>
            </a:r>
            <a:r>
              <a:rPr lang="ru-RU" dirty="0" err="1"/>
              <a:t>алкены</a:t>
            </a:r>
            <a:r>
              <a:rPr lang="ru-RU" dirty="0"/>
              <a:t> дают смесь карбоновых кислот.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6283289"/>
            <a:ext cx="383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</a:t>
            </a:r>
            <a:r>
              <a:rPr lang="en-US" sz="2000" dirty="0"/>
              <a:t>H2=CH-R → CO2 + H2O + R-COOH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72906" y="602661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[O]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68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916238" y="692150"/>
            <a:ext cx="385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Жёсткое окисление кратной связи</a:t>
            </a:r>
          </a:p>
        </p:txBody>
      </p:sp>
      <p:pic>
        <p:nvPicPr>
          <p:cNvPr id="39939" name="Picture 2" descr="http://himiyaklas.ru/wp-content/uploads/2016/07/OSC_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61610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himiyaklas.ru/wp-content/uploads/2016/07/OSC_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8013"/>
            <a:ext cx="57610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22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himiyaklas.ru/wp-content/uploads/2016/07/OSC_78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2" y="332657"/>
            <a:ext cx="3802982" cy="197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http://himiyaklas.ru/wp-content/uploads/2016/07/OSC_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306638"/>
            <a:ext cx="685165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http://himiyaklas.ru/wp-content/uploads/2016/07/OSC_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144963"/>
            <a:ext cx="35591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08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himiyaklas.ru/wp-content/uploads/2016/07/OSC_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6343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http://himiyaklas.ru/wp-content/uploads/2016/07/OSC_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644900"/>
            <a:ext cx="43227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81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395288" y="417513"/>
            <a:ext cx="8316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Абсолютно тот же самый принцип при окислении соединений с тройной связью (только окисление идет сразу с образованием кислоты, без промежуточного образования альдегида):</a:t>
            </a:r>
          </a:p>
        </p:txBody>
      </p:sp>
      <p:pic>
        <p:nvPicPr>
          <p:cNvPr id="43011" name="Picture 2" descr="http://himiyaklas.ru/wp-content/uploads/2016/07/OSC_8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56102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986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451" t="18410" r="17353" b="33486"/>
          <a:stretch/>
        </p:blipFill>
        <p:spPr>
          <a:xfrm>
            <a:off x="208947" y="1326604"/>
            <a:ext cx="8623238" cy="38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8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73100" y="20638"/>
            <a:ext cx="756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В нейтральной среде справа будет образовываться щелочь (4KOH):</a:t>
            </a:r>
          </a:p>
        </p:txBody>
      </p:sp>
      <p:pic>
        <p:nvPicPr>
          <p:cNvPr id="14339" name="Picture 2" descr="http://himiyaklas.ru/wp-content/uploads/2016/07/OSC_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76250"/>
            <a:ext cx="765651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47663" y="1997075"/>
            <a:ext cx="820896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Три моля щелочи уходит на образование кислой соли, один моль щелочи остается:</a:t>
            </a:r>
          </a:p>
          <a:p>
            <a:r>
              <a:rPr lang="ru-RU"/>
              <a:t>3CO</a:t>
            </a:r>
            <a:r>
              <a:rPr lang="ru-RU" baseline="-25000"/>
              <a:t>2</a:t>
            </a:r>
            <a:r>
              <a:rPr lang="ru-RU"/>
              <a:t> + 4KOH → 3KHCO</a:t>
            </a:r>
            <a:r>
              <a:rPr lang="ru-RU" baseline="-25000"/>
              <a:t>3</a:t>
            </a:r>
            <a:r>
              <a:rPr lang="ru-RU"/>
              <a:t> + KOH</a:t>
            </a:r>
          </a:p>
          <a:p>
            <a:r>
              <a:rPr lang="ru-RU"/>
              <a:t>И этот один моль щелочи уходит на взаимодействие с одним молем кислой соли:</a:t>
            </a:r>
          </a:p>
          <a:p>
            <a:r>
              <a:rPr lang="ru-RU"/>
              <a:t>KHCO</a:t>
            </a:r>
            <a:r>
              <a:rPr lang="ru-RU" baseline="-25000"/>
              <a:t>3</a:t>
            </a:r>
            <a:r>
              <a:rPr lang="ru-RU"/>
              <a:t> + KOH → K</a:t>
            </a:r>
            <a:r>
              <a:rPr lang="ru-RU" baseline="-25000"/>
              <a:t>2</a:t>
            </a:r>
            <a:r>
              <a:rPr lang="ru-RU"/>
              <a:t>CO</a:t>
            </a:r>
            <a:r>
              <a:rPr lang="ru-RU" baseline="-25000"/>
              <a:t>3</a:t>
            </a:r>
            <a:r>
              <a:rPr lang="ru-RU"/>
              <a:t> + H</a:t>
            </a:r>
            <a:r>
              <a:rPr lang="ru-RU" baseline="-25000"/>
              <a:t>2</a:t>
            </a:r>
            <a:r>
              <a:rPr lang="ru-RU"/>
              <a:t>O</a:t>
            </a:r>
          </a:p>
          <a:p>
            <a:r>
              <a:rPr lang="ru-RU"/>
              <a:t>Поэтому получается вот так:</a:t>
            </a:r>
          </a:p>
          <a:p>
            <a:r>
              <a:rPr lang="ru-RU"/>
              <a:t>3CO</a:t>
            </a:r>
            <a:r>
              <a:rPr lang="ru-RU" baseline="-25000"/>
              <a:t>2</a:t>
            </a:r>
            <a:r>
              <a:rPr lang="ru-RU"/>
              <a:t> + 4KOH → 2KHCO</a:t>
            </a:r>
            <a:r>
              <a:rPr lang="ru-RU" baseline="-25000"/>
              <a:t>3</a:t>
            </a:r>
            <a:r>
              <a:rPr lang="ru-RU"/>
              <a:t> + K</a:t>
            </a:r>
            <a:r>
              <a:rPr lang="ru-RU" baseline="-25000"/>
              <a:t>2</a:t>
            </a:r>
            <a:r>
              <a:rPr lang="ru-RU"/>
              <a:t>CO</a:t>
            </a:r>
            <a:r>
              <a:rPr lang="ru-RU" baseline="-25000"/>
              <a:t>3</a:t>
            </a:r>
            <a:r>
              <a:rPr lang="ru-RU"/>
              <a:t> + H</a:t>
            </a:r>
            <a:r>
              <a:rPr lang="ru-RU" baseline="-25000"/>
              <a:t>2</a:t>
            </a:r>
            <a:r>
              <a:rPr lang="ru-RU"/>
              <a:t>O</a:t>
            </a:r>
          </a:p>
          <a:p>
            <a:r>
              <a:rPr lang="ru-RU"/>
              <a:t>Поэтому в правой части уравнения пишем два моля гидрокарбоната и один моль карбоната:</a:t>
            </a:r>
          </a:p>
        </p:txBody>
      </p:sp>
      <p:pic>
        <p:nvPicPr>
          <p:cNvPr id="14341" name="Picture 4" descr="http://himiyaklas.ru/wp-content/uploads/2016/07/OSC_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941888"/>
            <a:ext cx="88709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46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В слабощелочной среде таких заморочек нет: из-за того, что щелочи избыток, будет образовываться средняя соль:</a:t>
            </a:r>
          </a:p>
        </p:txBody>
      </p:sp>
      <p:pic>
        <p:nvPicPr>
          <p:cNvPr id="15363" name="Picture 2" descr="http://himiyaklas.ru/wp-content/uploads/2016/07/OSC_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6463"/>
            <a:ext cx="73453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E3D3528A-B425-07E2-4F19-19AC5CBA8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616231"/>
            <a:ext cx="7777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/>
              <a:t>То же самое будет при окислении альдегида щавелевой кислоты:</a:t>
            </a:r>
          </a:p>
        </p:txBody>
      </p:sp>
      <p:pic>
        <p:nvPicPr>
          <p:cNvPr id="3" name="Picture 2" descr="http://himiyaklas.ru/wp-content/uploads/2016/07/OSC_46.png">
            <a:extLst>
              <a:ext uri="{FF2B5EF4-FFF2-40B4-BE49-F238E27FC236}">
                <a16:creationId xmlns:a16="http://schemas.microsoft.com/office/drawing/2014/main" id="{302CEF07-C630-D5E1-536B-F0E95852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39" y="3394323"/>
            <a:ext cx="5645698" cy="30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9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556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окисления органических соединений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069" y="469412"/>
            <a:ext cx="7865377" cy="130345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и вторичные спирты окисляет при нагревании, а третичные нет</a:t>
            </a:r>
          </a:p>
        </p:txBody>
      </p:sp>
      <p:pic>
        <p:nvPicPr>
          <p:cNvPr id="1026" name="Picture 2" descr="ÐÐ°ÑÑÐ¸Ð½ÐºÐ¸ Ð¿Ð¾ Ð·Ð°Ð¿ÑÐ¾ÑÑ Ð¾ÐºÑÐ¸Ð´ Ð¼ÐµÐ´Ð¸ Ñ ÑÐ¿Ð¸ÑÑ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94" y="1257958"/>
            <a:ext cx="5635308" cy="104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¾ÐºÐ¸ÑÐ»ÐµÐ½Ð¸Ðµ Ð²ÑÐ¾ÑÐ¸ÑÐ½ÑÑ ÑÐ¿Ð¸ÑÑÐ¾Ð²">
            <a:extLst>
              <a:ext uri="{FF2B5EF4-FFF2-40B4-BE49-F238E27FC236}">
                <a16:creationId xmlns:a16="http://schemas.microsoft.com/office/drawing/2014/main" id="{492917AF-8C5A-DA8F-22A8-34F661ED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36" y="2423093"/>
            <a:ext cx="6171279" cy="103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C580F9B5-CE65-5D8B-864A-DAFE99CE2D1B}"/>
              </a:ext>
            </a:extLst>
          </p:cNvPr>
          <p:cNvSpPr txBox="1">
            <a:spLocks/>
          </p:cNvSpPr>
          <p:nvPr/>
        </p:nvSpPr>
        <p:spPr>
          <a:xfrm>
            <a:off x="610204" y="3575553"/>
            <a:ext cx="8229600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альдегидов с гидроксидом меди.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-CH=O + Cu(OH)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-COH=O +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ÐÐ°ÑÑÐ¸Ð½ÐºÐ¸ Ð¿Ð¾ Ð·Ð°Ð¿ÑÐ¾ÑÑ ÑÐ¿Ð¸ÑÑ Ñ Ð³Ð¸Ð´ÑÐ¾ÐºÑÐ¸Ð´Ð¾Ð¼ Ð¼ÐµÐ´Ð¸ Ð¼ÐµÐ´Ð½Ð¾Ðµ Ð·ÐµÑÐºÐ°Ð»Ð¾">
            <a:extLst>
              <a:ext uri="{FF2B5EF4-FFF2-40B4-BE49-F238E27FC236}">
                <a16:creationId xmlns:a16="http://schemas.microsoft.com/office/drawing/2014/main" id="{F398645A-0870-4DBC-3D43-8F74842D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21493"/>
            <a:ext cx="4115704" cy="19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5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250825" y="-7938"/>
            <a:ext cx="8569325" cy="341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Как и в предыдущем примере, образуется двухосновная кислота, и по уравнению должно получиться 4 моля щелочи (так как 4 моля перманганата).</a:t>
            </a:r>
          </a:p>
          <a:p>
            <a:r>
              <a:rPr lang="ru-RU"/>
              <a:t>В нейтральной среде опять-таки, всей щелочи не хватит на полную нейтрализацию всей кислоты.</a:t>
            </a:r>
          </a:p>
          <a:p>
            <a:r>
              <a:rPr lang="ru-RU"/>
              <a:t>Три моля щелочи уходит на образование кислой соли, один моль щелочи остается:</a:t>
            </a:r>
          </a:p>
          <a:p>
            <a:r>
              <a:rPr lang="ru-RU"/>
              <a:t>3HOOC–COOH + 4KOH → 3KOOC–COOH + KOH</a:t>
            </a:r>
          </a:p>
          <a:p>
            <a:r>
              <a:rPr lang="ru-RU"/>
              <a:t>И этот один моль щелочи уходит на взаимодействие с одним молем кислой соли:</a:t>
            </a:r>
          </a:p>
          <a:p>
            <a:r>
              <a:rPr lang="ru-RU"/>
              <a:t>KOOC–COOH + KOH → KOOC–COOK + H</a:t>
            </a:r>
            <a:r>
              <a:rPr lang="ru-RU" baseline="-25000"/>
              <a:t>2</a:t>
            </a:r>
            <a:r>
              <a:rPr lang="ru-RU"/>
              <a:t>O</a:t>
            </a:r>
          </a:p>
          <a:p>
            <a:r>
              <a:rPr lang="ru-RU"/>
              <a:t>Получается вот так:</a:t>
            </a:r>
          </a:p>
          <a:p>
            <a:r>
              <a:rPr lang="ru-RU"/>
              <a:t>3HOOC–COOH + 4KOH → 2KOOC–COOH + KOOC–COOK + H</a:t>
            </a:r>
            <a:r>
              <a:rPr lang="ru-RU" baseline="-25000"/>
              <a:t>2</a:t>
            </a:r>
            <a:r>
              <a:rPr lang="ru-RU"/>
              <a:t>O</a:t>
            </a: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2916238" y="3408363"/>
            <a:ext cx="246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Конечное уравнение:</a:t>
            </a:r>
          </a:p>
        </p:txBody>
      </p:sp>
      <p:pic>
        <p:nvPicPr>
          <p:cNvPr id="17412" name="Picture 2" descr="http://himiyaklas.ru/wp-content/uploads/2016/07/OSC_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76342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66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Окисление алкенов </a:t>
            </a:r>
            <a:r>
              <a:rPr lang="ru-RU" sz="1800" b="1">
                <a:solidFill>
                  <a:srgbClr val="FF0000"/>
                </a:solidFill>
              </a:rPr>
              <a:t>(кислая среда)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8435" name="Прямоугольник 7"/>
          <p:cNvSpPr>
            <a:spLocks noChangeArrowheads="1"/>
          </p:cNvSpPr>
          <p:nvPr/>
        </p:nvSpPr>
        <p:spPr bwMode="auto">
          <a:xfrm>
            <a:off x="428625" y="1285875"/>
            <a:ext cx="85010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В результате разрыва двойной связи образуются кетоны, </a:t>
            </a:r>
            <a:r>
              <a:rPr lang="ru-RU" b="1" u="sng"/>
              <a:t>карбоновые</a:t>
            </a:r>
            <a:r>
              <a:rPr lang="ru-RU" b="1"/>
              <a:t> </a:t>
            </a:r>
            <a:r>
              <a:rPr lang="ru-RU" b="1" u="sng"/>
              <a:t>кислоты</a:t>
            </a:r>
            <a:r>
              <a:rPr lang="ru-RU" b="1"/>
              <a:t>  или диоксид углерода.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                                   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16388" name="Прямоугольник 10"/>
          <p:cNvSpPr>
            <a:spLocks noChangeArrowheads="1"/>
          </p:cNvSpPr>
          <p:nvPr/>
        </p:nvSpPr>
        <p:spPr bwMode="auto">
          <a:xfrm>
            <a:off x="0" y="2214563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CH</a:t>
            </a:r>
            <a:r>
              <a:rPr lang="en-US" sz="2400" baseline="-25000" dirty="0"/>
              <a:t>3</a:t>
            </a:r>
            <a:r>
              <a:rPr lang="en-US" sz="2400" dirty="0"/>
              <a:t>–CH=CH–CH</a:t>
            </a:r>
            <a:r>
              <a:rPr lang="en-US" sz="2400" baseline="-25000" dirty="0"/>
              <a:t>3</a:t>
            </a:r>
            <a:r>
              <a:rPr lang="ru-RU" sz="2400" dirty="0"/>
              <a:t>+</a:t>
            </a:r>
            <a:r>
              <a:rPr lang="en-US" sz="2400" dirty="0"/>
              <a:t>KMnO</a:t>
            </a:r>
            <a:r>
              <a:rPr lang="en-US" sz="2400" baseline="-25000" dirty="0"/>
              <a:t>4</a:t>
            </a:r>
            <a:r>
              <a:rPr lang="ru-RU" sz="2400" dirty="0"/>
              <a:t>+</a:t>
            </a:r>
            <a:r>
              <a:rPr lang="en-US" sz="2400" dirty="0"/>
              <a:t>H</a:t>
            </a:r>
            <a:r>
              <a:rPr lang="ru-RU" sz="2400" baseline="-25000" dirty="0"/>
              <a:t>2</a:t>
            </a:r>
            <a:r>
              <a:rPr lang="en-US" sz="2400" dirty="0"/>
              <a:t>SO</a:t>
            </a:r>
            <a:r>
              <a:rPr lang="ru-RU" sz="2400" baseline="-25000" dirty="0"/>
              <a:t>4 </a:t>
            </a:r>
            <a:r>
              <a:rPr lang="ru-RU" sz="2400" dirty="0"/>
              <a:t>→</a:t>
            </a:r>
            <a:r>
              <a:rPr lang="ru-RU" sz="2400" u="sng" dirty="0"/>
              <a:t>СН</a:t>
            </a:r>
            <a:r>
              <a:rPr lang="ru-RU" sz="2400" u="sng" baseline="-25000" dirty="0"/>
              <a:t>3</a:t>
            </a:r>
            <a:r>
              <a:rPr lang="ru-RU" sz="2400" u="sng" dirty="0"/>
              <a:t>СООН</a:t>
            </a:r>
            <a:r>
              <a:rPr lang="ru-RU" sz="2400" dirty="0"/>
              <a:t>+</a:t>
            </a:r>
            <a:r>
              <a:rPr lang="en-US" sz="2400" dirty="0"/>
              <a:t>MnSO</a:t>
            </a:r>
            <a:r>
              <a:rPr lang="en-US" sz="2400" baseline="-25000" dirty="0"/>
              <a:t>4</a:t>
            </a:r>
            <a:r>
              <a:rPr lang="en-US" sz="2400" dirty="0"/>
              <a:t> +</a:t>
            </a:r>
            <a:endParaRPr lang="en-US" sz="2400" baseline="-25000" dirty="0"/>
          </a:p>
          <a:p>
            <a:r>
              <a:rPr lang="en-US" sz="2400" baseline="-25000" dirty="0"/>
              <a:t> </a:t>
            </a:r>
            <a:r>
              <a:rPr lang="en-US" sz="2400" dirty="0"/>
              <a:t>                                                                             +K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+H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endParaRPr lang="en-US" sz="2400" dirty="0"/>
          </a:p>
          <a:p>
            <a:r>
              <a:rPr lang="ru-RU" sz="2400" dirty="0"/>
              <a:t>    </a:t>
            </a:r>
            <a:r>
              <a:rPr lang="en-US" sz="2400" dirty="0"/>
              <a:t>C</a:t>
            </a:r>
            <a:r>
              <a:rPr lang="en-US" sz="2400" baseline="-25000" dirty="0"/>
              <a:t>4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 +4H</a:t>
            </a:r>
            <a:r>
              <a:rPr lang="en-US" sz="2400" baseline="-25000" dirty="0"/>
              <a:t>2</a:t>
            </a:r>
            <a:r>
              <a:rPr lang="en-US" sz="2400" dirty="0"/>
              <a:t>O – 8</a:t>
            </a:r>
            <a:r>
              <a:rPr lang="ru-RU" sz="2400" dirty="0"/>
              <a:t>е → 2С</a:t>
            </a:r>
            <a:r>
              <a:rPr lang="ru-RU" sz="2400" baseline="-25000" dirty="0"/>
              <a:t>2</a:t>
            </a:r>
            <a:r>
              <a:rPr lang="ru-RU" sz="2400" dirty="0"/>
              <a:t>Н</a:t>
            </a:r>
            <a:r>
              <a:rPr lang="ru-RU" sz="2400" baseline="-25000" dirty="0"/>
              <a:t>4</a:t>
            </a:r>
            <a:r>
              <a:rPr lang="ru-RU" sz="2400" dirty="0"/>
              <a:t>О</a:t>
            </a:r>
            <a:r>
              <a:rPr lang="ru-RU" sz="2400" baseline="-25000" dirty="0"/>
              <a:t>2</a:t>
            </a:r>
            <a:r>
              <a:rPr lang="ru-RU" sz="2400" dirty="0"/>
              <a:t> + 8Н</a:t>
            </a:r>
            <a:r>
              <a:rPr lang="ru-RU" sz="2400" baseline="30000" dirty="0"/>
              <a:t>+  </a:t>
            </a:r>
            <a:r>
              <a:rPr lang="ru-RU" sz="2400" dirty="0"/>
              <a:t> 5</a:t>
            </a:r>
            <a:endParaRPr lang="ru-RU" sz="2400" baseline="30000" dirty="0"/>
          </a:p>
          <a:p>
            <a:r>
              <a:rPr lang="ru-RU" sz="2400" baseline="30000" dirty="0"/>
              <a:t>      </a:t>
            </a:r>
            <a:r>
              <a:rPr lang="en-US" sz="2400" dirty="0"/>
              <a:t>MnO</a:t>
            </a:r>
            <a:r>
              <a:rPr lang="en-US" sz="2400" baseline="-25000" dirty="0"/>
              <a:t>4</a:t>
            </a:r>
            <a:r>
              <a:rPr lang="ru-RU" sz="2400" baseline="30000" dirty="0"/>
              <a:t>-</a:t>
            </a:r>
            <a:r>
              <a:rPr lang="ru-RU" sz="2400" dirty="0"/>
              <a:t> +8Н</a:t>
            </a:r>
            <a:r>
              <a:rPr lang="ru-RU" sz="2400" baseline="30000" dirty="0"/>
              <a:t>+ </a:t>
            </a:r>
            <a:r>
              <a:rPr lang="ru-RU" sz="2400" dirty="0"/>
              <a:t> + 5е → </a:t>
            </a:r>
            <a:r>
              <a:rPr lang="en-US" sz="2400" dirty="0" err="1"/>
              <a:t>Mn</a:t>
            </a:r>
            <a:r>
              <a:rPr lang="ru-RU" sz="2400" baseline="30000" dirty="0"/>
              <a:t>2+</a:t>
            </a:r>
            <a:r>
              <a:rPr lang="ru-RU" sz="2400" dirty="0"/>
              <a:t> +4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ru-RU" sz="2400" dirty="0"/>
              <a:t>       8</a:t>
            </a:r>
          </a:p>
          <a:p>
            <a:endParaRPr lang="ru-RU" sz="2400" dirty="0"/>
          </a:p>
          <a:p>
            <a:r>
              <a:rPr lang="ru-RU" sz="2400" dirty="0"/>
              <a:t> 5</a:t>
            </a:r>
            <a:r>
              <a:rPr lang="en-US" sz="2400" dirty="0"/>
              <a:t>C</a:t>
            </a:r>
            <a:r>
              <a:rPr lang="en-US" sz="2400" baseline="-25000" dirty="0"/>
              <a:t>4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+</a:t>
            </a:r>
            <a:r>
              <a:rPr lang="ru-RU" sz="2400" dirty="0"/>
              <a:t>20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ru-RU" sz="2400" dirty="0"/>
              <a:t>+8</a:t>
            </a:r>
            <a:r>
              <a:rPr lang="en-US" sz="2400" dirty="0"/>
              <a:t>MnO</a:t>
            </a:r>
            <a:r>
              <a:rPr lang="en-US" sz="2400" baseline="-25000" dirty="0"/>
              <a:t>4</a:t>
            </a:r>
            <a:r>
              <a:rPr lang="ru-RU" sz="2400" baseline="30000" dirty="0"/>
              <a:t>-</a:t>
            </a:r>
            <a:r>
              <a:rPr lang="ru-RU" sz="2400" dirty="0"/>
              <a:t> +64Н</a:t>
            </a:r>
            <a:r>
              <a:rPr lang="ru-RU" sz="2400" baseline="30000" dirty="0"/>
              <a:t>+</a:t>
            </a:r>
            <a:r>
              <a:rPr lang="ru-RU" sz="2400" dirty="0"/>
              <a:t>→10С</a:t>
            </a:r>
            <a:r>
              <a:rPr lang="ru-RU" sz="2400" baseline="-25000" dirty="0"/>
              <a:t>2</a:t>
            </a:r>
            <a:r>
              <a:rPr lang="ru-RU" sz="2400" dirty="0"/>
              <a:t>Н</a:t>
            </a:r>
            <a:r>
              <a:rPr lang="ru-RU" sz="2400" baseline="-25000" dirty="0"/>
              <a:t>4</a:t>
            </a:r>
            <a:r>
              <a:rPr lang="ru-RU" sz="2400" dirty="0"/>
              <a:t>О</a:t>
            </a:r>
            <a:r>
              <a:rPr lang="ru-RU" sz="2400" baseline="-25000" dirty="0"/>
              <a:t>2</a:t>
            </a:r>
            <a:r>
              <a:rPr lang="ru-RU" sz="2400" dirty="0"/>
              <a:t> +40Н</a:t>
            </a:r>
            <a:r>
              <a:rPr lang="ru-RU" sz="2400" baseline="30000" dirty="0"/>
              <a:t>+ </a:t>
            </a:r>
            <a:r>
              <a:rPr lang="ru-RU" sz="2400" dirty="0"/>
              <a:t>+8</a:t>
            </a:r>
            <a:r>
              <a:rPr lang="en-US" sz="2400" dirty="0" err="1"/>
              <a:t>Mn</a:t>
            </a:r>
            <a:r>
              <a:rPr lang="ru-RU" sz="2400" baseline="30000" dirty="0"/>
              <a:t>2+</a:t>
            </a:r>
            <a:r>
              <a:rPr lang="ru-RU" sz="2400" dirty="0"/>
              <a:t>+32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5</a:t>
            </a:r>
            <a:r>
              <a:rPr lang="en-US" sz="2400" dirty="0"/>
              <a:t>CH</a:t>
            </a:r>
            <a:r>
              <a:rPr lang="en-US" sz="2400" baseline="-25000" dirty="0"/>
              <a:t>3</a:t>
            </a:r>
            <a:r>
              <a:rPr lang="en-US" sz="2400" dirty="0"/>
              <a:t>–CH=CH–CH</a:t>
            </a:r>
            <a:r>
              <a:rPr lang="en-US" sz="2400" baseline="-25000" dirty="0"/>
              <a:t>3</a:t>
            </a:r>
            <a:r>
              <a:rPr lang="ru-RU" sz="2400" dirty="0"/>
              <a:t>+8</a:t>
            </a:r>
            <a:r>
              <a:rPr lang="en-US" sz="2400" dirty="0"/>
              <a:t>KMnO</a:t>
            </a:r>
            <a:r>
              <a:rPr lang="en-US" sz="2400" baseline="-25000" dirty="0"/>
              <a:t>4</a:t>
            </a:r>
            <a:r>
              <a:rPr lang="ru-RU" sz="2400" dirty="0"/>
              <a:t>+12</a:t>
            </a:r>
            <a:r>
              <a:rPr lang="en-US" sz="2400" dirty="0"/>
              <a:t>H</a:t>
            </a:r>
            <a:r>
              <a:rPr lang="ru-RU" sz="2400" baseline="-25000" dirty="0"/>
              <a:t>2</a:t>
            </a:r>
            <a:r>
              <a:rPr lang="en-US" sz="2400" dirty="0"/>
              <a:t>SO</a:t>
            </a:r>
            <a:r>
              <a:rPr lang="ru-RU" sz="2400" baseline="-25000" dirty="0"/>
              <a:t>4 </a:t>
            </a:r>
            <a:r>
              <a:rPr lang="ru-RU" sz="2400" dirty="0"/>
              <a:t>→10СН</a:t>
            </a:r>
            <a:r>
              <a:rPr lang="ru-RU" sz="2400" baseline="-25000" dirty="0"/>
              <a:t>3</a:t>
            </a:r>
            <a:r>
              <a:rPr lang="ru-RU" sz="2400" dirty="0"/>
              <a:t>СООН+8</a:t>
            </a:r>
            <a:r>
              <a:rPr lang="en-US" sz="2400" dirty="0"/>
              <a:t>MnSO</a:t>
            </a:r>
            <a:r>
              <a:rPr lang="en-US" sz="2400" baseline="-25000" dirty="0"/>
              <a:t>4</a:t>
            </a:r>
            <a:endParaRPr lang="ru-RU" sz="2400" baseline="-25000" dirty="0"/>
          </a:p>
          <a:p>
            <a:r>
              <a:rPr lang="ru-RU" sz="2400" baseline="-25000" dirty="0"/>
              <a:t>                                                                                                   </a:t>
            </a:r>
            <a:r>
              <a:rPr lang="ru-RU" sz="2400" dirty="0"/>
              <a:t>+</a:t>
            </a:r>
            <a:r>
              <a:rPr lang="en-US" sz="2400" dirty="0"/>
              <a:t> </a:t>
            </a:r>
            <a:r>
              <a:rPr lang="ru-RU" sz="2400" dirty="0"/>
              <a:t>4</a:t>
            </a:r>
            <a:r>
              <a:rPr lang="en-US" sz="2400" dirty="0"/>
              <a:t>K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+</a:t>
            </a:r>
            <a:r>
              <a:rPr lang="ru-RU" sz="2400" dirty="0"/>
              <a:t>12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5037138" y="3751263"/>
            <a:ext cx="642937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6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Окисление алкенов </a:t>
            </a:r>
            <a:r>
              <a:rPr lang="ru-RU" sz="1800" b="1">
                <a:solidFill>
                  <a:srgbClr val="FF0000"/>
                </a:solidFill>
              </a:rPr>
              <a:t>(кислая среда)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9459" name="Прямоугольник 7"/>
          <p:cNvSpPr>
            <a:spLocks noChangeArrowheads="1"/>
          </p:cNvSpPr>
          <p:nvPr/>
        </p:nvSpPr>
        <p:spPr bwMode="auto">
          <a:xfrm>
            <a:off x="428625" y="1285875"/>
            <a:ext cx="85010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В результате разрыва двойной связи образуются кетоны, </a:t>
            </a:r>
            <a:r>
              <a:rPr lang="ru-RU" b="1" u="sng"/>
              <a:t>карбоновые кислоты  или диоксид углерода.</a:t>
            </a:r>
          </a:p>
          <a:p>
            <a:endParaRPr lang="ru-RU" u="sng"/>
          </a:p>
          <a:p>
            <a:endParaRPr lang="ru-RU"/>
          </a:p>
          <a:p>
            <a:r>
              <a:rPr lang="ru-RU"/>
              <a:t>                                   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17412" name="Прямоугольник 10"/>
          <p:cNvSpPr>
            <a:spLocks noChangeArrowheads="1"/>
          </p:cNvSpPr>
          <p:nvPr/>
        </p:nvSpPr>
        <p:spPr bwMode="auto">
          <a:xfrm>
            <a:off x="0" y="22145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CH</a:t>
            </a:r>
            <a:r>
              <a:rPr lang="en-US" sz="2400" baseline="-25000"/>
              <a:t>3</a:t>
            </a:r>
            <a:r>
              <a:rPr lang="en-US" sz="2400"/>
              <a:t>–CH=CH</a:t>
            </a:r>
            <a:r>
              <a:rPr lang="ru-RU" sz="2400" baseline="-25000"/>
              <a:t>2</a:t>
            </a:r>
            <a:r>
              <a:rPr lang="ru-RU" sz="2400"/>
              <a:t>+</a:t>
            </a:r>
            <a:r>
              <a:rPr lang="en-US" sz="2400"/>
              <a:t>K</a:t>
            </a:r>
            <a:r>
              <a:rPr lang="en-US" sz="2400" baseline="-25000"/>
              <a:t>2</a:t>
            </a:r>
            <a:r>
              <a:rPr lang="en-US" sz="2400"/>
              <a:t>Cr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en-US" sz="2400" baseline="-25000"/>
              <a:t>7</a:t>
            </a:r>
            <a:r>
              <a:rPr lang="ru-RU" sz="2400"/>
              <a:t>+</a:t>
            </a:r>
            <a:r>
              <a:rPr lang="en-US" sz="2400"/>
              <a:t>H</a:t>
            </a:r>
            <a:r>
              <a:rPr lang="ru-RU" sz="2400" baseline="-25000"/>
              <a:t>2</a:t>
            </a:r>
            <a:r>
              <a:rPr lang="en-US" sz="2400"/>
              <a:t>SO</a:t>
            </a:r>
            <a:r>
              <a:rPr lang="ru-RU" sz="2400" baseline="-25000"/>
              <a:t>4 </a:t>
            </a:r>
            <a:r>
              <a:rPr lang="ru-RU" sz="2400"/>
              <a:t>→</a:t>
            </a:r>
            <a:r>
              <a:rPr lang="ru-RU" sz="2400" u="sng"/>
              <a:t>СН</a:t>
            </a:r>
            <a:r>
              <a:rPr lang="ru-RU" sz="2400" u="sng" baseline="-25000"/>
              <a:t>3</a:t>
            </a:r>
            <a:r>
              <a:rPr lang="ru-RU" sz="2400" u="sng"/>
              <a:t>СООН</a:t>
            </a:r>
            <a:r>
              <a:rPr lang="ru-RU" sz="2400"/>
              <a:t>+</a:t>
            </a:r>
            <a:r>
              <a:rPr lang="en-US" sz="2400" u="sng"/>
              <a:t>CO</a:t>
            </a:r>
            <a:r>
              <a:rPr lang="en-US" sz="2400" u="sng" baseline="-25000"/>
              <a:t>2</a:t>
            </a:r>
            <a:r>
              <a:rPr lang="en-US" sz="2400"/>
              <a:t>+Cr</a:t>
            </a:r>
            <a:r>
              <a:rPr lang="en-US" sz="2400" baseline="-25000"/>
              <a:t>2</a:t>
            </a:r>
            <a:r>
              <a:rPr lang="en-US" sz="2400"/>
              <a:t>(SO</a:t>
            </a:r>
            <a:r>
              <a:rPr lang="en-US" sz="2400" baseline="-25000"/>
              <a:t>4</a:t>
            </a:r>
            <a:r>
              <a:rPr lang="en-US" sz="2400"/>
              <a:t>)</a:t>
            </a:r>
            <a:r>
              <a:rPr lang="en-US" sz="2400" baseline="-25000"/>
              <a:t>3</a:t>
            </a:r>
            <a:r>
              <a:rPr lang="en-US" sz="2400"/>
              <a:t> +</a:t>
            </a:r>
            <a:endParaRPr lang="en-US" sz="2400" baseline="-25000"/>
          </a:p>
          <a:p>
            <a:r>
              <a:rPr lang="en-US" sz="2400" baseline="-25000"/>
              <a:t> </a:t>
            </a:r>
            <a:r>
              <a:rPr lang="en-US" sz="2400"/>
              <a:t>                                                                             +K</a:t>
            </a:r>
            <a:r>
              <a:rPr lang="en-US" sz="2400" baseline="-25000"/>
              <a:t>2</a:t>
            </a:r>
            <a:r>
              <a:rPr lang="en-US" sz="2400"/>
              <a:t>SO</a:t>
            </a:r>
            <a:r>
              <a:rPr lang="en-US" sz="2400" baseline="-25000"/>
              <a:t>4</a:t>
            </a:r>
            <a:r>
              <a:rPr lang="en-US" sz="2400"/>
              <a:t>+H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endParaRPr lang="en-US" sz="2400"/>
          </a:p>
          <a:p>
            <a:r>
              <a:rPr lang="ru-RU" sz="2400"/>
              <a:t>    </a:t>
            </a:r>
            <a:r>
              <a:rPr lang="en-US" sz="2400"/>
              <a:t>C</a:t>
            </a:r>
            <a:r>
              <a:rPr lang="en-US" sz="2400" baseline="-25000"/>
              <a:t>3</a:t>
            </a:r>
            <a:r>
              <a:rPr lang="en-US" sz="2400"/>
              <a:t>H</a:t>
            </a:r>
            <a:r>
              <a:rPr lang="en-US" sz="2400" baseline="-25000"/>
              <a:t>6</a:t>
            </a:r>
            <a:r>
              <a:rPr lang="en-US" sz="2400"/>
              <a:t> +4H</a:t>
            </a:r>
            <a:r>
              <a:rPr lang="en-US" sz="2400" baseline="-25000"/>
              <a:t>2</a:t>
            </a:r>
            <a:r>
              <a:rPr lang="en-US" sz="2400"/>
              <a:t>O – 10</a:t>
            </a:r>
            <a:r>
              <a:rPr lang="ru-RU" sz="2400"/>
              <a:t>е → С</a:t>
            </a:r>
            <a:r>
              <a:rPr lang="ru-RU" sz="2400" baseline="-25000"/>
              <a:t>2</a:t>
            </a:r>
            <a:r>
              <a:rPr lang="ru-RU" sz="2400"/>
              <a:t>Н</a:t>
            </a:r>
            <a:r>
              <a:rPr lang="ru-RU" sz="2400" baseline="-25000"/>
              <a:t>4</a:t>
            </a:r>
            <a:r>
              <a:rPr lang="ru-RU" sz="2400"/>
              <a:t>О</a:t>
            </a:r>
            <a:r>
              <a:rPr lang="ru-RU" sz="2400" baseline="-25000"/>
              <a:t>2</a:t>
            </a:r>
            <a:r>
              <a:rPr lang="en-US" sz="2400" baseline="-25000"/>
              <a:t> </a:t>
            </a:r>
            <a:r>
              <a:rPr lang="en-US" sz="2400"/>
              <a:t>+CO</a:t>
            </a:r>
            <a:r>
              <a:rPr lang="en-US" sz="2400" baseline="-25000"/>
              <a:t>2</a:t>
            </a:r>
            <a:r>
              <a:rPr lang="ru-RU" sz="2400"/>
              <a:t>+</a:t>
            </a:r>
            <a:r>
              <a:rPr lang="en-US" sz="2400"/>
              <a:t>10</a:t>
            </a:r>
            <a:r>
              <a:rPr lang="ru-RU" sz="2400"/>
              <a:t>Н</a:t>
            </a:r>
            <a:r>
              <a:rPr lang="ru-RU" sz="2400" baseline="30000"/>
              <a:t>+  </a:t>
            </a:r>
            <a:r>
              <a:rPr lang="ru-RU" sz="2400"/>
              <a:t> </a:t>
            </a:r>
            <a:r>
              <a:rPr lang="en-US" sz="2400"/>
              <a:t>  3</a:t>
            </a:r>
            <a:endParaRPr lang="ru-RU" sz="2400" baseline="30000"/>
          </a:p>
          <a:p>
            <a:r>
              <a:rPr lang="ru-RU" sz="2400" baseline="30000"/>
              <a:t>      </a:t>
            </a:r>
            <a:r>
              <a:rPr lang="en-US" sz="2400"/>
              <a:t>Cr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en-US" sz="2400" baseline="-25000"/>
              <a:t>7</a:t>
            </a:r>
            <a:r>
              <a:rPr lang="en-US" sz="2400" baseline="30000"/>
              <a:t>2</a:t>
            </a:r>
            <a:r>
              <a:rPr lang="ru-RU" sz="2400" baseline="30000"/>
              <a:t>-</a:t>
            </a:r>
            <a:r>
              <a:rPr lang="ru-RU" sz="2400"/>
              <a:t> +</a:t>
            </a:r>
            <a:r>
              <a:rPr lang="en-US" sz="2400"/>
              <a:t>14</a:t>
            </a:r>
            <a:r>
              <a:rPr lang="ru-RU" sz="2400"/>
              <a:t>Н</a:t>
            </a:r>
            <a:r>
              <a:rPr lang="ru-RU" sz="2400" baseline="30000"/>
              <a:t>+ </a:t>
            </a:r>
            <a:r>
              <a:rPr lang="ru-RU" sz="2400"/>
              <a:t> + </a:t>
            </a:r>
            <a:r>
              <a:rPr lang="en-US" sz="2400"/>
              <a:t>6</a:t>
            </a:r>
            <a:r>
              <a:rPr lang="ru-RU" sz="2400"/>
              <a:t>е → </a:t>
            </a:r>
            <a:r>
              <a:rPr lang="en-US" sz="2400"/>
              <a:t>2Cr</a:t>
            </a:r>
            <a:r>
              <a:rPr lang="ru-RU" sz="2400" baseline="30000"/>
              <a:t>3+</a:t>
            </a:r>
            <a:r>
              <a:rPr lang="ru-RU" sz="2400"/>
              <a:t> +</a:t>
            </a:r>
            <a:r>
              <a:rPr lang="en-US" sz="2400"/>
              <a:t>7H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ru-RU" sz="2400"/>
              <a:t>      </a:t>
            </a:r>
            <a:r>
              <a:rPr lang="en-US" sz="2400"/>
              <a:t>       </a:t>
            </a:r>
            <a:r>
              <a:rPr lang="ru-RU" sz="2400"/>
              <a:t> </a:t>
            </a:r>
            <a:r>
              <a:rPr lang="en-US" sz="2400"/>
              <a:t>5</a:t>
            </a:r>
            <a:endParaRPr lang="ru-RU" sz="2400"/>
          </a:p>
          <a:p>
            <a:endParaRPr lang="ru-RU" sz="2400"/>
          </a:p>
          <a:p>
            <a:r>
              <a:rPr lang="ru-RU" sz="2400"/>
              <a:t> </a:t>
            </a:r>
            <a:r>
              <a:rPr lang="en-US" sz="2400"/>
              <a:t>3C</a:t>
            </a:r>
            <a:r>
              <a:rPr lang="en-US" sz="2400" baseline="-25000"/>
              <a:t>3</a:t>
            </a:r>
            <a:r>
              <a:rPr lang="en-US" sz="2400"/>
              <a:t>H</a:t>
            </a:r>
            <a:r>
              <a:rPr lang="en-US" sz="2400" baseline="-25000"/>
              <a:t>6</a:t>
            </a:r>
            <a:r>
              <a:rPr lang="en-US" sz="2400"/>
              <a:t>+12H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ru-RU" sz="2400"/>
              <a:t>+</a:t>
            </a:r>
            <a:r>
              <a:rPr lang="en-US" sz="2400"/>
              <a:t>5Cr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en-US" sz="2400" baseline="-25000"/>
              <a:t>7</a:t>
            </a:r>
            <a:r>
              <a:rPr lang="en-US" sz="2400" baseline="30000"/>
              <a:t>2</a:t>
            </a:r>
            <a:r>
              <a:rPr lang="ru-RU" sz="2400" baseline="30000"/>
              <a:t>-</a:t>
            </a:r>
            <a:r>
              <a:rPr lang="ru-RU" sz="2400"/>
              <a:t> +</a:t>
            </a:r>
            <a:r>
              <a:rPr lang="en-US" sz="2400"/>
              <a:t>70</a:t>
            </a:r>
            <a:r>
              <a:rPr lang="ru-RU" sz="2400"/>
              <a:t>Н</a:t>
            </a:r>
            <a:r>
              <a:rPr lang="ru-RU" sz="2400" baseline="30000"/>
              <a:t>+</a:t>
            </a:r>
            <a:r>
              <a:rPr lang="ru-RU" sz="2400"/>
              <a:t> →</a:t>
            </a:r>
            <a:r>
              <a:rPr lang="en-US" sz="2400"/>
              <a:t>3</a:t>
            </a:r>
            <a:r>
              <a:rPr lang="ru-RU" sz="2400"/>
              <a:t>С</a:t>
            </a:r>
            <a:r>
              <a:rPr lang="ru-RU" sz="2400" baseline="-25000"/>
              <a:t>2</a:t>
            </a:r>
            <a:r>
              <a:rPr lang="ru-RU" sz="2400"/>
              <a:t>Н</a:t>
            </a:r>
            <a:r>
              <a:rPr lang="ru-RU" sz="2400" baseline="-25000"/>
              <a:t>4</a:t>
            </a:r>
            <a:r>
              <a:rPr lang="ru-RU" sz="2400"/>
              <a:t>О</a:t>
            </a:r>
            <a:r>
              <a:rPr lang="en-US" sz="2400"/>
              <a:t>+3CO</a:t>
            </a:r>
            <a:r>
              <a:rPr lang="en-US" sz="2400" baseline="-25000"/>
              <a:t>2</a:t>
            </a:r>
            <a:r>
              <a:rPr lang="ru-RU" sz="2400"/>
              <a:t> +</a:t>
            </a:r>
            <a:r>
              <a:rPr lang="en-US" sz="2400"/>
              <a:t>3</a:t>
            </a:r>
            <a:r>
              <a:rPr lang="ru-RU" sz="2400"/>
              <a:t>0Н</a:t>
            </a:r>
            <a:r>
              <a:rPr lang="ru-RU" sz="2400" baseline="30000"/>
              <a:t>+</a:t>
            </a:r>
            <a:r>
              <a:rPr lang="en-US" sz="2400" baseline="30000"/>
              <a:t> </a:t>
            </a:r>
            <a:r>
              <a:rPr lang="en-US" sz="2400"/>
              <a:t>+</a:t>
            </a:r>
            <a:endParaRPr lang="en-US" sz="2400" baseline="30000"/>
          </a:p>
          <a:p>
            <a:r>
              <a:rPr lang="en-US" sz="2400" baseline="30000"/>
              <a:t>                                                                                 </a:t>
            </a:r>
            <a:r>
              <a:rPr lang="ru-RU" sz="2400"/>
              <a:t>+</a:t>
            </a:r>
            <a:r>
              <a:rPr lang="en-US" sz="2400"/>
              <a:t>10Cr</a:t>
            </a:r>
            <a:r>
              <a:rPr lang="ru-RU" sz="2400" baseline="30000"/>
              <a:t>3+</a:t>
            </a:r>
            <a:r>
              <a:rPr lang="ru-RU" sz="2400"/>
              <a:t>+3</a:t>
            </a:r>
            <a:r>
              <a:rPr lang="en-US" sz="2400"/>
              <a:t>5H</a:t>
            </a:r>
            <a:r>
              <a:rPr lang="en-US" sz="2400" baseline="-25000"/>
              <a:t>2</a:t>
            </a:r>
            <a:r>
              <a:rPr lang="en-US" sz="2400"/>
              <a:t>O</a:t>
            </a:r>
            <a:endParaRPr lang="ru-RU" sz="2400"/>
          </a:p>
          <a:p>
            <a:endParaRPr lang="ru-RU" sz="2400"/>
          </a:p>
          <a:p>
            <a:r>
              <a:rPr lang="en-US" sz="2400"/>
              <a:t>3CH</a:t>
            </a:r>
            <a:r>
              <a:rPr lang="en-US" sz="2400" baseline="-25000"/>
              <a:t>3</a:t>
            </a:r>
            <a:r>
              <a:rPr lang="en-US" sz="2400"/>
              <a:t>–CH=CH</a:t>
            </a:r>
            <a:r>
              <a:rPr lang="ru-RU" sz="2400" baseline="-25000"/>
              <a:t>2</a:t>
            </a:r>
            <a:r>
              <a:rPr lang="ru-RU" sz="2400"/>
              <a:t>+</a:t>
            </a:r>
            <a:r>
              <a:rPr lang="en-US" sz="2400"/>
              <a:t>5K</a:t>
            </a:r>
            <a:r>
              <a:rPr lang="en-US" sz="2400" baseline="-25000"/>
              <a:t>2</a:t>
            </a:r>
            <a:r>
              <a:rPr lang="en-US" sz="2400"/>
              <a:t>Cr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en-US" sz="2400" baseline="-25000"/>
              <a:t>7</a:t>
            </a:r>
            <a:r>
              <a:rPr lang="ru-RU" sz="2400"/>
              <a:t>+</a:t>
            </a:r>
            <a:r>
              <a:rPr lang="en-US" sz="2400"/>
              <a:t>20H</a:t>
            </a:r>
            <a:r>
              <a:rPr lang="ru-RU" sz="2400" baseline="-25000"/>
              <a:t>2</a:t>
            </a:r>
            <a:r>
              <a:rPr lang="en-US" sz="2400"/>
              <a:t>SO</a:t>
            </a:r>
            <a:r>
              <a:rPr lang="ru-RU" sz="2400" baseline="-25000"/>
              <a:t>4</a:t>
            </a:r>
            <a:r>
              <a:rPr lang="ru-RU" sz="2400"/>
              <a:t>→</a:t>
            </a:r>
            <a:r>
              <a:rPr lang="en-US" sz="2400"/>
              <a:t>3</a:t>
            </a:r>
            <a:r>
              <a:rPr lang="ru-RU" sz="2400" u="sng"/>
              <a:t>СН</a:t>
            </a:r>
            <a:r>
              <a:rPr lang="ru-RU" sz="2400" u="sng" baseline="-25000"/>
              <a:t>3</a:t>
            </a:r>
            <a:r>
              <a:rPr lang="ru-RU" sz="2400" u="sng"/>
              <a:t>СООН</a:t>
            </a:r>
            <a:r>
              <a:rPr lang="ru-RU" sz="2400"/>
              <a:t>+</a:t>
            </a:r>
            <a:r>
              <a:rPr lang="en-US" sz="2400"/>
              <a:t>3</a:t>
            </a:r>
            <a:r>
              <a:rPr lang="en-US" sz="2400" u="sng"/>
              <a:t>CO</a:t>
            </a:r>
            <a:r>
              <a:rPr lang="en-US" sz="2400" u="sng" baseline="-25000"/>
              <a:t>2</a:t>
            </a:r>
            <a:r>
              <a:rPr lang="en-US" sz="2400"/>
              <a:t>+</a:t>
            </a:r>
          </a:p>
          <a:p>
            <a:r>
              <a:rPr lang="en-US" sz="2400"/>
              <a:t>                                                          +5Cr</a:t>
            </a:r>
            <a:r>
              <a:rPr lang="en-US" sz="2400" baseline="-25000"/>
              <a:t>2</a:t>
            </a:r>
            <a:r>
              <a:rPr lang="en-US" sz="2400"/>
              <a:t>(SO</a:t>
            </a:r>
            <a:r>
              <a:rPr lang="en-US" sz="2400" baseline="-25000"/>
              <a:t>4</a:t>
            </a:r>
            <a:r>
              <a:rPr lang="en-US" sz="2400"/>
              <a:t>)</a:t>
            </a:r>
            <a:r>
              <a:rPr lang="en-US" sz="2400" baseline="-25000"/>
              <a:t>3</a:t>
            </a:r>
            <a:r>
              <a:rPr lang="en-US" sz="2400"/>
              <a:t> +5K</a:t>
            </a:r>
            <a:r>
              <a:rPr lang="en-US" sz="2400" baseline="-25000"/>
              <a:t>2</a:t>
            </a:r>
            <a:r>
              <a:rPr lang="en-US" sz="2400"/>
              <a:t>SO</a:t>
            </a:r>
            <a:r>
              <a:rPr lang="en-US" sz="2400" baseline="-25000"/>
              <a:t>4</a:t>
            </a:r>
            <a:r>
              <a:rPr lang="en-US" sz="2400"/>
              <a:t>+23H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r>
              <a:rPr lang="ru-RU" sz="2400"/>
              <a:t>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5965825" y="3749675"/>
            <a:ext cx="64293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6196013" y="1887538"/>
            <a:ext cx="3889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/>
              <a:t>+4</a:t>
            </a:r>
            <a:endParaRPr lang="ru-RU"/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5072063" y="1887538"/>
            <a:ext cx="4873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/>
              <a:t>+32</a:t>
            </a:r>
            <a:endParaRPr lang="ru-RU"/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1331913" y="1906588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/>
              <a:t>-2</a:t>
            </a:r>
            <a:endParaRPr lang="ru-RU"/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827088" y="1906588"/>
            <a:ext cx="344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/>
              <a:t>-1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Окисление алкенов </a:t>
            </a:r>
            <a:r>
              <a:rPr lang="ru-RU" sz="1800" b="1">
                <a:solidFill>
                  <a:srgbClr val="FF0000"/>
                </a:solidFill>
              </a:rPr>
              <a:t>(кислая среда)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0483" name="Прямоугольник 7"/>
          <p:cNvSpPr>
            <a:spLocks noChangeArrowheads="1"/>
          </p:cNvSpPr>
          <p:nvPr/>
        </p:nvSpPr>
        <p:spPr bwMode="auto">
          <a:xfrm>
            <a:off x="428625" y="1285875"/>
            <a:ext cx="85010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В результате разрыва двойной связи образуются </a:t>
            </a:r>
            <a:r>
              <a:rPr lang="ru-RU" b="1" u="sng"/>
              <a:t>кетоны</a:t>
            </a:r>
            <a:r>
              <a:rPr lang="ru-RU" b="1"/>
              <a:t>, </a:t>
            </a:r>
            <a:r>
              <a:rPr lang="ru-RU" b="1" u="sng"/>
              <a:t>карбоновые кислоты </a:t>
            </a:r>
            <a:r>
              <a:rPr lang="ru-RU" b="1"/>
              <a:t> или диоксид углерода.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                                   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18436" name="Прямоугольник 10"/>
          <p:cNvSpPr>
            <a:spLocks noChangeArrowheads="1"/>
          </p:cNvSpPr>
          <p:nvPr/>
        </p:nvSpPr>
        <p:spPr bwMode="auto">
          <a:xfrm>
            <a:off x="0" y="2214563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                          </a:t>
            </a:r>
            <a:r>
              <a:rPr lang="ru-RU" sz="2400"/>
              <a:t>+</a:t>
            </a:r>
            <a:r>
              <a:rPr lang="en-US" sz="2400"/>
              <a:t>KMnO</a:t>
            </a:r>
            <a:r>
              <a:rPr lang="en-US" sz="2400" baseline="-25000"/>
              <a:t>4</a:t>
            </a:r>
            <a:r>
              <a:rPr lang="ru-RU" sz="2400"/>
              <a:t>+</a:t>
            </a:r>
            <a:r>
              <a:rPr lang="en-US" sz="2400"/>
              <a:t>H</a:t>
            </a:r>
            <a:r>
              <a:rPr lang="ru-RU" sz="2400" baseline="-25000"/>
              <a:t>2</a:t>
            </a:r>
            <a:r>
              <a:rPr lang="en-US" sz="2400"/>
              <a:t>SO</a:t>
            </a:r>
            <a:r>
              <a:rPr lang="ru-RU" sz="2400" baseline="-25000"/>
              <a:t>4 </a:t>
            </a:r>
            <a:r>
              <a:rPr lang="ru-RU" sz="2400"/>
              <a:t>→</a:t>
            </a:r>
            <a:r>
              <a:rPr lang="en-US" sz="2400" u="sng"/>
              <a:t>CH</a:t>
            </a:r>
            <a:r>
              <a:rPr lang="en-US" sz="2400" u="sng" baseline="-25000"/>
              <a:t>3</a:t>
            </a:r>
            <a:r>
              <a:rPr lang="en-US" sz="2400" u="sng"/>
              <a:t>COOH</a:t>
            </a:r>
            <a:r>
              <a:rPr lang="en-US" sz="2400"/>
              <a:t> +                        </a:t>
            </a:r>
          </a:p>
          <a:p>
            <a:r>
              <a:rPr lang="en-US" sz="2400"/>
              <a:t>                                                                </a:t>
            </a:r>
            <a:r>
              <a:rPr lang="ru-RU" sz="2400"/>
              <a:t>+</a:t>
            </a:r>
            <a:r>
              <a:rPr lang="en-US" sz="2400"/>
              <a:t>MnSO</a:t>
            </a:r>
            <a:r>
              <a:rPr lang="en-US" sz="2400" baseline="-25000"/>
              <a:t>4</a:t>
            </a:r>
            <a:r>
              <a:rPr lang="en-US" sz="2400"/>
              <a:t> +K</a:t>
            </a:r>
            <a:r>
              <a:rPr lang="en-US" sz="2400" baseline="-25000"/>
              <a:t>2</a:t>
            </a:r>
            <a:r>
              <a:rPr lang="en-US" sz="2400"/>
              <a:t>SO</a:t>
            </a:r>
            <a:r>
              <a:rPr lang="en-US" sz="2400" baseline="-25000"/>
              <a:t>4</a:t>
            </a:r>
            <a:r>
              <a:rPr lang="en-US" sz="2400"/>
              <a:t>+H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r>
              <a:rPr lang="en-US" sz="2400"/>
              <a:t>                                                        </a:t>
            </a:r>
          </a:p>
          <a:p>
            <a:r>
              <a:rPr lang="ru-RU" sz="2400"/>
              <a:t>    </a:t>
            </a:r>
            <a:r>
              <a:rPr lang="en-US" sz="2400"/>
              <a:t>C</a:t>
            </a:r>
            <a:r>
              <a:rPr lang="en-US" sz="2400" baseline="-25000"/>
              <a:t>5</a:t>
            </a:r>
            <a:r>
              <a:rPr lang="en-US" sz="2400"/>
              <a:t>H</a:t>
            </a:r>
            <a:r>
              <a:rPr lang="en-US" sz="2400" baseline="-25000"/>
              <a:t>10</a:t>
            </a:r>
            <a:r>
              <a:rPr lang="en-US" sz="2400"/>
              <a:t> +3H</a:t>
            </a:r>
            <a:r>
              <a:rPr lang="en-US" sz="2400" baseline="-25000"/>
              <a:t>2</a:t>
            </a:r>
            <a:r>
              <a:rPr lang="en-US" sz="2400"/>
              <a:t>O – 6</a:t>
            </a:r>
            <a:r>
              <a:rPr lang="ru-RU" sz="2400"/>
              <a:t>е → С</a:t>
            </a:r>
            <a:r>
              <a:rPr lang="en-US" sz="2400" baseline="-25000"/>
              <a:t>3</a:t>
            </a:r>
            <a:r>
              <a:rPr lang="ru-RU" sz="2400"/>
              <a:t>Н</a:t>
            </a:r>
            <a:r>
              <a:rPr lang="en-US" sz="2400" baseline="-25000"/>
              <a:t>6</a:t>
            </a:r>
            <a:r>
              <a:rPr lang="ru-RU" sz="2400"/>
              <a:t>О+С</a:t>
            </a:r>
            <a:r>
              <a:rPr lang="en-US" sz="2400" baseline="-25000"/>
              <a:t>2</a:t>
            </a:r>
            <a:r>
              <a:rPr lang="ru-RU" sz="2400"/>
              <a:t>Н</a:t>
            </a:r>
            <a:r>
              <a:rPr lang="en-US" sz="2400" baseline="-25000"/>
              <a:t>4</a:t>
            </a:r>
            <a:r>
              <a:rPr lang="ru-RU" sz="2400"/>
              <a:t>О</a:t>
            </a:r>
            <a:r>
              <a:rPr lang="ru-RU" sz="2400" baseline="-25000"/>
              <a:t>2</a:t>
            </a:r>
            <a:r>
              <a:rPr lang="en-US" sz="2400"/>
              <a:t>+6</a:t>
            </a:r>
            <a:r>
              <a:rPr lang="ru-RU" sz="2400"/>
              <a:t>Н</a:t>
            </a:r>
            <a:r>
              <a:rPr lang="ru-RU" sz="2400" baseline="30000"/>
              <a:t>+  </a:t>
            </a:r>
            <a:r>
              <a:rPr lang="en-US" sz="2400" baseline="30000"/>
              <a:t> </a:t>
            </a:r>
            <a:r>
              <a:rPr lang="ru-RU" sz="2400"/>
              <a:t> </a:t>
            </a:r>
            <a:r>
              <a:rPr lang="en-US" sz="2400"/>
              <a:t> </a:t>
            </a:r>
            <a:r>
              <a:rPr lang="ru-RU" sz="2400"/>
              <a:t>5</a:t>
            </a:r>
            <a:endParaRPr lang="ru-RU" sz="2400" baseline="30000"/>
          </a:p>
          <a:p>
            <a:r>
              <a:rPr lang="ru-RU" sz="2400" baseline="30000"/>
              <a:t>      </a:t>
            </a:r>
            <a:r>
              <a:rPr lang="en-US" sz="2400"/>
              <a:t>MnO</a:t>
            </a:r>
            <a:r>
              <a:rPr lang="en-US" sz="2400" baseline="-25000"/>
              <a:t>4</a:t>
            </a:r>
            <a:r>
              <a:rPr lang="ru-RU" sz="2400" baseline="30000"/>
              <a:t>-</a:t>
            </a:r>
            <a:r>
              <a:rPr lang="ru-RU" sz="2400"/>
              <a:t> +8Н</a:t>
            </a:r>
            <a:r>
              <a:rPr lang="ru-RU" sz="2400" baseline="30000"/>
              <a:t>+ </a:t>
            </a:r>
            <a:r>
              <a:rPr lang="ru-RU" sz="2400"/>
              <a:t> + 5е → </a:t>
            </a:r>
            <a:r>
              <a:rPr lang="en-US" sz="2400"/>
              <a:t>Mn</a:t>
            </a:r>
            <a:r>
              <a:rPr lang="ru-RU" sz="2400" baseline="30000"/>
              <a:t>2+</a:t>
            </a:r>
            <a:r>
              <a:rPr lang="ru-RU" sz="2400"/>
              <a:t> +4</a:t>
            </a:r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ru-RU" sz="2400"/>
              <a:t>      </a:t>
            </a:r>
            <a:r>
              <a:rPr lang="en-US" sz="2400"/>
              <a:t>            </a:t>
            </a:r>
            <a:r>
              <a:rPr lang="ru-RU" sz="2400"/>
              <a:t> </a:t>
            </a:r>
            <a:r>
              <a:rPr lang="en-US" sz="2400"/>
              <a:t>6</a:t>
            </a:r>
            <a:endParaRPr lang="ru-RU" sz="2400"/>
          </a:p>
          <a:p>
            <a:endParaRPr lang="ru-RU" sz="2400"/>
          </a:p>
          <a:p>
            <a:r>
              <a:rPr lang="ru-RU" sz="2400"/>
              <a:t> 5</a:t>
            </a:r>
            <a:r>
              <a:rPr lang="en-US" sz="2400"/>
              <a:t>C</a:t>
            </a:r>
            <a:r>
              <a:rPr lang="en-US" sz="2400" baseline="-25000"/>
              <a:t>5</a:t>
            </a:r>
            <a:r>
              <a:rPr lang="en-US" sz="2400"/>
              <a:t>H</a:t>
            </a:r>
            <a:r>
              <a:rPr lang="en-US" sz="2400" baseline="-25000"/>
              <a:t>10</a:t>
            </a:r>
            <a:r>
              <a:rPr lang="en-US" sz="2400"/>
              <a:t>+15H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ru-RU" sz="2400"/>
              <a:t>+</a:t>
            </a:r>
            <a:r>
              <a:rPr lang="en-US" sz="2400"/>
              <a:t>6MnO</a:t>
            </a:r>
            <a:r>
              <a:rPr lang="en-US" sz="2400" baseline="-25000"/>
              <a:t>4</a:t>
            </a:r>
            <a:r>
              <a:rPr lang="ru-RU" sz="2400" baseline="30000"/>
              <a:t>-</a:t>
            </a:r>
            <a:r>
              <a:rPr lang="ru-RU" sz="2400"/>
              <a:t> +</a:t>
            </a:r>
            <a:r>
              <a:rPr lang="en-US" sz="2400"/>
              <a:t>48</a:t>
            </a:r>
            <a:r>
              <a:rPr lang="ru-RU" sz="2400"/>
              <a:t>Н</a:t>
            </a:r>
            <a:r>
              <a:rPr lang="ru-RU" sz="2400" baseline="30000"/>
              <a:t>+</a:t>
            </a:r>
            <a:r>
              <a:rPr lang="ru-RU" sz="2400"/>
              <a:t> →</a:t>
            </a:r>
            <a:r>
              <a:rPr lang="en-US" sz="2400"/>
              <a:t>5</a:t>
            </a:r>
            <a:r>
              <a:rPr lang="ru-RU" sz="2400"/>
              <a:t>С</a:t>
            </a:r>
            <a:r>
              <a:rPr lang="en-US" sz="2400" baseline="-25000"/>
              <a:t>3</a:t>
            </a:r>
            <a:r>
              <a:rPr lang="ru-RU" sz="2400"/>
              <a:t>Н</a:t>
            </a:r>
            <a:r>
              <a:rPr lang="en-US" sz="2400" baseline="-25000"/>
              <a:t>6</a:t>
            </a:r>
            <a:r>
              <a:rPr lang="ru-RU" sz="2400"/>
              <a:t>О</a:t>
            </a:r>
            <a:r>
              <a:rPr lang="en-US" sz="2400"/>
              <a:t>+5C</a:t>
            </a:r>
            <a:r>
              <a:rPr lang="en-US" sz="2400" baseline="-25000"/>
              <a:t>2</a:t>
            </a:r>
            <a:r>
              <a:rPr lang="en-US" sz="2400"/>
              <a:t>H</a:t>
            </a:r>
            <a:r>
              <a:rPr lang="en-US" sz="2400" baseline="-25000"/>
              <a:t>4</a:t>
            </a:r>
            <a:r>
              <a:rPr lang="en-US" sz="2400"/>
              <a:t>O</a:t>
            </a:r>
            <a:r>
              <a:rPr lang="en-US" sz="2400" baseline="-25000"/>
              <a:t>2</a:t>
            </a:r>
            <a:r>
              <a:rPr lang="ru-RU" sz="2400"/>
              <a:t> +</a:t>
            </a:r>
            <a:r>
              <a:rPr lang="en-US" sz="2400"/>
              <a:t>3</a:t>
            </a:r>
            <a:r>
              <a:rPr lang="ru-RU" sz="2400"/>
              <a:t>0Н</a:t>
            </a:r>
            <a:r>
              <a:rPr lang="ru-RU" sz="2400" baseline="30000"/>
              <a:t>+</a:t>
            </a:r>
            <a:endParaRPr lang="ru-RU" sz="2400"/>
          </a:p>
          <a:p>
            <a:r>
              <a:rPr lang="en-US" sz="2400"/>
              <a:t>                                                      </a:t>
            </a:r>
            <a:r>
              <a:rPr lang="ru-RU" sz="2400"/>
              <a:t>+</a:t>
            </a:r>
            <a:r>
              <a:rPr lang="en-US" sz="2400"/>
              <a:t>6Mn</a:t>
            </a:r>
            <a:r>
              <a:rPr lang="ru-RU" sz="2400" baseline="30000"/>
              <a:t>2+</a:t>
            </a:r>
            <a:r>
              <a:rPr lang="ru-RU" sz="2400"/>
              <a:t>+</a:t>
            </a:r>
            <a:r>
              <a:rPr lang="en-US" sz="2400"/>
              <a:t>24H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endParaRPr lang="ru-RU" sz="2400"/>
          </a:p>
          <a:p>
            <a:r>
              <a:rPr lang="en-US" sz="2400"/>
              <a:t>5                      </a:t>
            </a:r>
            <a:r>
              <a:rPr lang="ru-RU" sz="2400"/>
              <a:t>+</a:t>
            </a:r>
            <a:r>
              <a:rPr lang="en-US" sz="2400"/>
              <a:t>6KMnO</a:t>
            </a:r>
            <a:r>
              <a:rPr lang="en-US" sz="2400" baseline="-25000"/>
              <a:t>4</a:t>
            </a:r>
            <a:r>
              <a:rPr lang="ru-RU" sz="2400"/>
              <a:t>+</a:t>
            </a:r>
            <a:r>
              <a:rPr lang="en-US" sz="2400"/>
              <a:t>9H</a:t>
            </a:r>
            <a:r>
              <a:rPr lang="ru-RU" sz="2400" baseline="-25000"/>
              <a:t>2</a:t>
            </a:r>
            <a:r>
              <a:rPr lang="en-US" sz="2400"/>
              <a:t>SO</a:t>
            </a:r>
            <a:r>
              <a:rPr lang="ru-RU" sz="2400" baseline="-25000"/>
              <a:t>4 </a:t>
            </a:r>
            <a:r>
              <a:rPr lang="ru-RU" sz="2400"/>
              <a:t>→</a:t>
            </a:r>
            <a:r>
              <a:rPr lang="en-US" sz="2400"/>
              <a:t>5</a:t>
            </a:r>
            <a:r>
              <a:rPr lang="ru-RU" sz="2400"/>
              <a:t>СН</a:t>
            </a:r>
            <a:r>
              <a:rPr lang="ru-RU" sz="2400" baseline="-25000"/>
              <a:t>3</a:t>
            </a:r>
            <a:r>
              <a:rPr lang="ru-RU" sz="2400"/>
              <a:t>СООН+</a:t>
            </a:r>
            <a:r>
              <a:rPr lang="en-US" sz="2400"/>
              <a:t>5 </a:t>
            </a:r>
          </a:p>
          <a:p>
            <a:endParaRPr lang="ru-RU" sz="2400" baseline="-25000"/>
          </a:p>
          <a:p>
            <a:r>
              <a:rPr lang="ru-RU" sz="2400" baseline="-25000"/>
              <a:t> </a:t>
            </a:r>
            <a:r>
              <a:rPr lang="en-US" sz="2400" baseline="-25000"/>
              <a:t>                                                                                     </a:t>
            </a:r>
            <a:r>
              <a:rPr lang="en-US" sz="2400"/>
              <a:t>6MnSO</a:t>
            </a:r>
            <a:r>
              <a:rPr lang="en-US" sz="2400" baseline="-25000"/>
              <a:t>4</a:t>
            </a:r>
            <a:r>
              <a:rPr lang="ru-RU" sz="2400" baseline="-25000"/>
              <a:t>  </a:t>
            </a:r>
            <a:r>
              <a:rPr lang="ru-RU" sz="2400"/>
              <a:t>+</a:t>
            </a:r>
            <a:r>
              <a:rPr lang="en-US" sz="2400"/>
              <a:t> 3K</a:t>
            </a:r>
            <a:r>
              <a:rPr lang="en-US" sz="2400" baseline="-25000"/>
              <a:t>2</a:t>
            </a:r>
            <a:r>
              <a:rPr lang="en-US" sz="2400"/>
              <a:t>SO</a:t>
            </a:r>
            <a:r>
              <a:rPr lang="en-US" sz="2400" baseline="-25000"/>
              <a:t>4</a:t>
            </a:r>
            <a:r>
              <a:rPr lang="en-US" sz="2400"/>
              <a:t>+9H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r>
              <a:rPr lang="ru-RU" sz="2400"/>
              <a:t>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6037263" y="3749675"/>
            <a:ext cx="64293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I:\учебные материалы с компа\формулы по органике\формулы по органике\15-065-izopenten2-2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25050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 descr="I:\учебные материалы с компа\формулы по органике\формулы по органике\t9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714500"/>
            <a:ext cx="21399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I:\учебные материалы с компа\формулы по органике\формулы по органике\15-065-izopenten2-2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143500"/>
            <a:ext cx="21288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 descr="I:\учебные материалы с компа\формулы по органике\формулы по органике\t9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5143500"/>
            <a:ext cx="19986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Arial" pitchFamily="34" charset="0"/>
                <a:cs typeface="Arial" pitchFamily="34" charset="0"/>
              </a:rPr>
              <a:t>Окисление алкенов </a:t>
            </a:r>
            <a:r>
              <a:rPr lang="ru-RU" sz="1800">
                <a:latin typeface="Arial" pitchFamily="34" charset="0"/>
                <a:cs typeface="Arial" pitchFamily="34" charset="0"/>
              </a:rPr>
              <a:t>(кислородом)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Прямоугольник 7"/>
          <p:cNvSpPr>
            <a:spLocks noChangeArrowheads="1"/>
          </p:cNvSpPr>
          <p:nvPr/>
        </p:nvSpPr>
        <p:spPr bwMode="auto">
          <a:xfrm>
            <a:off x="428625" y="1285875"/>
            <a:ext cx="85010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r>
              <a:rPr lang="ru-RU"/>
              <a:t>                                   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21508" name="Прямоугольник 10"/>
          <p:cNvSpPr>
            <a:spLocks noChangeArrowheads="1"/>
          </p:cNvSpPr>
          <p:nvPr/>
        </p:nvSpPr>
        <p:spPr bwMode="auto">
          <a:xfrm>
            <a:off x="0" y="1928813"/>
            <a:ext cx="9144000" cy="3570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sz="2400"/>
              <a:t>    2</a:t>
            </a:r>
            <a:r>
              <a:rPr lang="en-US" sz="2400"/>
              <a:t>CH</a:t>
            </a:r>
            <a:r>
              <a:rPr lang="ru-RU" sz="2400" baseline="-25000"/>
              <a:t>2</a:t>
            </a:r>
            <a:r>
              <a:rPr lang="en-US" sz="2400"/>
              <a:t>=CH</a:t>
            </a:r>
            <a:r>
              <a:rPr lang="ru-RU" sz="2400" baseline="-25000"/>
              <a:t>2</a:t>
            </a:r>
            <a:r>
              <a:rPr lang="ru-RU" sz="2400"/>
              <a:t>+</a:t>
            </a:r>
            <a:r>
              <a:rPr lang="en-US" sz="2400"/>
              <a:t>O</a:t>
            </a:r>
            <a:r>
              <a:rPr lang="ru-RU" sz="2400" baseline="-25000"/>
              <a:t>2</a:t>
            </a:r>
            <a:r>
              <a:rPr lang="ru-RU" sz="2400"/>
              <a:t> →2</a:t>
            </a:r>
            <a:r>
              <a:rPr lang="ru-RU" sz="2400" u="sng"/>
              <a:t>СН</a:t>
            </a:r>
            <a:r>
              <a:rPr lang="ru-RU" sz="2400" u="sng" baseline="-25000"/>
              <a:t>3</a:t>
            </a:r>
            <a:r>
              <a:rPr lang="ru-RU" sz="2400" u="sng"/>
              <a:t>СОН </a:t>
            </a:r>
            <a:r>
              <a:rPr lang="ru-RU" sz="2400"/>
              <a:t> (</a:t>
            </a:r>
            <a:r>
              <a:rPr lang="ru-RU"/>
              <a:t>катализатор  </a:t>
            </a:r>
            <a:r>
              <a:rPr lang="en-US"/>
              <a:t>Pd</a:t>
            </a:r>
            <a:r>
              <a:rPr lang="en-US" baseline="30000"/>
              <a:t>2+</a:t>
            </a:r>
            <a:r>
              <a:rPr lang="en-US"/>
              <a:t> </a:t>
            </a:r>
            <a:r>
              <a:rPr lang="ru-RU"/>
              <a:t>или</a:t>
            </a:r>
            <a:r>
              <a:rPr lang="en-US"/>
              <a:t>  Cu</a:t>
            </a:r>
            <a:r>
              <a:rPr lang="en-US" baseline="30000"/>
              <a:t>2+</a:t>
            </a:r>
            <a:r>
              <a:rPr lang="ru-RU" baseline="30000"/>
              <a:t> </a:t>
            </a:r>
            <a:r>
              <a:rPr lang="ru-RU"/>
              <a:t>)</a:t>
            </a:r>
            <a:endParaRPr lang="en-US"/>
          </a:p>
          <a:p>
            <a:endParaRPr lang="ru-RU"/>
          </a:p>
          <a:p>
            <a:r>
              <a:rPr lang="ru-RU" sz="2400" baseline="-25000"/>
              <a:t>                                      </a:t>
            </a:r>
            <a:r>
              <a:rPr lang="en-US" sz="2400" baseline="-25000"/>
              <a:t>            </a:t>
            </a:r>
            <a:r>
              <a:rPr lang="ru-RU" sz="1600"/>
              <a:t> </a:t>
            </a:r>
            <a:r>
              <a:rPr lang="en-US" sz="1600"/>
              <a:t>Ag, 250</a:t>
            </a:r>
            <a:r>
              <a:rPr lang="en-US" sz="1600" baseline="30000"/>
              <a:t>0</a:t>
            </a:r>
            <a:r>
              <a:rPr lang="en-US" sz="1600"/>
              <a:t>C </a:t>
            </a:r>
          </a:p>
          <a:p>
            <a:r>
              <a:rPr lang="ru-RU" sz="2400" baseline="-25000"/>
              <a:t>   </a:t>
            </a:r>
            <a:r>
              <a:rPr lang="en-US" sz="2400" baseline="-25000"/>
              <a:t> </a:t>
            </a:r>
            <a:r>
              <a:rPr lang="ru-RU" sz="2400"/>
              <a:t>2</a:t>
            </a:r>
            <a:r>
              <a:rPr lang="en-US" sz="2400"/>
              <a:t> CH</a:t>
            </a:r>
            <a:r>
              <a:rPr lang="en-US" sz="2400" baseline="-25000"/>
              <a:t>3</a:t>
            </a:r>
            <a:r>
              <a:rPr lang="en-US" sz="2400"/>
              <a:t>–CH=CH</a:t>
            </a:r>
            <a:r>
              <a:rPr lang="ru-RU" sz="2400" baseline="-25000"/>
              <a:t>2</a:t>
            </a:r>
            <a:r>
              <a:rPr lang="ru-RU" sz="2400"/>
              <a:t>+ </a:t>
            </a:r>
            <a:r>
              <a:rPr lang="en-US" sz="2400"/>
              <a:t>O</a:t>
            </a:r>
            <a:r>
              <a:rPr lang="ru-RU" sz="2400" baseline="-25000"/>
              <a:t>2</a:t>
            </a:r>
            <a:r>
              <a:rPr lang="en-US" sz="2400" baseline="-25000"/>
              <a:t>    </a:t>
            </a:r>
            <a:r>
              <a:rPr lang="ru-RU" sz="2400"/>
              <a:t> →</a:t>
            </a:r>
            <a:r>
              <a:rPr lang="en-US" sz="2400"/>
              <a:t>     2 CH</a:t>
            </a:r>
            <a:r>
              <a:rPr lang="en-US" sz="2400" baseline="-25000"/>
              <a:t>3</a:t>
            </a:r>
            <a:r>
              <a:rPr lang="en-US" sz="2400"/>
              <a:t> – CH – CH</a:t>
            </a:r>
            <a:r>
              <a:rPr lang="en-US" sz="2400" baseline="-25000"/>
              <a:t>2</a:t>
            </a:r>
          </a:p>
          <a:p>
            <a:r>
              <a:rPr lang="en-US" sz="2400"/>
              <a:t>                                                   </a:t>
            </a:r>
            <a:r>
              <a:rPr lang="en-US" sz="2400" u="sng"/>
              <a:t>                 O____     </a:t>
            </a:r>
            <a:endParaRPr lang="en-US" sz="2400"/>
          </a:p>
          <a:p>
            <a:r>
              <a:rPr lang="ru-RU" sz="2400"/>
              <a:t>    </a:t>
            </a:r>
          </a:p>
          <a:p>
            <a:r>
              <a:rPr lang="ru-RU" sz="2400"/>
              <a:t> </a:t>
            </a:r>
          </a:p>
          <a:p>
            <a:endParaRPr lang="ru-RU" sz="2400"/>
          </a:p>
          <a:p>
            <a:endParaRPr lang="ru-RU" sz="2400"/>
          </a:p>
          <a:p>
            <a:r>
              <a:rPr lang="ru-RU" sz="2400"/>
              <a:t>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29250" y="3286125"/>
            <a:ext cx="285750" cy="142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072188" y="3214688"/>
            <a:ext cx="142875" cy="142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536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Arial" pitchFamily="34" charset="0"/>
                <a:cs typeface="Arial" pitchFamily="34" charset="0"/>
              </a:rPr>
              <a:t>Окисление алкинов </a:t>
            </a:r>
            <a:r>
              <a:rPr lang="ru-R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(кислая среда)</a:t>
            </a:r>
            <a:endParaRPr lang="ru-RU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Прямоугольник 10"/>
          <p:cNvSpPr>
            <a:spLocks noChangeArrowheads="1"/>
          </p:cNvSpPr>
          <p:nvPr/>
        </p:nvSpPr>
        <p:spPr bwMode="auto">
          <a:xfrm>
            <a:off x="0" y="22145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CH</a:t>
            </a:r>
            <a:r>
              <a:rPr lang="en-US" sz="2400" baseline="-25000"/>
              <a:t>3</a:t>
            </a:r>
            <a:r>
              <a:rPr lang="en-US" sz="2400"/>
              <a:t>–C≡C–</a:t>
            </a:r>
            <a:r>
              <a:rPr lang="ru-RU" sz="2400"/>
              <a:t>СН</a:t>
            </a:r>
            <a:r>
              <a:rPr lang="ru-RU" sz="2400" baseline="-25000"/>
              <a:t>2 </a:t>
            </a:r>
            <a:r>
              <a:rPr lang="en-US" sz="2400"/>
              <a:t>–CH</a:t>
            </a:r>
            <a:r>
              <a:rPr lang="en-US" sz="2400" baseline="-25000"/>
              <a:t>3</a:t>
            </a:r>
            <a:r>
              <a:rPr lang="ru-RU" sz="2400"/>
              <a:t>+</a:t>
            </a:r>
            <a:r>
              <a:rPr lang="en-US" sz="2400"/>
              <a:t>KMnO</a:t>
            </a:r>
            <a:r>
              <a:rPr lang="en-US" sz="2400" baseline="-25000"/>
              <a:t>4</a:t>
            </a:r>
            <a:r>
              <a:rPr lang="ru-RU" sz="2400"/>
              <a:t>+</a:t>
            </a:r>
            <a:r>
              <a:rPr lang="en-US" sz="2400"/>
              <a:t>H</a:t>
            </a:r>
            <a:r>
              <a:rPr lang="ru-RU" sz="2400" baseline="-25000"/>
              <a:t>2</a:t>
            </a:r>
            <a:r>
              <a:rPr lang="en-US" sz="2400"/>
              <a:t>SO</a:t>
            </a:r>
            <a:r>
              <a:rPr lang="ru-RU" sz="2400" baseline="-25000"/>
              <a:t>4</a:t>
            </a:r>
            <a:r>
              <a:rPr lang="ru-RU" sz="2400"/>
              <a:t>→</a:t>
            </a:r>
            <a:r>
              <a:rPr lang="ru-RU" sz="2400" u="sng"/>
              <a:t>СН</a:t>
            </a:r>
            <a:r>
              <a:rPr lang="ru-RU" sz="2400" u="sng" baseline="-25000"/>
              <a:t>3</a:t>
            </a:r>
            <a:r>
              <a:rPr lang="ru-RU" sz="2400" u="sng"/>
              <a:t>СООН</a:t>
            </a:r>
            <a:r>
              <a:rPr lang="ru-RU" sz="2400"/>
              <a:t>+</a:t>
            </a:r>
            <a:r>
              <a:rPr lang="ru-RU" sz="2400" u="sng"/>
              <a:t>С</a:t>
            </a:r>
            <a:r>
              <a:rPr lang="ru-RU" sz="2400" u="sng" baseline="-25000"/>
              <a:t>2</a:t>
            </a:r>
            <a:r>
              <a:rPr lang="ru-RU" sz="2400" u="sng"/>
              <a:t>Н</a:t>
            </a:r>
            <a:r>
              <a:rPr lang="ru-RU" sz="2400" u="sng" baseline="-25000"/>
              <a:t>5</a:t>
            </a:r>
            <a:r>
              <a:rPr lang="ru-RU" sz="2400" u="sng"/>
              <a:t>СООН</a:t>
            </a:r>
            <a:endParaRPr lang="ru-RU" sz="2400"/>
          </a:p>
          <a:p>
            <a:r>
              <a:rPr lang="ru-RU" sz="2400"/>
              <a:t>                                             +</a:t>
            </a:r>
            <a:r>
              <a:rPr lang="en-US" sz="2400"/>
              <a:t>MnSO</a:t>
            </a:r>
            <a:r>
              <a:rPr lang="en-US" sz="2400" baseline="-25000"/>
              <a:t>4</a:t>
            </a:r>
            <a:r>
              <a:rPr lang="en-US" sz="2400"/>
              <a:t> +K</a:t>
            </a:r>
            <a:r>
              <a:rPr lang="en-US" sz="2400" baseline="-25000"/>
              <a:t>2</a:t>
            </a:r>
            <a:r>
              <a:rPr lang="en-US" sz="2400"/>
              <a:t>SO</a:t>
            </a:r>
            <a:r>
              <a:rPr lang="en-US" sz="2400" baseline="-25000"/>
              <a:t>4</a:t>
            </a:r>
            <a:r>
              <a:rPr lang="en-US" sz="2400"/>
              <a:t>+H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endParaRPr lang="en-US" sz="2400"/>
          </a:p>
          <a:p>
            <a:r>
              <a:rPr lang="ru-RU" sz="2400"/>
              <a:t>    </a:t>
            </a:r>
            <a:r>
              <a:rPr lang="en-US" sz="2400"/>
              <a:t>C</a:t>
            </a:r>
            <a:r>
              <a:rPr lang="ru-RU" sz="2400" baseline="-25000"/>
              <a:t>5</a:t>
            </a:r>
            <a:r>
              <a:rPr lang="en-US" sz="2400"/>
              <a:t>H</a:t>
            </a:r>
            <a:r>
              <a:rPr lang="en-US" sz="2400" baseline="-25000"/>
              <a:t>8</a:t>
            </a:r>
            <a:r>
              <a:rPr lang="en-US" sz="2400"/>
              <a:t> +</a:t>
            </a:r>
            <a:r>
              <a:rPr lang="ru-RU" sz="2400"/>
              <a:t>4</a:t>
            </a:r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 – </a:t>
            </a:r>
            <a:r>
              <a:rPr lang="ru-RU" sz="2400"/>
              <a:t>6е → С</a:t>
            </a:r>
            <a:r>
              <a:rPr lang="ru-RU" sz="2400" baseline="-25000"/>
              <a:t>2</a:t>
            </a:r>
            <a:r>
              <a:rPr lang="ru-RU" sz="2400"/>
              <a:t>Н</a:t>
            </a:r>
            <a:r>
              <a:rPr lang="ru-RU" sz="2400" baseline="-25000"/>
              <a:t>4</a:t>
            </a:r>
            <a:r>
              <a:rPr lang="ru-RU" sz="2400"/>
              <a:t>О</a:t>
            </a:r>
            <a:r>
              <a:rPr lang="ru-RU" sz="2400" baseline="-25000"/>
              <a:t>2</a:t>
            </a:r>
            <a:r>
              <a:rPr lang="ru-RU" sz="2400"/>
              <a:t>+С</a:t>
            </a:r>
            <a:r>
              <a:rPr lang="en-US" sz="2400" baseline="-25000"/>
              <a:t>3</a:t>
            </a:r>
            <a:r>
              <a:rPr lang="ru-RU" sz="2400"/>
              <a:t>Н</a:t>
            </a:r>
            <a:r>
              <a:rPr lang="en-US" sz="2400" baseline="-25000"/>
              <a:t>6</a:t>
            </a:r>
            <a:r>
              <a:rPr lang="ru-RU" sz="2400"/>
              <a:t>О</a:t>
            </a:r>
            <a:r>
              <a:rPr lang="ru-RU" sz="2400" baseline="-25000"/>
              <a:t>2 </a:t>
            </a:r>
            <a:r>
              <a:rPr lang="ru-RU" sz="2400"/>
              <a:t>+6Н</a:t>
            </a:r>
            <a:r>
              <a:rPr lang="ru-RU" sz="2400" baseline="30000"/>
              <a:t>+  </a:t>
            </a:r>
            <a:r>
              <a:rPr lang="ru-RU" sz="2400"/>
              <a:t> 5</a:t>
            </a:r>
            <a:endParaRPr lang="ru-RU" sz="2400" baseline="30000"/>
          </a:p>
          <a:p>
            <a:r>
              <a:rPr lang="ru-RU" sz="2400" baseline="30000"/>
              <a:t>      </a:t>
            </a:r>
            <a:r>
              <a:rPr lang="en-US" sz="2400"/>
              <a:t>MnO</a:t>
            </a:r>
            <a:r>
              <a:rPr lang="en-US" sz="2400" baseline="-25000"/>
              <a:t>4</a:t>
            </a:r>
            <a:r>
              <a:rPr lang="ru-RU" sz="2400" baseline="30000"/>
              <a:t>-</a:t>
            </a:r>
            <a:r>
              <a:rPr lang="ru-RU" sz="2400"/>
              <a:t> +8Н</a:t>
            </a:r>
            <a:r>
              <a:rPr lang="ru-RU" sz="2400" baseline="30000"/>
              <a:t>+ </a:t>
            </a:r>
            <a:r>
              <a:rPr lang="ru-RU" sz="2400"/>
              <a:t> + 5е → </a:t>
            </a:r>
            <a:r>
              <a:rPr lang="en-US" sz="2400"/>
              <a:t>Mn</a:t>
            </a:r>
            <a:r>
              <a:rPr lang="ru-RU" sz="2400" baseline="30000"/>
              <a:t>2+</a:t>
            </a:r>
            <a:r>
              <a:rPr lang="ru-RU" sz="2400"/>
              <a:t> +4</a:t>
            </a:r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ru-RU" sz="2400"/>
              <a:t>                  6</a:t>
            </a:r>
          </a:p>
          <a:p>
            <a:endParaRPr lang="ru-RU" sz="2400"/>
          </a:p>
          <a:p>
            <a:r>
              <a:rPr lang="ru-RU" sz="2400"/>
              <a:t> 5</a:t>
            </a:r>
            <a:r>
              <a:rPr lang="en-US" sz="2400"/>
              <a:t>C</a:t>
            </a:r>
            <a:r>
              <a:rPr lang="ru-RU" sz="2400" baseline="-25000"/>
              <a:t>5</a:t>
            </a:r>
            <a:r>
              <a:rPr lang="en-US" sz="2400"/>
              <a:t>H</a:t>
            </a:r>
            <a:r>
              <a:rPr lang="en-US" sz="2400" baseline="-25000"/>
              <a:t>8</a:t>
            </a:r>
            <a:r>
              <a:rPr lang="en-US" sz="2400"/>
              <a:t>+</a:t>
            </a:r>
            <a:r>
              <a:rPr lang="ru-RU" sz="2400"/>
              <a:t>20</a:t>
            </a:r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ru-RU" sz="2400"/>
              <a:t>+6</a:t>
            </a:r>
            <a:r>
              <a:rPr lang="en-US" sz="2400"/>
              <a:t>MnO</a:t>
            </a:r>
            <a:r>
              <a:rPr lang="en-US" sz="2400" baseline="-25000"/>
              <a:t>4</a:t>
            </a:r>
            <a:r>
              <a:rPr lang="ru-RU" sz="2400" baseline="30000"/>
              <a:t>-</a:t>
            </a:r>
            <a:r>
              <a:rPr lang="ru-RU" sz="2400"/>
              <a:t> +48Н</a:t>
            </a:r>
            <a:r>
              <a:rPr lang="ru-RU" sz="2400" baseline="30000"/>
              <a:t>+</a:t>
            </a:r>
            <a:r>
              <a:rPr lang="ru-RU" sz="2400"/>
              <a:t> →5С</a:t>
            </a:r>
            <a:r>
              <a:rPr lang="ru-RU" sz="2400" baseline="-25000"/>
              <a:t>2</a:t>
            </a:r>
            <a:r>
              <a:rPr lang="ru-RU" sz="2400"/>
              <a:t>Н</a:t>
            </a:r>
            <a:r>
              <a:rPr lang="ru-RU" sz="2400" baseline="-25000"/>
              <a:t>4</a:t>
            </a:r>
            <a:r>
              <a:rPr lang="ru-RU" sz="2400"/>
              <a:t>О</a:t>
            </a:r>
            <a:r>
              <a:rPr lang="en-US" sz="2400" baseline="-25000"/>
              <a:t>2</a:t>
            </a:r>
            <a:r>
              <a:rPr lang="en-US" sz="2400"/>
              <a:t> </a:t>
            </a:r>
            <a:r>
              <a:rPr lang="ru-RU" sz="2400"/>
              <a:t>+5С</a:t>
            </a:r>
            <a:r>
              <a:rPr lang="en-US" sz="2400" baseline="-25000"/>
              <a:t>3</a:t>
            </a:r>
            <a:r>
              <a:rPr lang="ru-RU" sz="2400"/>
              <a:t>Н</a:t>
            </a:r>
            <a:r>
              <a:rPr lang="en-US" sz="2400" baseline="-25000"/>
              <a:t>6</a:t>
            </a:r>
            <a:r>
              <a:rPr lang="ru-RU" sz="2400"/>
              <a:t>О</a:t>
            </a:r>
            <a:r>
              <a:rPr lang="ru-RU" sz="2400" baseline="-25000"/>
              <a:t>2 </a:t>
            </a:r>
            <a:r>
              <a:rPr lang="ru-RU" sz="2400"/>
              <a:t>+</a:t>
            </a:r>
            <a:r>
              <a:rPr lang="ru-RU" sz="2400" baseline="-25000"/>
              <a:t> </a:t>
            </a:r>
            <a:r>
              <a:rPr lang="ru-RU" sz="2400"/>
              <a:t>30Н</a:t>
            </a:r>
            <a:r>
              <a:rPr lang="ru-RU" sz="2400" baseline="30000"/>
              <a:t>+ </a:t>
            </a:r>
            <a:r>
              <a:rPr lang="ru-RU" sz="2400"/>
              <a:t>+</a:t>
            </a:r>
          </a:p>
          <a:p>
            <a:r>
              <a:rPr lang="ru-RU" sz="2400"/>
              <a:t>                                                     + 6</a:t>
            </a:r>
            <a:r>
              <a:rPr lang="en-US" sz="2400"/>
              <a:t>Mn</a:t>
            </a:r>
            <a:r>
              <a:rPr lang="ru-RU" sz="2400" baseline="30000"/>
              <a:t>2+</a:t>
            </a:r>
            <a:r>
              <a:rPr lang="ru-RU" sz="2400"/>
              <a:t>+24</a:t>
            </a:r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  <a:endParaRPr lang="ru-RU" sz="2400"/>
          </a:p>
          <a:p>
            <a:endParaRPr lang="ru-RU" sz="2400"/>
          </a:p>
          <a:p>
            <a:r>
              <a:rPr lang="ru-RU" sz="2400"/>
              <a:t>5</a:t>
            </a:r>
            <a:r>
              <a:rPr lang="en-US" sz="2400"/>
              <a:t>CH</a:t>
            </a:r>
            <a:r>
              <a:rPr lang="en-US" sz="2400" baseline="-25000"/>
              <a:t>3</a:t>
            </a:r>
            <a:r>
              <a:rPr lang="en-US" sz="2400"/>
              <a:t>–C≡C–</a:t>
            </a:r>
            <a:r>
              <a:rPr lang="ru-RU" sz="2400"/>
              <a:t>СН</a:t>
            </a:r>
            <a:r>
              <a:rPr lang="ru-RU" sz="2400" baseline="-25000"/>
              <a:t>2 </a:t>
            </a:r>
            <a:r>
              <a:rPr lang="en-US" sz="2400"/>
              <a:t>–CH</a:t>
            </a:r>
            <a:r>
              <a:rPr lang="en-US" sz="2400" baseline="-25000"/>
              <a:t>3</a:t>
            </a:r>
            <a:r>
              <a:rPr lang="ru-RU" sz="2400"/>
              <a:t>+6</a:t>
            </a:r>
            <a:r>
              <a:rPr lang="en-US" sz="2400"/>
              <a:t>KMnO</a:t>
            </a:r>
            <a:r>
              <a:rPr lang="en-US" sz="2400" baseline="-25000"/>
              <a:t>4</a:t>
            </a:r>
            <a:r>
              <a:rPr lang="ru-RU" sz="2400"/>
              <a:t>+9</a:t>
            </a:r>
            <a:r>
              <a:rPr lang="en-US" sz="2400"/>
              <a:t>H</a:t>
            </a:r>
            <a:r>
              <a:rPr lang="ru-RU" sz="2400" baseline="-25000"/>
              <a:t>2</a:t>
            </a:r>
            <a:r>
              <a:rPr lang="en-US" sz="2400"/>
              <a:t>SO</a:t>
            </a:r>
            <a:r>
              <a:rPr lang="ru-RU" sz="2400" baseline="-25000"/>
              <a:t>4</a:t>
            </a:r>
            <a:r>
              <a:rPr lang="ru-RU" sz="2400"/>
              <a:t>→</a:t>
            </a:r>
            <a:r>
              <a:rPr lang="ru-RU" sz="2400" u="sng"/>
              <a:t>5СН</a:t>
            </a:r>
            <a:r>
              <a:rPr lang="ru-RU" sz="2400" u="sng" baseline="-25000"/>
              <a:t>3</a:t>
            </a:r>
            <a:r>
              <a:rPr lang="ru-RU" sz="2400" u="sng"/>
              <a:t>СООН</a:t>
            </a:r>
            <a:r>
              <a:rPr lang="ru-RU" sz="2400"/>
              <a:t>+</a:t>
            </a:r>
          </a:p>
          <a:p>
            <a:r>
              <a:rPr lang="ru-RU" sz="2400"/>
              <a:t>                                       </a:t>
            </a:r>
            <a:r>
              <a:rPr lang="ru-RU" sz="2400" u="sng"/>
              <a:t>+5С</a:t>
            </a:r>
            <a:r>
              <a:rPr lang="ru-RU" sz="2400" u="sng" baseline="-25000"/>
              <a:t>2</a:t>
            </a:r>
            <a:r>
              <a:rPr lang="ru-RU" sz="2400" u="sng"/>
              <a:t>Н</a:t>
            </a:r>
            <a:r>
              <a:rPr lang="ru-RU" sz="2400" u="sng" baseline="-25000"/>
              <a:t>5</a:t>
            </a:r>
            <a:r>
              <a:rPr lang="ru-RU" sz="2400" u="sng"/>
              <a:t>СООН</a:t>
            </a:r>
            <a:r>
              <a:rPr lang="ru-RU" sz="2400"/>
              <a:t>+6</a:t>
            </a:r>
            <a:r>
              <a:rPr lang="en-US" sz="2400"/>
              <a:t>MnSO</a:t>
            </a:r>
            <a:r>
              <a:rPr lang="en-US" sz="2400" baseline="-25000"/>
              <a:t>4</a:t>
            </a:r>
            <a:r>
              <a:rPr lang="en-US" sz="2400"/>
              <a:t> +</a:t>
            </a:r>
            <a:r>
              <a:rPr lang="ru-RU" sz="2400"/>
              <a:t>3</a:t>
            </a:r>
            <a:r>
              <a:rPr lang="en-US" sz="2400"/>
              <a:t>K</a:t>
            </a:r>
            <a:r>
              <a:rPr lang="en-US" sz="2400" baseline="-25000"/>
              <a:t>2</a:t>
            </a:r>
            <a:r>
              <a:rPr lang="en-US" sz="2400"/>
              <a:t>SO</a:t>
            </a:r>
            <a:r>
              <a:rPr lang="en-US" sz="2400" baseline="-25000"/>
              <a:t>4</a:t>
            </a:r>
            <a:r>
              <a:rPr lang="en-US" sz="2400"/>
              <a:t>+</a:t>
            </a:r>
            <a:r>
              <a:rPr lang="ru-RU" sz="2400"/>
              <a:t>4</a:t>
            </a:r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r>
              <a:rPr lang="ru-RU" sz="2400"/>
              <a:t>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6037263" y="3678238"/>
            <a:ext cx="642937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4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himiyaklas.ru/wp-content/uploads/2016/07/OSC_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48625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http://himiyaklas.ru/wp-content/uploads/2016/07/OSC_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49525"/>
            <a:ext cx="482441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395288" y="4000500"/>
            <a:ext cx="340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Альдегид дальше окисляется:</a:t>
            </a:r>
          </a:p>
        </p:txBody>
      </p:sp>
      <p:pic>
        <p:nvPicPr>
          <p:cNvPr id="25605" name="Picture 6" descr="http://himiyaklas.ru/wp-content/uploads/2016/07/OSC_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902075"/>
            <a:ext cx="45878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86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1042988" y="476250"/>
            <a:ext cx="650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Рассмотрим окисление бутина-2:</a:t>
            </a:r>
          </a:p>
        </p:txBody>
      </p:sp>
      <p:pic>
        <p:nvPicPr>
          <p:cNvPr id="26627" name="Picture 2" descr="http://himiyaklas.ru/wp-content/uploads/2016/07/OSC_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66850"/>
            <a:ext cx="60626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3182938" y="3584575"/>
            <a:ext cx="2230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Отщепление воды:</a:t>
            </a:r>
          </a:p>
        </p:txBody>
      </p:sp>
      <p:pic>
        <p:nvPicPr>
          <p:cNvPr id="26629" name="Picture 4" descr="http://himiyaklas.ru/wp-content/uploads/2016/07/OSC_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08500"/>
            <a:ext cx="39528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669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355558" y="116632"/>
            <a:ext cx="8496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кислоты не образуется, поэтому морочиться над нейтрализацией не надо. Уравнение реакции:</a:t>
            </a:r>
          </a:p>
        </p:txBody>
      </p:sp>
      <p:pic>
        <p:nvPicPr>
          <p:cNvPr id="27651" name="Picture 2" descr="http://himiyaklas.ru/wp-content/uploads/2016/07/OSC_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3912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F3116-5CB5-7072-D875-31C91696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20" y="3933056"/>
            <a:ext cx="8496300" cy="576064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Окисление алкенов в нейтральный и слабощелочных условиях перманганатом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0BAFD845-EB89-C9EE-034B-772AC7A50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09120"/>
            <a:ext cx="828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 с тройной связью окисляется: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кетонной группы, если этот углерод не с краю (где-то в середине цепи)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карбоксильной группы, если с краю  (но затем кислота нейтрализуется образовавшейся щелочью – получается соль)</a:t>
            </a:r>
          </a:p>
        </p:txBody>
      </p:sp>
    </p:spTree>
    <p:extLst>
      <p:ext uri="{BB962C8B-B14F-4D97-AF65-F5344CB8AC3E}">
        <p14:creationId xmlns:p14="http://schemas.microsoft.com/office/powerpoint/2010/main" val="1226472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395288" y="476250"/>
            <a:ext cx="8497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/>
              <a:t>Эти различия (между окислением углерода с краю и посередине цепи) ярко демонстрируются на примере </a:t>
            </a:r>
            <a:r>
              <a:rPr lang="ru-RU" dirty="0" err="1"/>
              <a:t>пропина</a:t>
            </a:r>
            <a:r>
              <a:rPr lang="ru-RU" dirty="0"/>
              <a:t>:</a:t>
            </a:r>
          </a:p>
        </p:txBody>
      </p:sp>
      <p:pic>
        <p:nvPicPr>
          <p:cNvPr id="29699" name="Picture 2" descr="http://himiyaklas.ru/wp-content/uploads/2016/07/OSC_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54006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3455988" y="324485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Отщепление воды:</a:t>
            </a:r>
          </a:p>
        </p:txBody>
      </p:sp>
      <p:pic>
        <p:nvPicPr>
          <p:cNvPr id="29701" name="Picture 4" descr="http://himiyaklas.ru/wp-content/uploads/2016/07/OSC_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3860800"/>
            <a:ext cx="5062927" cy="144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8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himiyaklas.ru/wp-content/uploads/2016/07/OSC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4" y="836613"/>
            <a:ext cx="82994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2125" y="374948"/>
            <a:ext cx="399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окисления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92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539750" y="476250"/>
            <a:ext cx="828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Получается вещество интересного строения:</a:t>
            </a:r>
          </a:p>
        </p:txBody>
      </p:sp>
      <p:pic>
        <p:nvPicPr>
          <p:cNvPr id="30723" name="Picture 2" descr="http://himiyaklas.ru/wp-content/uploads/2016/07/OSC_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25538"/>
            <a:ext cx="5921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4932363" y="1989138"/>
            <a:ext cx="3221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Альдегидная группа продолжает окисляться:</a:t>
            </a:r>
          </a:p>
        </p:txBody>
      </p:sp>
      <p:pic>
        <p:nvPicPr>
          <p:cNvPr id="30725" name="Picture 4" descr="http://himiyaklas.ru/wp-content/uploads/2016/07/OSC_65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357563"/>
            <a:ext cx="7015162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321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Жёсткое окисление: спирты, альдегиды</a:t>
            </a: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498475" y="1773238"/>
            <a:ext cx="8281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Рассмотрим окисление этанола. Поступенчато он окисляется до кислоты:</a:t>
            </a:r>
          </a:p>
        </p:txBody>
      </p:sp>
      <p:pic>
        <p:nvPicPr>
          <p:cNvPr id="33796" name="Picture 2" descr="http://himiyaklas.ru/wp-content/uploads/2016/07/OSC_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141539"/>
            <a:ext cx="6621611" cy="10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himiyaklas.ru/wp-content/uploads/2016/07/OSC_68.png">
            <a:extLst>
              <a:ext uri="{FF2B5EF4-FFF2-40B4-BE49-F238E27FC236}">
                <a16:creationId xmlns:a16="http://schemas.microsoft.com/office/drawing/2014/main" id="{41C0B54C-7980-CD1D-7811-68DA016E0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56165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600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395288" y="333375"/>
            <a:ext cx="8280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Если реакцию проводить при температуре кипения альдегида, когда он будет образовываться, то будет испаряться (улетать) из реакционной смеси, не успевая окисляться дальше. Того же эффекта можно добиться в очень щадящих условиях (слабое нагревание). В этом случае в качестве продукта пишем альдегид:</a:t>
            </a:r>
          </a:p>
        </p:txBody>
      </p:sp>
      <p:pic>
        <p:nvPicPr>
          <p:cNvPr id="35843" name="Picture 2" descr="http://himiyaklas.ru/wp-content/uploads/2016/07/OSC_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133600"/>
            <a:ext cx="65754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330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Рассмотрим окисление вторичного спирта на примере пропанола-2. Как уже было сказано, окисление обрывается на втором этапе (образование карбонильного соединения). Так как образуется кетон, который не окисляется. Уравнение реакции:</a:t>
            </a:r>
          </a:p>
        </p:txBody>
      </p:sp>
      <p:pic>
        <p:nvPicPr>
          <p:cNvPr id="36867" name="Picture 2" descr="http://himiyaklas.ru/wp-content/uploads/2016/07/OSC_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3525"/>
            <a:ext cx="659765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625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376238" y="260350"/>
            <a:ext cx="835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Окисление альдегидов рассмотрим на примете этаналя. Он тоже окисляется до кислоты:</a:t>
            </a:r>
          </a:p>
        </p:txBody>
      </p:sp>
      <p:pic>
        <p:nvPicPr>
          <p:cNvPr id="37891" name="Picture 2" descr="http://himiyaklas.ru/wp-content/uploads/2016/07/OSC_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5397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303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himiyaklas.ru/wp-content/uploads/2016/07/OSC_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7813"/>
            <a:ext cx="4103688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 descr="http://himiyaklas.ru/wp-content/uploads/2016/07/OSC_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39846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668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Жёсткое окисление: спирты, альдегиды</a:t>
            </a: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498475" y="1773238"/>
            <a:ext cx="8281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Рассмотрим окисление этанола. Поступенчато он окисляется до кислоты:</a:t>
            </a:r>
          </a:p>
        </p:txBody>
      </p:sp>
      <p:pic>
        <p:nvPicPr>
          <p:cNvPr id="33796" name="Picture 2" descr="http://himiyaklas.ru/wp-content/uploads/2016/07/OSC_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54288"/>
            <a:ext cx="7329487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891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himiyaklas.ru/wp-content/uploads/2016/07/OSC_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56165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277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395288" y="333375"/>
            <a:ext cx="8280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Если реакцию проводить при температуре кипения альдегида, когда он будет образовываться, то будет испаряться (улетать) из реакционной смеси, не успевая окисляться дальше. Того же эффекта можно добиться в очень щадящих условиях (слабое нагревание). В этом случае в качестве продукта пишем альдегид:</a:t>
            </a:r>
          </a:p>
        </p:txBody>
      </p:sp>
      <p:pic>
        <p:nvPicPr>
          <p:cNvPr id="35843" name="Picture 2" descr="http://himiyaklas.ru/wp-content/uploads/2016/07/OSC_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133600"/>
            <a:ext cx="65754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18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Рассмотрим окисление вторичного спирта на примере пропанола-2. Как уже было сказано, окисление обрывается на втором этапе (образование карбонильного соединения). Так как образуется кетон, который не окисляется. Уравнение реакции:</a:t>
            </a:r>
          </a:p>
        </p:txBody>
      </p:sp>
      <p:pic>
        <p:nvPicPr>
          <p:cNvPr id="36867" name="Picture 2" descr="http://himiyaklas.ru/wp-content/uploads/2016/07/OSC_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3525"/>
            <a:ext cx="659765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18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53975"/>
            <a:ext cx="8229600" cy="78273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окисляет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жёстких условиях</a:t>
            </a:r>
          </a:p>
        </p:txBody>
      </p:sp>
      <p:pic>
        <p:nvPicPr>
          <p:cNvPr id="11267" name="Picture 2" descr="http://himiyaklas.ru/wp-content/uploads/2016/07/OSC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9" y="836712"/>
            <a:ext cx="3096344" cy="3292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0000" y="2107392"/>
            <a:ext cx="482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Исключение: окисление щавелевой кислоты в жёстких условиях.</a:t>
            </a:r>
          </a:p>
        </p:txBody>
      </p:sp>
      <p:pic>
        <p:nvPicPr>
          <p:cNvPr id="7170" name="Picture 2" descr="http://himiyaklas.ru/wp-content/uploads/2016/07/OSC_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92" y="3228369"/>
            <a:ext cx="4976752" cy="33545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50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376238" y="260350"/>
            <a:ext cx="835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Окисление альдегидов рассмотрим на примете этаналя. Он тоже окисляется до кислоты:</a:t>
            </a:r>
          </a:p>
        </p:txBody>
      </p:sp>
      <p:pic>
        <p:nvPicPr>
          <p:cNvPr id="37891" name="Picture 2" descr="http://himiyaklas.ru/wp-content/uploads/2016/07/OSC_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5397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787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himiyaklas.ru/wp-content/uploads/2016/07/OSC_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7813"/>
            <a:ext cx="4103688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 descr="http://himiyaklas.ru/wp-content/uploads/2016/07/OSC_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39846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20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916238" y="692150"/>
            <a:ext cx="385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Жёсткое окисление кратной связи</a:t>
            </a:r>
          </a:p>
        </p:txBody>
      </p:sp>
      <p:pic>
        <p:nvPicPr>
          <p:cNvPr id="39939" name="Picture 2" descr="http://himiyaklas.ru/wp-content/uploads/2016/07/OSC_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61610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himiyaklas.ru/wp-content/uploads/2016/07/OSC_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8013"/>
            <a:ext cx="57610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24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himiyaklas.ru/wp-content/uploads/2016/07/OSC_78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32480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http://himiyaklas.ru/wp-content/uploads/2016/07/OSC_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306638"/>
            <a:ext cx="685165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http://himiyaklas.ru/wp-content/uploads/2016/07/OSC_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144963"/>
            <a:ext cx="35591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029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himiyaklas.ru/wp-content/uploads/2016/07/OSC_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6343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http://himiyaklas.ru/wp-content/uploads/2016/07/OSC_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644900"/>
            <a:ext cx="43227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82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395288" y="417513"/>
            <a:ext cx="8316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Абсолютно тот же самый принцип при окислении соединений с тройной связью (только окисление идет сразу с образованием кислоты, без промежуточного образования альдегида):</a:t>
            </a:r>
          </a:p>
        </p:txBody>
      </p:sp>
      <p:pic>
        <p:nvPicPr>
          <p:cNvPr id="43011" name="Picture 2" descr="http://himiyaklas.ru/wp-content/uploads/2016/07/OSC_8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56102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407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himiyaklas.ru/wp-content/uploads/2016/07/OSC_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60674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09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14288" y="0"/>
            <a:ext cx="771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 u="sng"/>
              <a:t>Дважды коронованная кислота</a:t>
            </a:r>
            <a:r>
              <a:rPr lang="ru-RU" i="1"/>
              <a:t>. Две короны рядом плохо уживаются</a:t>
            </a:r>
            <a:endParaRPr lang="ru-RU"/>
          </a:p>
        </p:txBody>
      </p:sp>
      <p:pic>
        <p:nvPicPr>
          <p:cNvPr id="45059" name="Picture 2" descr="http://himiyaklas.ru/wp-content/uploads/2016/07/OSC_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692150"/>
            <a:ext cx="33131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http://himiyaklas.ru/wp-content/uploads/2016/07/OSC_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068638"/>
            <a:ext cx="51276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444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himiyaklas.ru/wp-content/uploads/2016/07/OSC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25193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Прямоугольник 1"/>
          <p:cNvSpPr>
            <a:spLocks noChangeArrowheads="1"/>
          </p:cNvSpPr>
          <p:nvPr/>
        </p:nvSpPr>
        <p:spPr bwMode="auto">
          <a:xfrm>
            <a:off x="0" y="4581525"/>
            <a:ext cx="59150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Бензольное кольцо само не разрушается, и остается целым до конца, разрыв связи происходит в радикале.</a:t>
            </a:r>
          </a:p>
          <a:p>
            <a:r>
              <a:rPr lang="ru-RU"/>
              <a:t>Окисляется атом, непосредственно связанный с бензольным кольцом. Если после него углеродная цепь в радикале продолжается – то разрыв будет после него.</a:t>
            </a:r>
          </a:p>
        </p:txBody>
      </p:sp>
      <p:pic>
        <p:nvPicPr>
          <p:cNvPr id="46084" name="Picture 6" descr="http://himiyaklas.ru/wp-content/uploads/2016/07/OSC_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52513"/>
            <a:ext cx="57118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870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himiyaklas.ru/wp-content/uploads/2016/07/OSC_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607218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3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43259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реагировать с: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этиловым спиртом;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трет-бутиловым спиртом;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уксусной кислотой: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ацетоном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изопропиловым спиртом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пропиловым спиртом</a:t>
            </a:r>
          </a:p>
        </p:txBody>
      </p:sp>
      <p:pic>
        <p:nvPicPr>
          <p:cNvPr id="3076" name="Picture 4" descr="ÐÐ°ÑÑÐ¸Ð½ÐºÐ¸ Ð¿Ð¾ Ð·Ð°Ð¿ÑÐ¾ÑÑ Ð°ÑÐµÑÐ¾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1888"/>
            <a:ext cx="2591526" cy="153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398358" cy="186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81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himiyaklas.ru/wp-content/uploads/2016/07/OSC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14400"/>
            <a:ext cx="572135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Прямоугольник 1"/>
          <p:cNvSpPr>
            <a:spLocks noChangeArrowheads="1"/>
          </p:cNvSpPr>
          <p:nvPr/>
        </p:nvSpPr>
        <p:spPr bwMode="auto">
          <a:xfrm>
            <a:off x="2268538" y="260350"/>
            <a:ext cx="3328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Окисление изобутилбензола:</a:t>
            </a:r>
          </a:p>
        </p:txBody>
      </p:sp>
    </p:spTree>
    <p:extLst>
      <p:ext uri="{BB962C8B-B14F-4D97-AF65-F5344CB8AC3E}">
        <p14:creationId xmlns:p14="http://schemas.microsoft.com/office/powerpoint/2010/main" val="1212174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himiyaklas.ru/wp-content/uploads/2016/07/OSC_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4" y="26814"/>
            <a:ext cx="4372431" cy="435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himiyaklas.ru/wp-content/uploads/2016/07/OSC_97.png">
            <a:extLst>
              <a:ext uri="{FF2B5EF4-FFF2-40B4-BE49-F238E27FC236}">
                <a16:creationId xmlns:a16="http://schemas.microsoft.com/office/drawing/2014/main" id="{71310964-1095-D1F8-1312-0D6D8696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68525"/>
            <a:ext cx="35480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169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://himiyaklas.ru/wp-content/uploads/2016/07/OSC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4813"/>
            <a:ext cx="5727700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3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himiyaklas.ru/wp-content/uploads/2016/07/OSC_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542766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6450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684213" y="188913"/>
            <a:ext cx="7775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Другая функциональная группа у бензольного кольца не мешает:</a:t>
            </a:r>
          </a:p>
        </p:txBody>
      </p:sp>
      <p:pic>
        <p:nvPicPr>
          <p:cNvPr id="53251" name="Picture 2" descr="http://himiyaklas.ru/wp-content/uploads/2016/07/OSC_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765175"/>
            <a:ext cx="4392612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105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himiyaklas.ru/wp-content/uploads/2016/07/OSC_1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225"/>
            <a:ext cx="6630987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933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0" y="620713"/>
            <a:ext cx="86042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/>
              <a:t>Алгоритм «как записать реакцию жесткого окисления перманганатом в кислой среде»:</a:t>
            </a:r>
          </a:p>
          <a:p>
            <a:r>
              <a:rPr lang="ru-RU" sz="2000"/>
              <a:t>1. Записать исходные вещества (органика + KMnO</a:t>
            </a:r>
            <a:r>
              <a:rPr lang="ru-RU" sz="2000" baseline="-25000"/>
              <a:t>4</a:t>
            </a:r>
            <a:r>
              <a:rPr lang="ru-RU" sz="2000"/>
              <a:t> + H</a:t>
            </a:r>
            <a:r>
              <a:rPr lang="ru-RU" sz="2000" baseline="-25000"/>
              <a:t>2</a:t>
            </a:r>
            <a:r>
              <a:rPr lang="ru-RU" sz="2000"/>
              <a:t>SO</a:t>
            </a:r>
            <a:r>
              <a:rPr lang="ru-RU" sz="2000" baseline="-25000"/>
              <a:t>4</a:t>
            </a:r>
            <a:r>
              <a:rPr lang="ru-RU" sz="2000"/>
              <a:t>).</a:t>
            </a:r>
          </a:p>
          <a:p>
            <a:r>
              <a:rPr lang="ru-RU" sz="2000"/>
              <a:t>2. Записать продукты окисления органики (окисляться будут соединения содержащие спиртовую, альдегидную группы, кратные связи, а также гомологи бензола).</a:t>
            </a:r>
          </a:p>
          <a:p>
            <a:r>
              <a:rPr lang="ru-RU" sz="2000"/>
              <a:t>3. Записать продукт восстановления перманганата (MnSO</a:t>
            </a:r>
            <a:r>
              <a:rPr lang="ru-RU" sz="2000" baseline="-25000"/>
              <a:t>4</a:t>
            </a:r>
            <a:r>
              <a:rPr lang="ru-RU" sz="2000"/>
              <a:t> + K</a:t>
            </a:r>
            <a:r>
              <a:rPr lang="ru-RU" sz="2000" baseline="-25000"/>
              <a:t>2</a:t>
            </a:r>
            <a:r>
              <a:rPr lang="ru-RU" sz="2000"/>
              <a:t>SO</a:t>
            </a:r>
            <a:r>
              <a:rPr lang="ru-RU" sz="2000" baseline="-25000"/>
              <a:t>4</a:t>
            </a:r>
            <a:r>
              <a:rPr lang="ru-RU" sz="2000"/>
              <a:t> + H</a:t>
            </a:r>
            <a:r>
              <a:rPr lang="ru-RU" sz="2000" baseline="-25000"/>
              <a:t>2</a:t>
            </a:r>
            <a:r>
              <a:rPr lang="ru-RU" sz="2000"/>
              <a:t>O).</a:t>
            </a:r>
          </a:p>
          <a:p>
            <a:r>
              <a:rPr lang="ru-RU" sz="2000"/>
              <a:t>4. Определить степени окисления у участников ОВР. Составить баланс. </a:t>
            </a:r>
          </a:p>
          <a:p>
            <a:r>
              <a:rPr lang="ru-RU" sz="2000"/>
              <a:t>5. Проставить коэффициенты у окислителя и восстановителя, а также у веществ, которые из них образуются.</a:t>
            </a:r>
          </a:p>
          <a:p>
            <a:r>
              <a:rPr lang="ru-RU" sz="2000"/>
              <a:t>6. Затем рекомендовано посчитать сколько сульфат-анионов в правой части уравнения, в соответствии с этим поставить коэффициент перед серной кислотой слева.</a:t>
            </a:r>
          </a:p>
          <a:p>
            <a:r>
              <a:rPr lang="ru-RU" sz="2000"/>
              <a:t>7. В конце поставить коэффициент перед водой.</a:t>
            </a:r>
          </a:p>
        </p:txBody>
      </p:sp>
    </p:spTree>
    <p:extLst>
      <p:ext uri="{BB962C8B-B14F-4D97-AF65-F5344CB8AC3E}">
        <p14:creationId xmlns:p14="http://schemas.microsoft.com/office/powerpoint/2010/main" val="2802304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/>
              <a:t>Окислительно</a:t>
            </a:r>
            <a:r>
              <a:rPr lang="ru-RU" sz="3600" b="1" dirty="0"/>
              <a:t>-восстановительные реакции с участием дихромата (бихромата) калия.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016224"/>
          </a:xfrm>
        </p:spPr>
        <p:txBody>
          <a:bodyPr>
            <a:noAutofit/>
          </a:bodyPr>
          <a:lstStyle/>
          <a:p>
            <a:pPr fontAlgn="base"/>
            <a:r>
              <a:rPr lang="ru-RU" sz="2500" dirty="0"/>
              <a:t>Бихромат не имеет такого большого разнообразия реакций окисления органики в ЕГЭ.</a:t>
            </a:r>
          </a:p>
          <a:p>
            <a:pPr fontAlgn="base"/>
            <a:r>
              <a:rPr lang="ru-RU" sz="2500" dirty="0"/>
              <a:t>Окисление бихроматом проводится как правило только в кислой среде. При это хром восстанавливается до +3. Продукты восстановления:</a:t>
            </a:r>
          </a:p>
        </p:txBody>
      </p:sp>
      <p:pic>
        <p:nvPicPr>
          <p:cNvPr id="9218" name="Picture 2" descr="http://himiyaklas.ru/wp-content/uploads/2016/07/OSC_1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7567166" cy="96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42987" y="4797152"/>
            <a:ext cx="8229600" cy="1643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dirty="0"/>
              <a:t>Окисление будет жестким. Реакция будет очень похожа на окисление перманганатом. Окисляться будут те же вещества, что окисляются перманганатом в кислой среде, образовываться будут те же продукты.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4545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Если проводить окисление спирта при температуре кипения альдегида, то он будет уходить их реакционной смеси, не подвергаясь окислению:</a:t>
            </a:r>
          </a:p>
        </p:txBody>
      </p:sp>
      <p:pic>
        <p:nvPicPr>
          <p:cNvPr id="10242" name="Picture 2" descr="http://himiyaklas.ru/wp-content/uploads/2016/07/OSC_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89" y="2564904"/>
            <a:ext cx="5343525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58924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противном случае, спирт может быть напрямую окислен до кислоты.</a:t>
            </a:r>
          </a:p>
        </p:txBody>
      </p:sp>
    </p:spTree>
    <p:extLst>
      <p:ext uri="{BB962C8B-B14F-4D97-AF65-F5344CB8AC3E}">
        <p14:creationId xmlns:p14="http://schemas.microsoft.com/office/powerpoint/2010/main" val="34374636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Альдегид, полученный в ходе предыдущей реакции, можно «поймать», и заставить его окисляться до кислоты:</a:t>
            </a:r>
          </a:p>
        </p:txBody>
      </p:sp>
      <p:pic>
        <p:nvPicPr>
          <p:cNvPr id="11266" name="Picture 2" descr="http://himiyaklas.ru/wp-content/uploads/2016/07/OSC_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5972"/>
            <a:ext cx="46975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5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88640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Что НЕ окисляет марганцовка</a:t>
            </a:r>
            <a:r>
              <a:rPr lang="en-US" dirty="0"/>
              <a:t> </a:t>
            </a:r>
            <a:r>
              <a:rPr lang="ru-RU" dirty="0"/>
              <a:t>в мягких условиях кроме того, что она НЕ окисляет в жёстких условиях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4554682" cy="1593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3222104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Первичный спирт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85" y="3846228"/>
            <a:ext cx="4320480" cy="15113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0024" y="5357604"/>
            <a:ext cx="244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Вторичный спирт</a:t>
            </a:r>
          </a:p>
        </p:txBody>
      </p:sp>
    </p:spTree>
    <p:extLst>
      <p:ext uri="{BB962C8B-B14F-4D97-AF65-F5344CB8AC3E}">
        <p14:creationId xmlns:p14="http://schemas.microsoft.com/office/powerpoint/2010/main" val="5215964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Окисление </a:t>
            </a:r>
            <a:r>
              <a:rPr lang="ru-RU" sz="2400" dirty="0" err="1"/>
              <a:t>циклогексанола</a:t>
            </a:r>
            <a:r>
              <a:rPr lang="ru-RU" sz="2400" dirty="0"/>
              <a:t>. </a:t>
            </a:r>
            <a:r>
              <a:rPr lang="ru-RU" sz="2400" dirty="0" err="1"/>
              <a:t>Циклогексанол</a:t>
            </a:r>
            <a:r>
              <a:rPr lang="ru-RU" sz="2400" dirty="0"/>
              <a:t> является вторичным спиртом, поэтому образуется кетон:</a:t>
            </a:r>
          </a:p>
        </p:txBody>
      </p:sp>
      <p:pic>
        <p:nvPicPr>
          <p:cNvPr id="12290" name="Picture 2" descr="http://himiyaklas.ru/wp-content/uploads/2016/07/OSC_1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6455025" cy="40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329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imiyaklas.ru/wp-content/uploads/2016/07/OSC_1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6227621" cy="48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691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Некоторые неадекватности в </a:t>
            </a:r>
            <a:r>
              <a:rPr lang="ru-RU" b="1" dirty="0" err="1"/>
              <a:t>в</a:t>
            </a:r>
            <a:r>
              <a:rPr lang="ru-RU" b="1" dirty="0"/>
              <a:t> ЕГЭ.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r>
              <a:rPr lang="ru-RU" dirty="0"/>
              <a:t>Приведённые правила касательно ЖЁСТКОГО окисления гомологов бензола </a:t>
            </a:r>
            <a:r>
              <a:rPr lang="ru-RU" b="1" dirty="0"/>
              <a:t>при условии наличия в радикалах окисляемых групп </a:t>
            </a:r>
            <a:r>
              <a:rPr lang="ru-RU" dirty="0"/>
              <a:t>в ЕГЭ не соответствуют действительности, но их нужно применять. </a:t>
            </a:r>
          </a:p>
        </p:txBody>
      </p:sp>
    </p:spTree>
    <p:extLst>
      <p:ext uri="{BB962C8B-B14F-4D97-AF65-F5344CB8AC3E}">
        <p14:creationId xmlns:p14="http://schemas.microsoft.com/office/powerpoint/2010/main" val="34382819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Задача. </a:t>
            </a:r>
            <a:r>
              <a:rPr lang="ru-RU" sz="2800" dirty="0"/>
              <a:t>Как окислится это вещество бихроматом калия?</a:t>
            </a:r>
          </a:p>
        </p:txBody>
      </p:sp>
      <p:pic>
        <p:nvPicPr>
          <p:cNvPr id="24578" name="Picture 2" descr="OSC_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9"/>
            <a:ext cx="268298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490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144000" cy="2431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Не совсем адекватное правило для ЕГЭ:</a:t>
            </a:r>
          </a:p>
          <a:p>
            <a:pPr algn="ctr"/>
            <a:r>
              <a:rPr lang="ru-RU" sz="3200" b="1" dirty="0"/>
              <a:t>Функциональная группа и кратная связь «главнее» </a:t>
            </a:r>
            <a:r>
              <a:rPr lang="ru-RU" sz="3200" b="1" dirty="0" err="1"/>
              <a:t>бензольного</a:t>
            </a:r>
            <a:r>
              <a:rPr lang="ru-RU" sz="3200" b="1" dirty="0"/>
              <a:t> кольца.</a:t>
            </a:r>
          </a:p>
          <a:p>
            <a:pPr algn="ctr"/>
            <a:r>
              <a:rPr lang="ru-RU" sz="2800" dirty="0"/>
              <a:t>Нужно не обращать внимание на </a:t>
            </a:r>
            <a:r>
              <a:rPr lang="ru-RU" sz="2800" dirty="0" err="1"/>
              <a:t>бензольное</a:t>
            </a:r>
            <a:r>
              <a:rPr lang="ru-RU" sz="2800" dirty="0"/>
              <a:t> кольцо, если в радикале есть потенциально окисляемая группа</a:t>
            </a:r>
            <a:endParaRPr lang="ru-RU" sz="2800" b="1" dirty="0"/>
          </a:p>
        </p:txBody>
      </p:sp>
      <p:pic>
        <p:nvPicPr>
          <p:cNvPr id="14338" name="Picture 2" descr="http://himiyaklas.ru/wp-content/uploads/2016/07/OSC_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42" y="2548067"/>
            <a:ext cx="5563755" cy="40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548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Задача. </a:t>
            </a:r>
            <a:r>
              <a:rPr lang="ru-RU" sz="2800" dirty="0"/>
              <a:t>Как окислится это вещество в нейтральном перманганате при нагревании?</a:t>
            </a:r>
          </a:p>
        </p:txBody>
      </p:sp>
      <p:pic>
        <p:nvPicPr>
          <p:cNvPr id="20482" name="Picture 2" descr="OSC_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2232248" cy="17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643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himiyaklas.ru/wp-content/uploads/2016/07/OSC_1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27" y="1628800"/>
            <a:ext cx="5070745" cy="298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Это вещество окисляется, просто как соединение с двойной связью (на </a:t>
            </a:r>
            <a:r>
              <a:rPr lang="ru-RU" sz="2400" dirty="0" err="1"/>
              <a:t>бензольное</a:t>
            </a:r>
            <a:r>
              <a:rPr lang="ru-RU" sz="2400" dirty="0"/>
              <a:t> кольцо не обращаем внимание):</a:t>
            </a:r>
          </a:p>
        </p:txBody>
      </p:sp>
    </p:spTree>
    <p:extLst>
      <p:ext uri="{BB962C8B-B14F-4D97-AF65-F5344CB8AC3E}">
        <p14:creationId xmlns:p14="http://schemas.microsoft.com/office/powerpoint/2010/main" val="34374636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himiyaklas.ru/wp-content/uploads/2016/07/OSC_1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69818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329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Образовавшейся щелочи хватает на полную нейтрализацию углекислого газа:</a:t>
            </a:r>
          </a:p>
          <a:p>
            <a:pPr fontAlgn="base"/>
            <a:r>
              <a:rPr lang="ru-RU" sz="2400" dirty="0"/>
              <a:t>2KOH + CO</a:t>
            </a:r>
            <a:r>
              <a:rPr lang="ru-RU" sz="2400" baseline="-25000" dirty="0"/>
              <a:t>2</a:t>
            </a:r>
            <a:r>
              <a:rPr lang="ru-RU" sz="2400" dirty="0"/>
              <a:t> → K</a:t>
            </a:r>
            <a:r>
              <a:rPr lang="ru-RU" sz="2400" baseline="-25000" dirty="0"/>
              <a:t>2</a:t>
            </a:r>
            <a:r>
              <a:rPr lang="ru-RU" sz="2400" dirty="0"/>
              <a:t>CO</a:t>
            </a:r>
            <a:r>
              <a:rPr lang="ru-RU" sz="2400" baseline="-25000" dirty="0"/>
              <a:t>3</a:t>
            </a:r>
            <a:r>
              <a:rPr lang="ru-RU" sz="2400" dirty="0"/>
              <a:t> + H</a:t>
            </a:r>
            <a:r>
              <a:rPr lang="ru-RU" sz="2400" baseline="-25000" dirty="0"/>
              <a:t>2</a:t>
            </a:r>
            <a:r>
              <a:rPr lang="ru-RU" sz="2400" dirty="0"/>
              <a:t>O</a:t>
            </a:r>
          </a:p>
          <a:p>
            <a:pPr algn="ctr" fontAlgn="base"/>
            <a:r>
              <a:rPr lang="ru-RU" sz="2400" dirty="0"/>
              <a:t>Итоговое уравнение:</a:t>
            </a:r>
          </a:p>
        </p:txBody>
      </p:sp>
      <p:pic>
        <p:nvPicPr>
          <p:cNvPr id="18434" name="Picture 2" descr="http://himiyaklas.ru/wp-content/uploads/2016/07/OSC_1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548556" cy="385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691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4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Пусть оно будет окисляться в нейтральном перманганате при нагревании:</a:t>
            </a:r>
          </a:p>
        </p:txBody>
      </p:sp>
      <p:pic>
        <p:nvPicPr>
          <p:cNvPr id="22530" name="Picture 2" descr="http://himiyaklas.ru/wp-content/uploads/2016/07/OSC_1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69818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5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может окислять марганцовка?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50825" y="93186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 u="sng"/>
              <a:t>Первичный спирт</a:t>
            </a:r>
            <a:r>
              <a:rPr lang="ru-RU"/>
              <a:t> окисляется сначала до альдегида, потом до карбоновой кислоты:</a:t>
            </a:r>
          </a:p>
        </p:txBody>
      </p:sp>
      <p:pic>
        <p:nvPicPr>
          <p:cNvPr id="12292" name="Picture 2" descr="http://himiyaklas.ru/wp-content/uploads/2016/07/OSC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70025"/>
            <a:ext cx="6337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220663" y="3317875"/>
            <a:ext cx="8599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Окисление </a:t>
            </a:r>
            <a:r>
              <a:rPr lang="ru-RU" i="1" u="sng"/>
              <a:t>вторичного спирта</a:t>
            </a:r>
            <a:r>
              <a:rPr lang="ru-RU"/>
              <a:t> обрывается на второй стадии. Так как углерод находится посередке, образуется кетон, а не альдегид</a:t>
            </a:r>
          </a:p>
        </p:txBody>
      </p:sp>
      <p:pic>
        <p:nvPicPr>
          <p:cNvPr id="12294" name="Picture 4" descr="http://himiyaklas.ru/wp-content/uploads/2016/07/OSC_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35438"/>
            <a:ext cx="47529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377825" y="5732463"/>
            <a:ext cx="842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Все заканчивается продуктом, который в данных условиях не окисляется: третичный спирт, кетон или кислота.</a:t>
            </a:r>
          </a:p>
        </p:txBody>
      </p:sp>
    </p:spTree>
    <p:extLst>
      <p:ext uri="{BB962C8B-B14F-4D97-AF65-F5344CB8AC3E}">
        <p14:creationId xmlns:p14="http://schemas.microsoft.com/office/powerpoint/2010/main" val="31984863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Образовавшейся щелочи хватает на полную нейтрализацию углекислого газа:</a:t>
            </a:r>
          </a:p>
          <a:p>
            <a:pPr fontAlgn="base"/>
            <a:r>
              <a:rPr lang="ru-RU" sz="2400" dirty="0"/>
              <a:t>2KOH + CO</a:t>
            </a:r>
            <a:r>
              <a:rPr lang="ru-RU" sz="2400" baseline="-25000" dirty="0"/>
              <a:t>2</a:t>
            </a:r>
            <a:r>
              <a:rPr lang="ru-RU" sz="2400" dirty="0"/>
              <a:t> → K</a:t>
            </a:r>
            <a:r>
              <a:rPr lang="ru-RU" sz="2400" baseline="-25000" dirty="0"/>
              <a:t>2</a:t>
            </a:r>
            <a:r>
              <a:rPr lang="ru-RU" sz="2400" dirty="0"/>
              <a:t>CO</a:t>
            </a:r>
            <a:r>
              <a:rPr lang="ru-RU" sz="2400" baseline="-25000" dirty="0"/>
              <a:t>3</a:t>
            </a:r>
            <a:r>
              <a:rPr lang="ru-RU" sz="2400" dirty="0"/>
              <a:t> + H</a:t>
            </a:r>
            <a:r>
              <a:rPr lang="ru-RU" sz="2400" baseline="-25000" dirty="0"/>
              <a:t>2</a:t>
            </a:r>
            <a:r>
              <a:rPr lang="ru-RU" sz="2400" dirty="0"/>
              <a:t>O</a:t>
            </a:r>
          </a:p>
          <a:p>
            <a:pPr algn="ctr" fontAlgn="base"/>
            <a:r>
              <a:rPr lang="ru-RU" sz="2400" dirty="0"/>
              <a:t>Итоговое уравнение:</a:t>
            </a:r>
          </a:p>
        </p:txBody>
      </p:sp>
      <p:pic>
        <p:nvPicPr>
          <p:cNvPr id="23554" name="Picture 2" descr="http://himiyaklas.ru/wp-content/uploads/2016/07/OSC_1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35169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329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Задача. </a:t>
            </a:r>
            <a:r>
              <a:rPr lang="ru-RU" sz="2800" dirty="0"/>
              <a:t>Как окислится это вещество перманганатом калия в кислой среде?</a:t>
            </a:r>
          </a:p>
        </p:txBody>
      </p:sp>
      <p:pic>
        <p:nvPicPr>
          <p:cNvPr id="25602" name="Picture 2" descr="http://himiyaklas.ru/wp-content/uploads/2016/07/OSC_1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50000" r="46460"/>
          <a:stretch/>
        </p:blipFill>
        <p:spPr bwMode="auto">
          <a:xfrm>
            <a:off x="1619672" y="1988839"/>
            <a:ext cx="4104456" cy="274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3089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himiyaklas.ru/wp-content/uploads/2016/07/OSC_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196752"/>
            <a:ext cx="445903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691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himiyaklas.ru/wp-content/uploads/2016/07/OSC_1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47000"/>
            <a:ext cx="5832648" cy="56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548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Задача. </a:t>
            </a:r>
            <a:r>
              <a:rPr lang="ru-RU" sz="2800" dirty="0"/>
              <a:t>Как окислится это вещество перманганатом калия в сильно щелочных условиях?</a:t>
            </a:r>
          </a:p>
        </p:txBody>
      </p:sp>
      <p:pic>
        <p:nvPicPr>
          <p:cNvPr id="31746" name="Picture 2" descr="http://himiyaklas.ru/wp-content/uploads/2016/07/OSC_1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7" t="47543"/>
          <a:stretch/>
        </p:blipFill>
        <p:spPr bwMode="auto">
          <a:xfrm>
            <a:off x="1825467" y="2204864"/>
            <a:ext cx="368780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54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himiyaklas.ru/wp-content/uploads/2016/07/OSC_1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4248472" cy="31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636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himiyaklas.ru/wp-content/uploads/2016/07/OSC_1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53865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550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himiyaklas.ru/wp-content/uploads/2016/07/OSC_1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63500"/>
            <a:ext cx="4694748" cy="24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757" y="3150929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Винилбензол окисляется он до бензойной кислоты, нужно иметь ввиду, что по логике ЕГЭ он так окисляется не потому, что он – производное бензола. А потому, что он содержит двойную связь.</a:t>
            </a:r>
          </a:p>
        </p:txBody>
      </p:sp>
    </p:spTree>
    <p:extLst>
      <p:ext uri="{BB962C8B-B14F-4D97-AF65-F5344CB8AC3E}">
        <p14:creationId xmlns:p14="http://schemas.microsoft.com/office/powerpoint/2010/main" val="17665329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Второе несоответствие ЕГЭ реальности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избытке окислителей </a:t>
            </a:r>
            <a:r>
              <a:rPr lang="ru-RU" b="1" dirty="0">
                <a:solidFill>
                  <a:srgbClr val="FF0000"/>
                </a:solidFill>
              </a:rPr>
              <a:t>в любой среде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первичные спирты превращаются в карбоновые кислоты или соли карбоновых кислот, вторичные спирты превращаются в кетоны.</a:t>
            </a:r>
          </a:p>
          <a:p>
            <a:r>
              <a:rPr lang="ru-RU" dirty="0"/>
              <a:t>В ЕГЭ об этом нужно забыть.</a:t>
            </a:r>
          </a:p>
        </p:txBody>
      </p:sp>
    </p:spTree>
    <p:extLst>
      <p:ext uri="{BB962C8B-B14F-4D97-AF65-F5344CB8AC3E}">
        <p14:creationId xmlns:p14="http://schemas.microsoft.com/office/powerpoint/2010/main" val="37181434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073" y="16431"/>
            <a:ext cx="8363272" cy="1143000"/>
          </a:xfrm>
        </p:spPr>
        <p:txBody>
          <a:bodyPr>
            <a:noAutofit/>
          </a:bodyPr>
          <a:lstStyle/>
          <a:p>
            <a:r>
              <a:rPr lang="ru-RU" sz="2800" dirty="0"/>
              <a:t>Ещё одно отличие от ЕГЭ: третичные спирты </a:t>
            </a:r>
            <a:r>
              <a:rPr lang="ru-RU" sz="2800" dirty="0" err="1"/>
              <a:t>окисляютя</a:t>
            </a:r>
            <a:r>
              <a:rPr lang="ru-RU" sz="2800" dirty="0"/>
              <a:t>, но в кислотных (а не щелочных) условиях.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745" y="1159431"/>
            <a:ext cx="8229600" cy="198153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Процесс идёт через стадию дегидратации спирта с последующим жёстким окислением </a:t>
            </a:r>
            <a:r>
              <a:rPr lang="ru-RU" dirty="0" err="1"/>
              <a:t>алкена</a:t>
            </a:r>
            <a:r>
              <a:rPr lang="ru-RU" dirty="0"/>
              <a:t>.</a:t>
            </a:r>
          </a:p>
          <a:p>
            <a:r>
              <a:rPr lang="ru-RU" dirty="0"/>
              <a:t>Дегидратация спиртов протекает в кислых условиях через </a:t>
            </a:r>
            <a:r>
              <a:rPr lang="ru-RU" dirty="0" err="1"/>
              <a:t>протонирование</a:t>
            </a:r>
            <a:r>
              <a:rPr lang="ru-RU" dirty="0"/>
              <a:t> </a:t>
            </a:r>
            <a:r>
              <a:rPr lang="ru-RU" dirty="0" err="1"/>
              <a:t>гидроксидной</a:t>
            </a:r>
            <a:r>
              <a:rPr lang="ru-RU" dirty="0"/>
              <a:t> группы с последующим отщеплением воды с образованием </a:t>
            </a:r>
            <a:r>
              <a:rPr lang="ru-RU" dirty="0" err="1"/>
              <a:t>карбониевого</a:t>
            </a:r>
            <a:r>
              <a:rPr lang="ru-RU" dirty="0"/>
              <a:t> катиона, который в случае третичных спиртов наиболее стабилен.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305" t="27864" r="9227" b="23376"/>
          <a:stretch/>
        </p:blipFill>
        <p:spPr>
          <a:xfrm>
            <a:off x="3131840" y="3978313"/>
            <a:ext cx="5112568" cy="24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окисляет марганцовка двойные и тройные связи в углеводородах </a:t>
            </a:r>
            <a:r>
              <a:rPr lang="ru-RU" b="1" u="sng" dirty="0">
                <a:solidFill>
                  <a:srgbClr val="FF0000"/>
                </a:solidFill>
              </a:rPr>
              <a:t>в</a:t>
            </a:r>
            <a:r>
              <a:rPr lang="ru-RU" dirty="0"/>
              <a:t> </a:t>
            </a:r>
            <a:r>
              <a:rPr lang="ru-RU" b="1" u="sng" dirty="0">
                <a:solidFill>
                  <a:srgbClr val="FF0000"/>
                </a:solidFill>
              </a:rPr>
              <a:t>мягких условиях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648072"/>
          </a:xfrm>
        </p:spPr>
        <p:txBody>
          <a:bodyPr/>
          <a:lstStyle/>
          <a:p>
            <a:r>
              <a:rPr lang="ru-RU" dirty="0"/>
              <a:t>Двойные связи до двухатомных спиртов.</a:t>
            </a:r>
          </a:p>
        </p:txBody>
      </p:sp>
      <p:pic>
        <p:nvPicPr>
          <p:cNvPr id="4098" name="Picture 2" descr="ÐÐ°ÑÑÐ¸Ð½ÐºÐ¸ Ð¿Ð¾ Ð·Ð°Ð¿ÑÐ¾ÑÑ ÑÑÐ¸Ð»ÐµÐ½Ð³Ð»Ð¸ÐºÐ¾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0" y="2636912"/>
            <a:ext cx="51530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4365104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Тройные связи до:</a:t>
            </a:r>
          </a:p>
          <a:p>
            <a:pPr lvl="1"/>
            <a:r>
              <a:rPr lang="ru-RU" dirty="0"/>
              <a:t>Кетонов, если тройная связь не с краю.</a:t>
            </a:r>
          </a:p>
          <a:p>
            <a:pPr lvl="1"/>
            <a:r>
              <a:rPr lang="ru-RU" dirty="0"/>
              <a:t>Карбоновых кислот, если тройная связь с краю.</a:t>
            </a:r>
          </a:p>
        </p:txBody>
      </p:sp>
    </p:spTree>
    <p:extLst>
      <p:ext uri="{BB962C8B-B14F-4D97-AF65-F5344CB8AC3E}">
        <p14:creationId xmlns:p14="http://schemas.microsoft.com/office/powerpoint/2010/main" val="199957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2128838" y="333375"/>
            <a:ext cx="362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 u="sng" dirty="0"/>
              <a:t>Окисление тройной связи </a:t>
            </a:r>
            <a:r>
              <a:rPr lang="en-US" i="1" u="sng" dirty="0"/>
              <a:t>C≡C</a:t>
            </a:r>
            <a:r>
              <a:rPr lang="en-US" i="1" dirty="0"/>
              <a:t>.</a:t>
            </a:r>
            <a:endParaRPr lang="ru-RU" dirty="0"/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179388" y="908050"/>
            <a:ext cx="8640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π-связь рвется, на атомы углерода прикрепляется по гидроксильной группе. Здесь тот же принцип. Только стоит помнить, что в тройной связи есть две π-связи. Сначала это происходит по первой π-связи:</a:t>
            </a:r>
          </a:p>
        </p:txBody>
      </p:sp>
      <p:pic>
        <p:nvPicPr>
          <p:cNvPr id="23556" name="Picture 2" descr="http://himiyaklas.ru/wp-content/uploads/2016/07/OSC_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5251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361950" y="3059113"/>
            <a:ext cx="2917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Потом по другой </a:t>
            </a:r>
            <a:r>
              <a:rPr lang="el-GR"/>
              <a:t>π-</a:t>
            </a:r>
            <a:r>
              <a:rPr lang="ru-RU"/>
              <a:t>связи:</a:t>
            </a:r>
          </a:p>
        </p:txBody>
      </p:sp>
      <p:pic>
        <p:nvPicPr>
          <p:cNvPr id="23558" name="Picture 4" descr="http://himiyaklas.ru/wp-content/uploads/2016/07/OSC_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429000"/>
            <a:ext cx="57229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107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2200</Words>
  <Application>Microsoft Office PowerPoint</Application>
  <PresentationFormat>Экран (4:3)</PresentationFormat>
  <Paragraphs>236</Paragraphs>
  <Slides>79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4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Реакции окисления органических соединений</vt:lpstr>
      <vt:lpstr>Презентация PowerPoint</vt:lpstr>
      <vt:lpstr>НЕ окисляет KMnO4 даже в жёстких условиях</vt:lpstr>
      <vt:lpstr>Презентация PowerPoint</vt:lpstr>
      <vt:lpstr>Презентация PowerPoint</vt:lpstr>
      <vt:lpstr>Что может окислять марганцовка?</vt:lpstr>
      <vt:lpstr>Как окисляет марганцовка двойные и тройные связи в углеводородах в мягких условиях</vt:lpstr>
      <vt:lpstr>Презентация PowerPoint</vt:lpstr>
      <vt:lpstr>Презентация PowerPoint</vt:lpstr>
      <vt:lpstr>Презентация PowerPoint</vt:lpstr>
      <vt:lpstr>Как окисляет марганцовка двойные и тройные связи в углеводородах в жёстких условиях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Окисление алкенов (кислая среда)</vt:lpstr>
      <vt:lpstr>Окисление алкенов (кислая среда)</vt:lpstr>
      <vt:lpstr>Окисление алкенов (кислая среда)</vt:lpstr>
      <vt:lpstr>Окисление алкенов (кислородом)</vt:lpstr>
      <vt:lpstr>Окисление алкинов (кислая среда)</vt:lpstr>
      <vt:lpstr>Презентация PowerPoint</vt:lpstr>
      <vt:lpstr>Презентация PowerPoint</vt:lpstr>
      <vt:lpstr>Окисление алкенов в нейтральный и слабощелочных условиях перманганатом</vt:lpstr>
      <vt:lpstr>Презентация PowerPoint</vt:lpstr>
      <vt:lpstr>Презентация PowerPoint</vt:lpstr>
      <vt:lpstr>Жёсткое окисление: спирты, альдегиды</vt:lpstr>
      <vt:lpstr>Презентация PowerPoint</vt:lpstr>
      <vt:lpstr>Презентация PowerPoint</vt:lpstr>
      <vt:lpstr>Презентация PowerPoint</vt:lpstr>
      <vt:lpstr>Презентация PowerPoint</vt:lpstr>
      <vt:lpstr>Жёсткое окисление: спирты, альдегиды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Окислительно-восстановительные реакции с участием дихромата (бихромата) калия.</vt:lpstr>
      <vt:lpstr>Презентация PowerPoint</vt:lpstr>
      <vt:lpstr>Презентация PowerPoint</vt:lpstr>
      <vt:lpstr>Презентация PowerPoint</vt:lpstr>
      <vt:lpstr>Презентация PowerPoint</vt:lpstr>
      <vt:lpstr>Некоторые неадекватности в в ЕГЭ.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Второе несоответствие ЕГЭ реальности</vt:lpstr>
      <vt:lpstr>Ещё одно отличие от ЕГЭ: третичные спирты окисляютя, но в кислотных (а не щелочных) условиях.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Окисление перманганатом органических соединений</dc:title>
  <dc:creator>Valera</dc:creator>
  <cp:lastModifiedBy>Евгений Баймиев</cp:lastModifiedBy>
  <cp:revision>49</cp:revision>
  <dcterms:created xsi:type="dcterms:W3CDTF">2019-04-10T02:39:44Z</dcterms:created>
  <dcterms:modified xsi:type="dcterms:W3CDTF">2024-11-12T09:19:35Z</dcterms:modified>
</cp:coreProperties>
</file>