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95" r:id="rId2"/>
    <p:sldId id="287" r:id="rId3"/>
    <p:sldId id="293" r:id="rId4"/>
    <p:sldId id="302" r:id="rId5"/>
    <p:sldId id="296" r:id="rId6"/>
    <p:sldId id="297" r:id="rId7"/>
    <p:sldId id="298" r:id="rId8"/>
    <p:sldId id="301" r:id="rId9"/>
    <p:sldId id="299" r:id="rId10"/>
    <p:sldId id="307" r:id="rId11"/>
    <p:sldId id="300" r:id="rId12"/>
    <p:sldId id="305" r:id="rId13"/>
    <p:sldId id="306" r:id="rId14"/>
    <p:sldId id="308" r:id="rId15"/>
    <p:sldId id="304" r:id="rId16"/>
    <p:sldId id="309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dree Topolnikov" initials="AT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60" d="100"/>
          <a:sy n="60" d="100"/>
        </p:scale>
        <p:origin x="-800" y="-1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C489F3-745D-4983-911B-FE15B1578347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E399BC-BA3E-4C2D-AF40-B4626150CF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1310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24458-3B9B-4D68-986A-A93D83B5BB4E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46C7-A954-4A71-B444-1171AF2308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7363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24458-3B9B-4D68-986A-A93D83B5BB4E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46C7-A954-4A71-B444-1171AF2308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5194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24458-3B9B-4D68-986A-A93D83B5BB4E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46C7-A954-4A71-B444-1171AF2308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1480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24458-3B9B-4D68-986A-A93D83B5BB4E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46C7-A954-4A71-B444-1171AF2308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8579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24458-3B9B-4D68-986A-A93D83B5BB4E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46C7-A954-4A71-B444-1171AF2308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1845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24458-3B9B-4D68-986A-A93D83B5BB4E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46C7-A954-4A71-B444-1171AF2308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670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24458-3B9B-4D68-986A-A93D83B5BB4E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46C7-A954-4A71-B444-1171AF2308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0272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24458-3B9B-4D68-986A-A93D83B5BB4E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46C7-A954-4A71-B444-1171AF2308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0941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24458-3B9B-4D68-986A-A93D83B5BB4E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46C7-A954-4A71-B444-1171AF2308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3954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24458-3B9B-4D68-986A-A93D83B5BB4E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46C7-A954-4A71-B444-1171AF2308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9494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24458-3B9B-4D68-986A-A93D83B5BB4E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46C7-A954-4A71-B444-1171AF2308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4378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824458-3B9B-4D68-986A-A93D83B5BB4E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4546C7-A954-4A71-B444-1171AF2308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3641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130061" y="1441513"/>
            <a:ext cx="974253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ru-RU" sz="3200" i="1" dirty="0" smtClean="0">
              <a:solidFill>
                <a:srgbClr val="002060"/>
              </a:solidFill>
              <a:latin typeface="Times New Roman" pitchFamily="16" charset="0"/>
            </a:endParaRP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3200" b="1">
                <a:solidFill>
                  <a:srgbClr val="002060"/>
                </a:solidFill>
                <a:latin typeface="Times New Roman" pitchFamily="16" charset="0"/>
              </a:rPr>
              <a:t>ОРГАНИЗАЦИЯ ПСИХОЛОГО-ПЕДАГОГИЧЕСКОГО СОПРОВОЖДЕНИЯ МОЛОДЫХ ПЕДАГОГОВ</a:t>
            </a:r>
            <a:endParaRPr lang="ru-RU" sz="3200" i="1" dirty="0">
              <a:solidFill>
                <a:srgbClr val="002060"/>
              </a:solidFill>
              <a:latin typeface="Times New Roman" pitchFamily="16" charset="0"/>
            </a:endParaRP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6" charset="0"/>
              </a:rPr>
              <a:t>Топольникова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6" charset="0"/>
              </a:rPr>
              <a:t> Н.Н.,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6" charset="0"/>
              </a:rPr>
              <a:t>к.п.н</a:t>
            </a:r>
            <a:endParaRPr lang="ru-RU" sz="3200" b="1" dirty="0" smtClean="0">
              <a:solidFill>
                <a:schemeClr val="accent1">
                  <a:lumMod val="50000"/>
                </a:schemeClr>
              </a:solidFill>
              <a:latin typeface="Times New Roman" pitchFamily="16" charset="0"/>
            </a:endParaRP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ru-RU" sz="3200" i="1" dirty="0" smtClean="0">
              <a:solidFill>
                <a:schemeClr val="accent1">
                  <a:lumMod val="50000"/>
                </a:schemeClr>
              </a:solidFill>
              <a:latin typeface="Times New Roman" pitchFamily="16" charset="0"/>
            </a:endParaRP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3200" i="1" dirty="0" err="1">
                <a:solidFill>
                  <a:schemeClr val="accent1">
                    <a:lumMod val="50000"/>
                  </a:schemeClr>
                </a:solidFill>
                <a:latin typeface="Times New Roman" pitchFamily="16" charset="0"/>
              </a:rPr>
              <a:t>г.Уфа</a:t>
            </a:r>
            <a:r>
              <a:rPr lang="ru-RU" sz="3200" i="1" dirty="0">
                <a:solidFill>
                  <a:schemeClr val="accent1">
                    <a:lumMod val="50000"/>
                  </a:schemeClr>
                </a:solidFill>
                <a:latin typeface="Times New Roman" pitchFamily="16" charset="0"/>
              </a:rPr>
              <a:t>, ул. Российская, 100/3</a:t>
            </a: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3200" i="1" dirty="0">
                <a:solidFill>
                  <a:schemeClr val="accent1">
                    <a:lumMod val="50000"/>
                  </a:schemeClr>
                </a:solidFill>
                <a:latin typeface="Times New Roman" pitchFamily="16" charset="0"/>
              </a:rPr>
              <a:t>+7 (347) 235–72–33</a:t>
            </a: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3200" i="1" dirty="0">
                <a:solidFill>
                  <a:schemeClr val="accent1">
                    <a:lumMod val="50000"/>
                  </a:schemeClr>
                </a:solidFill>
                <a:latin typeface="Times New Roman" pitchFamily="16" charset="0"/>
              </a:rPr>
              <a:t>magpos@mail.ru</a:t>
            </a:r>
          </a:p>
        </p:txBody>
      </p:sp>
      <p:pic>
        <p:nvPicPr>
          <p:cNvPr id="1026" name="Picture 2" descr="C:\Users\AdminCnppm\Desktop\старый ноут\Рабочий стол\Слой 33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455" y="193090"/>
            <a:ext cx="2442033" cy="68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83529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58" y="0"/>
            <a:ext cx="12192000" cy="6858000"/>
          </a:xfrm>
          <a:prstGeom prst="rect">
            <a:avLst/>
          </a:prstGeom>
        </p:spPr>
      </p:pic>
      <p:pic>
        <p:nvPicPr>
          <p:cNvPr id="1026" name="Picture 2" descr="C:\Users\AdminCnppm\Desktop\старый ноут\Рабочий стол\Слой 33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455" y="193090"/>
            <a:ext cx="2442033" cy="68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AdminCnppm\Desktop\старый ноут\Рабочий стол\Слой 33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454" y="203536"/>
            <a:ext cx="2442033" cy="68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795670" y="1477926"/>
            <a:ext cx="10932042" cy="4603897"/>
          </a:xfrm>
        </p:spPr>
        <p:txBody>
          <a:bodyPr/>
          <a:lstStyle/>
          <a:p>
            <a:r>
              <a:rPr lang="ru-RU" dirty="0"/>
              <a:t>Диагностика затруднений адаптационного </a:t>
            </a:r>
            <a:r>
              <a:rPr lang="ru-RU" dirty="0" smtClean="0"/>
              <a:t>периода</a:t>
            </a:r>
          </a:p>
          <a:p>
            <a:r>
              <a:rPr lang="ru-RU" dirty="0"/>
              <a:t>Диагностика затруднений в эмоционально-волевой </a:t>
            </a:r>
            <a:r>
              <a:rPr lang="ru-RU" dirty="0" smtClean="0"/>
              <a:t>сфере</a:t>
            </a:r>
          </a:p>
          <a:p>
            <a:r>
              <a:rPr lang="ru-RU" dirty="0"/>
              <a:t>Диагностика затруднений, связанных с </a:t>
            </a:r>
            <a:r>
              <a:rPr lang="ru-RU" dirty="0" smtClean="0"/>
              <a:t>коммуникацией</a:t>
            </a:r>
          </a:p>
          <a:p>
            <a:r>
              <a:rPr lang="ru-RU" dirty="0"/>
              <a:t>Диагностика затруднений, связанных с формированием </a:t>
            </a:r>
            <a:r>
              <a:rPr lang="ru-RU" dirty="0" smtClean="0"/>
              <a:t>профессиональной идентичности</a:t>
            </a:r>
          </a:p>
          <a:p>
            <a:r>
              <a:rPr lang="ru-RU" dirty="0"/>
              <a:t>Диагностика затруднений, связанных со способностью </a:t>
            </a:r>
            <a:r>
              <a:rPr lang="ru-RU" dirty="0" smtClean="0"/>
              <a:t>проводить </a:t>
            </a:r>
            <a:r>
              <a:rPr lang="ru-RU" dirty="0"/>
              <a:t>оценку собственной </a:t>
            </a:r>
            <a:r>
              <a:rPr lang="ru-RU" dirty="0" smtClean="0"/>
              <a:t>личности</a:t>
            </a:r>
          </a:p>
          <a:p>
            <a:r>
              <a:rPr lang="ru-RU" dirty="0" smtClean="0"/>
              <a:t>Упражнения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6776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026" name="Picture 2" descr="C:\Users\AdminCnppm\Desktop\старый ноут\Рабочий стол\Слой 33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455" y="193090"/>
            <a:ext cx="2442033" cy="68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AdminCnppm\Desktop\старый ноут\Рабочий стол\Слой 33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454" y="203536"/>
            <a:ext cx="2442033" cy="68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468471" y="1260201"/>
            <a:ext cx="9493696" cy="34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spcBef>
                <a:spcPts val="1000"/>
              </a:spcBef>
            </a:pPr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Консультативно-развивающий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этап</a:t>
            </a:r>
            <a:r>
              <a:rPr lang="ru-RU" b="1" dirty="0"/>
              <a:t/>
            </a:r>
            <a:br>
              <a:rPr lang="ru-RU" b="1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>
                <a:solidFill>
                  <a:schemeClr val="accent1">
                    <a:lumMod val="50000"/>
                  </a:schemeClr>
                </a:solidFill>
              </a:rPr>
              <a:t>Выстраивается индивидуальный план развития, коррекции, 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  <a:t>саморазвития (индивидуальная траектория развития)</a:t>
            </a:r>
            <a:endParaRPr lang="ru-RU" sz="36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  <a:t>Распределяются  </a:t>
            </a:r>
            <a:r>
              <a:rPr lang="ru-RU" sz="3600" dirty="0">
                <a:solidFill>
                  <a:schemeClr val="accent1">
                    <a:lumMod val="50000"/>
                  </a:schemeClr>
                </a:solidFill>
              </a:rPr>
              <a:t>обязанности по реализации плана действий, 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  <a:t>сроки исполнения </a:t>
            </a:r>
            <a:r>
              <a:rPr lang="ru-RU" sz="3600" dirty="0">
                <a:solidFill>
                  <a:schemeClr val="accent1">
                    <a:lumMod val="50000"/>
                  </a:schemeClr>
                </a:solidFill>
              </a:rPr>
              <a:t>и возможность корректировки 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  <a:t>планов</a:t>
            </a:r>
            <a:endParaRPr lang="ru-RU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69665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026" name="Picture 2" descr="C:\Users\AdminCnppm\Desktop\старый ноут\Рабочий стол\Слой 33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455" y="193090"/>
            <a:ext cx="2442033" cy="68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AdminCnppm\Desktop\старый ноут\Рабочий стол\Слой 33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454" y="203536"/>
            <a:ext cx="2442033" cy="68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468471" y="1260201"/>
            <a:ext cx="9493696" cy="34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spcBef>
                <a:spcPts val="1000"/>
              </a:spcBef>
            </a:pPr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sz="4000" b="1" dirty="0" err="1">
                <a:solidFill>
                  <a:schemeClr val="accent1">
                    <a:lumMod val="50000"/>
                  </a:schemeClr>
                </a:solidFill>
                <a:latin typeface="+mn-lt"/>
              </a:rPr>
              <a:t>Деятельностный</a:t>
            </a:r>
            <a:r>
              <a:rPr lang="ru-RU" sz="40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 этап</a:t>
            </a:r>
            <a:r>
              <a:rPr lang="ru-RU" b="1" dirty="0"/>
              <a:t/>
            </a:r>
            <a:br>
              <a:rPr lang="ru-RU" b="1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6591861"/>
              </p:ext>
            </p:extLst>
          </p:nvPr>
        </p:nvGraphicFramePr>
        <p:xfrm>
          <a:off x="776178" y="1601833"/>
          <a:ext cx="9909544" cy="214082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728058"/>
                <a:gridCol w="1800884"/>
                <a:gridCol w="1985030"/>
                <a:gridCol w="4395572"/>
              </a:tblGrid>
              <a:tr h="1243482">
                <a:tc>
                  <a:txBody>
                    <a:bodyPr/>
                    <a:lstStyle/>
                    <a:p>
                      <a:pPr marL="220345" marR="43180" indent="-160020">
                        <a:lnSpc>
                          <a:spcPct val="115000"/>
                        </a:lnSpc>
                        <a:spcBef>
                          <a:spcPts val="785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Планируемое</a:t>
                      </a:r>
                      <a:r>
                        <a:rPr lang="ru-RU" sz="1800" spc="-285" dirty="0">
                          <a:effectLst/>
                        </a:rPr>
                        <a:t> </a:t>
                      </a:r>
                      <a:r>
                        <a:rPr lang="ru-RU" sz="1800" dirty="0">
                          <a:effectLst/>
                        </a:rPr>
                        <a:t>действие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4935" marR="100965" indent="1206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Имеющиеся</a:t>
                      </a:r>
                      <a:r>
                        <a:rPr lang="ru-RU" sz="1800" spc="-285" dirty="0">
                          <a:effectLst/>
                        </a:rPr>
                        <a:t> </a:t>
                      </a:r>
                      <a:r>
                        <a:rPr lang="ru-RU" sz="1800" dirty="0">
                          <a:effectLst/>
                        </a:rPr>
                        <a:t>затруднения</a:t>
                      </a:r>
                    </a:p>
                    <a:p>
                      <a:pPr marL="52705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в</a:t>
                      </a:r>
                      <a:r>
                        <a:rPr lang="ru-RU" sz="1800" spc="-5" dirty="0">
                          <a:effectLst/>
                        </a:rPr>
                        <a:t> </a:t>
                      </a:r>
                      <a:r>
                        <a:rPr lang="ru-RU" sz="1800" dirty="0">
                          <a:effectLst/>
                        </a:rPr>
                        <a:t>выполнении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5880" marR="48895" indent="-317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Могу</a:t>
                      </a:r>
                      <a:r>
                        <a:rPr lang="ru-RU" sz="1800" spc="5" dirty="0">
                          <a:effectLst/>
                        </a:rPr>
                        <a:t> </a:t>
                      </a:r>
                      <a:r>
                        <a:rPr lang="ru-RU" sz="1800" dirty="0">
                          <a:effectLst/>
                        </a:rPr>
                        <a:t>самостоятельно</a:t>
                      </a:r>
                    </a:p>
                    <a:p>
                      <a:pPr marL="200025" marR="196850" algn="ctr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выполнить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64465" marR="157480" indent="-12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Необходима помощь специалиста</a:t>
                      </a:r>
                      <a:r>
                        <a:rPr lang="ru-RU" sz="1800" spc="-285" dirty="0">
                          <a:effectLst/>
                        </a:rPr>
                        <a:t> </a:t>
                      </a:r>
                      <a:r>
                        <a:rPr lang="ru-RU" sz="1800" dirty="0">
                          <a:effectLst/>
                        </a:rPr>
                        <a:t>(педагога-психолога,</a:t>
                      </a:r>
                      <a:r>
                        <a:rPr lang="ru-RU" sz="1800" spc="-55" dirty="0">
                          <a:effectLst/>
                        </a:rPr>
                        <a:t> </a:t>
                      </a:r>
                      <a:r>
                        <a:rPr lang="ru-RU" sz="1800" dirty="0">
                          <a:effectLst/>
                        </a:rPr>
                        <a:t>социального</a:t>
                      </a:r>
                    </a:p>
                    <a:p>
                      <a:pPr marL="382270" marR="377825" algn="ctr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педагога,</a:t>
                      </a:r>
                      <a:r>
                        <a:rPr lang="ru-RU" sz="1800" spc="-10" dirty="0">
                          <a:effectLst/>
                        </a:rPr>
                        <a:t> </a:t>
                      </a:r>
                      <a:r>
                        <a:rPr lang="ru-RU" sz="1800" dirty="0">
                          <a:effectLst/>
                        </a:rPr>
                        <a:t>наставника</a:t>
                      </a:r>
                      <a:r>
                        <a:rPr lang="ru-RU" sz="1800" spc="-20" dirty="0">
                          <a:effectLst/>
                        </a:rPr>
                        <a:t> </a:t>
                      </a:r>
                      <a:r>
                        <a:rPr lang="ru-RU" sz="1800" dirty="0">
                          <a:effectLst/>
                        </a:rPr>
                        <a:t>и</a:t>
                      </a:r>
                      <a:r>
                        <a:rPr lang="ru-RU" sz="1800" spc="-5" dirty="0">
                          <a:effectLst/>
                        </a:rPr>
                        <a:t> </a:t>
                      </a:r>
                      <a:r>
                        <a:rPr lang="ru-RU" sz="1800" dirty="0">
                          <a:effectLst/>
                        </a:rPr>
                        <a:t>др.)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467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506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2500199"/>
              </p:ext>
            </p:extLst>
          </p:nvPr>
        </p:nvGraphicFramePr>
        <p:xfrm>
          <a:off x="776177" y="4476307"/>
          <a:ext cx="9920176" cy="150140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757813"/>
                <a:gridCol w="1635229"/>
                <a:gridCol w="2074637"/>
                <a:gridCol w="1826685"/>
                <a:gridCol w="1625812"/>
              </a:tblGrid>
              <a:tr h="733646">
                <a:tc>
                  <a:txBody>
                    <a:bodyPr/>
                    <a:lstStyle/>
                    <a:p>
                      <a:pPr marL="185420" marR="179705" algn="ctr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Вид</a:t>
                      </a:r>
                      <a:r>
                        <a:rPr lang="ru-RU" sz="1800" spc="-10" dirty="0">
                          <a:effectLst/>
                        </a:rPr>
                        <a:t> </a:t>
                      </a:r>
                      <a:r>
                        <a:rPr lang="ru-RU" sz="1800" dirty="0">
                          <a:effectLst/>
                        </a:rPr>
                        <a:t>деятельности/</a:t>
                      </a:r>
                    </a:p>
                    <a:p>
                      <a:pPr marL="185420" marR="178435" algn="ctr">
                        <a:spcBef>
                          <a:spcPts val="205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задание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1450">
                        <a:spcBef>
                          <a:spcPts val="785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Не делаю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5730">
                        <a:spcBef>
                          <a:spcPts val="785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Не</a:t>
                      </a:r>
                      <a:r>
                        <a:rPr lang="ru-RU" sz="1800" spc="-20" dirty="0">
                          <a:effectLst/>
                        </a:rPr>
                        <a:t> </a:t>
                      </a:r>
                      <a:r>
                        <a:rPr lang="ru-RU" sz="1800" dirty="0">
                          <a:effectLst/>
                        </a:rPr>
                        <a:t>получается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0650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Испытываю</a:t>
                      </a:r>
                    </a:p>
                    <a:p>
                      <a:pPr marL="120650">
                        <a:spcBef>
                          <a:spcPts val="205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затруднения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spcBef>
                          <a:spcPts val="785"/>
                        </a:spcBef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Получается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855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822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82334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026" name="Picture 2" descr="C:\Users\AdminCnppm\Desktop\старый ноут\Рабочий стол\Слой 33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455" y="193090"/>
            <a:ext cx="2442033" cy="68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AdminCnppm\Desktop\старый ноут\Рабочий стол\Слой 33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454" y="203536"/>
            <a:ext cx="2442033" cy="68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468471" y="1260201"/>
            <a:ext cx="9493696" cy="34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spcBef>
                <a:spcPts val="1000"/>
              </a:spcBef>
            </a:pPr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957519" y="-66581"/>
            <a:ext cx="10515600" cy="1497598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Рефлексивный </a:t>
            </a: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этап</a:t>
            </a: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838200" y="1260200"/>
            <a:ext cx="10515600" cy="5215027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ru-RU" sz="3800" b="1" dirty="0" smtClean="0">
                <a:solidFill>
                  <a:schemeClr val="accent1">
                    <a:lumMod val="50000"/>
                  </a:schemeClr>
                </a:solidFill>
              </a:rPr>
              <a:t>Показатели эффективности</a:t>
            </a:r>
          </a:p>
          <a:p>
            <a:pPr>
              <a:buFont typeface="Wingdings" pitchFamily="2" charset="2"/>
              <a:buChar char="Ø"/>
            </a:pPr>
            <a:r>
              <a:rPr lang="ru-RU" sz="9200" dirty="0" smtClean="0">
                <a:solidFill>
                  <a:schemeClr val="accent1">
                    <a:lumMod val="50000"/>
                  </a:schemeClr>
                </a:solidFill>
              </a:rPr>
              <a:t> снижение </a:t>
            </a:r>
            <a:r>
              <a:rPr lang="ru-RU" sz="9200" dirty="0">
                <a:solidFill>
                  <a:schemeClr val="accent1">
                    <a:lumMod val="50000"/>
                  </a:schemeClr>
                </a:solidFill>
              </a:rPr>
              <a:t>количества затруднений в сравнении с периодом принятия на работу, изменение их качественных </a:t>
            </a:r>
            <a:r>
              <a:rPr lang="ru-RU" sz="9200" dirty="0" smtClean="0">
                <a:solidFill>
                  <a:schemeClr val="accent1">
                    <a:lumMod val="50000"/>
                  </a:schemeClr>
                </a:solidFill>
              </a:rPr>
              <a:t>критериев: </a:t>
            </a:r>
            <a:r>
              <a:rPr lang="ru-RU" sz="9200" dirty="0">
                <a:solidFill>
                  <a:schemeClr val="accent1">
                    <a:lumMod val="50000"/>
                  </a:schemeClr>
                </a:solidFill>
              </a:rPr>
              <a:t>удовлетворенность работой и взаимоотношениями в коллективе, быстрая адаптация к режиму труда, хорошее самочувствие, умеренная </a:t>
            </a:r>
            <a:r>
              <a:rPr lang="ru-RU" sz="9200" dirty="0" smtClean="0">
                <a:solidFill>
                  <a:schemeClr val="accent1">
                    <a:lumMod val="50000"/>
                  </a:schemeClr>
                </a:solidFill>
              </a:rPr>
              <a:t>активность</a:t>
            </a:r>
            <a:r>
              <a:rPr lang="ru-RU" sz="9200" dirty="0">
                <a:solidFill>
                  <a:schemeClr val="accent1">
                    <a:lumMod val="50000"/>
                  </a:schemeClr>
                </a:solidFill>
              </a:rPr>
              <a:t>, сдержанность, хорошая мотивация к успеху, ориентация на развитие и саморазвитие, уверенность, владение навыками вербальной и невербальной коммуникациями, развитые рефлексивные навыки и пр.;</a:t>
            </a:r>
          </a:p>
          <a:p>
            <a:pPr lvl="0">
              <a:buFont typeface="Wingdings" pitchFamily="2" charset="2"/>
              <a:buChar char="Ø"/>
            </a:pPr>
            <a:r>
              <a:rPr lang="ru-RU" sz="9200" dirty="0" smtClean="0">
                <a:solidFill>
                  <a:schemeClr val="accent1">
                    <a:lumMod val="50000"/>
                  </a:schemeClr>
                </a:solidFill>
              </a:rPr>
              <a:t> успешное </a:t>
            </a:r>
            <a:r>
              <a:rPr lang="ru-RU" sz="9200" dirty="0">
                <a:solidFill>
                  <a:schemeClr val="accent1">
                    <a:lumMod val="50000"/>
                  </a:schemeClr>
                </a:solidFill>
              </a:rPr>
              <a:t>взаимодействие со всеми субъектами педагогической </a:t>
            </a:r>
            <a:r>
              <a:rPr lang="ru-RU" sz="9200" dirty="0" smtClean="0">
                <a:solidFill>
                  <a:schemeClr val="accent1">
                    <a:lumMod val="50000"/>
                  </a:schemeClr>
                </a:solidFill>
              </a:rPr>
              <a:t>системы</a:t>
            </a:r>
            <a:r>
              <a:rPr lang="ru-RU" sz="9200" dirty="0">
                <a:solidFill>
                  <a:schemeClr val="accent1">
                    <a:lumMod val="50000"/>
                  </a:schemeClr>
                </a:solidFill>
              </a:rPr>
              <a:t>: коллеги, ученики, родители, администрация, педагогическое сообщество;</a:t>
            </a:r>
          </a:p>
          <a:p>
            <a:pPr lvl="0">
              <a:buFont typeface="Wingdings" pitchFamily="2" charset="2"/>
              <a:buChar char="Ø"/>
            </a:pPr>
            <a:r>
              <a:rPr lang="ru-RU" sz="9200" dirty="0" smtClean="0">
                <a:solidFill>
                  <a:schemeClr val="accent1">
                    <a:lumMod val="50000"/>
                  </a:schemeClr>
                </a:solidFill>
              </a:rPr>
              <a:t> приобретение </a:t>
            </a:r>
            <a:r>
              <a:rPr lang="ru-RU" sz="9200" dirty="0">
                <a:solidFill>
                  <a:schemeClr val="accent1">
                    <a:lumMod val="50000"/>
                  </a:schemeClr>
                </a:solidFill>
              </a:rPr>
              <a:t>уверенности в себе как в профессионале, появление профессиональных достижений, ощущение себя полноправным членом </a:t>
            </a:r>
            <a:r>
              <a:rPr lang="ru-RU" sz="9200" dirty="0" smtClean="0">
                <a:solidFill>
                  <a:schemeClr val="accent1">
                    <a:lumMod val="50000"/>
                  </a:schemeClr>
                </a:solidFill>
              </a:rPr>
              <a:t>коллектива</a:t>
            </a:r>
            <a:r>
              <a:rPr lang="ru-RU" sz="9200" dirty="0">
                <a:solidFill>
                  <a:schemeClr val="accent1">
                    <a:lumMod val="50000"/>
                  </a:schemeClr>
                </a:solidFill>
              </a:rPr>
              <a:t>;</a:t>
            </a:r>
          </a:p>
          <a:p>
            <a:pPr lvl="0">
              <a:buFont typeface="Wingdings" pitchFamily="2" charset="2"/>
              <a:buChar char="Ø"/>
            </a:pPr>
            <a:r>
              <a:rPr lang="ru-RU" sz="9200" dirty="0" smtClean="0">
                <a:solidFill>
                  <a:schemeClr val="accent1">
                    <a:lumMod val="50000"/>
                  </a:schemeClr>
                </a:solidFill>
              </a:rPr>
              <a:t> позитивное </a:t>
            </a:r>
            <a:r>
              <a:rPr lang="ru-RU" sz="9200" dirty="0">
                <a:solidFill>
                  <a:schemeClr val="accent1">
                    <a:lumMod val="50000"/>
                  </a:schemeClr>
                </a:solidFill>
              </a:rPr>
              <a:t>отношение к педагогической деятельности, уверенность в правильности своего профессионального выбора;</a:t>
            </a:r>
          </a:p>
          <a:p>
            <a:pPr lvl="0">
              <a:buFont typeface="Wingdings" pitchFamily="2" charset="2"/>
              <a:buChar char="Ø"/>
            </a:pPr>
            <a:r>
              <a:rPr lang="ru-RU" sz="9200" dirty="0" smtClean="0">
                <a:solidFill>
                  <a:schemeClr val="accent1">
                    <a:lumMod val="50000"/>
                  </a:schemeClr>
                </a:solidFill>
              </a:rPr>
              <a:t> максимально </a:t>
            </a:r>
            <a:r>
              <a:rPr lang="ru-RU" sz="9200" dirty="0">
                <a:solidFill>
                  <a:schemeClr val="accent1">
                    <a:lumMod val="50000"/>
                  </a:schemeClr>
                </a:solidFill>
              </a:rPr>
              <a:t>быстрое достижение средних для организации </a:t>
            </a:r>
            <a:r>
              <a:rPr lang="ru-RU" sz="9200" dirty="0" smtClean="0">
                <a:solidFill>
                  <a:schemeClr val="accent1">
                    <a:lumMod val="50000"/>
                  </a:schemeClr>
                </a:solidFill>
              </a:rPr>
              <a:t>показателей </a:t>
            </a:r>
            <a:r>
              <a:rPr lang="ru-RU" sz="9200" dirty="0">
                <a:solidFill>
                  <a:schemeClr val="accent1">
                    <a:lumMod val="50000"/>
                  </a:schemeClr>
                </a:solidFill>
              </a:rPr>
              <a:t>качества образования;</a:t>
            </a:r>
          </a:p>
          <a:p>
            <a:pPr lvl="0">
              <a:buFont typeface="Wingdings" pitchFamily="2" charset="2"/>
              <a:buChar char="Ø"/>
            </a:pPr>
            <a:r>
              <a:rPr lang="ru-RU" sz="9200" dirty="0" smtClean="0">
                <a:solidFill>
                  <a:schemeClr val="accent1">
                    <a:lumMod val="50000"/>
                  </a:schemeClr>
                </a:solidFill>
              </a:rPr>
              <a:t> освоение </a:t>
            </a:r>
            <a:r>
              <a:rPr lang="ru-RU" sz="9200" dirty="0">
                <a:solidFill>
                  <a:schemeClr val="accent1">
                    <a:lumMod val="50000"/>
                  </a:schemeClr>
                </a:solidFill>
              </a:rPr>
              <a:t>основных норм и требований к поведению и результатам педагогической деятельности и др.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82334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096925" cy="6920916"/>
          </a:xfrm>
        </p:spPr>
      </p:pic>
    </p:spTree>
    <p:extLst>
      <p:ext uri="{BB962C8B-B14F-4D97-AF65-F5344CB8AC3E}">
        <p14:creationId xmlns:p14="http://schemas.microsoft.com/office/powerpoint/2010/main" val="27706641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026" name="Picture 2" descr="C:\Users\AdminCnppm\Desktop\старый ноут\Рабочий стол\Слой 33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455" y="193090"/>
            <a:ext cx="2442033" cy="68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AdminCnppm\Desktop\старый ноут\Рабочий стол\Слой 33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454" y="203536"/>
            <a:ext cx="2442033" cy="68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468471" y="1255128"/>
            <a:ext cx="9493696" cy="34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spcBef>
                <a:spcPts val="1000"/>
              </a:spcBef>
            </a:pPr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/>
            </a:r>
            <a:br>
              <a:rPr lang="ru-RU" dirty="0"/>
            </a:b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8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советов молодому учителю, как пережить первый год в школе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</a:rPr>
            </a:b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. Не стесняйтесь спрашивать у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коллег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2.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Не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применяйте все новые методики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сразу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3. Не мешайте детям проявлять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самостоятельность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4. Не бойтесь чужих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оценок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5. Не ставьте крест на сложных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учениках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6. Не игнорируйте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коллектив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7. Не сравнивайте себя с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другими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8. Не наказывайте себя за ошибки</a:t>
            </a:r>
          </a:p>
        </p:txBody>
      </p:sp>
    </p:spTree>
    <p:extLst>
      <p:ext uri="{BB962C8B-B14F-4D97-AF65-F5344CB8AC3E}">
        <p14:creationId xmlns:p14="http://schemas.microsoft.com/office/powerpoint/2010/main" val="40363066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130061" y="1441513"/>
            <a:ext cx="974253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ru-RU" sz="3200" i="1" dirty="0" smtClean="0">
              <a:solidFill>
                <a:srgbClr val="002060"/>
              </a:solidFill>
              <a:latin typeface="Times New Roman" pitchFamily="16" charset="0"/>
            </a:endParaRP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3200" b="1">
                <a:solidFill>
                  <a:srgbClr val="002060"/>
                </a:solidFill>
                <a:latin typeface="Times New Roman" pitchFamily="16" charset="0"/>
              </a:rPr>
              <a:t>ОРГАНИЗАЦИЯ ПСИХОЛОГО-ПЕДАГОГИЧЕСКОГО СОПРОВОЖДЕНИЯ МОЛОДЫХ ПЕДАГОГОВ</a:t>
            </a:r>
            <a:endParaRPr lang="ru-RU" sz="3200" i="1" dirty="0">
              <a:solidFill>
                <a:srgbClr val="002060"/>
              </a:solidFill>
              <a:latin typeface="Times New Roman" pitchFamily="16" charset="0"/>
            </a:endParaRP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6" charset="0"/>
              </a:rPr>
              <a:t>Топольникова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6" charset="0"/>
              </a:rPr>
              <a:t> Н.Н.,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6" charset="0"/>
              </a:rPr>
              <a:t>к.п.н</a:t>
            </a:r>
            <a:endParaRPr lang="ru-RU" sz="3200" b="1" dirty="0" smtClean="0">
              <a:solidFill>
                <a:schemeClr val="accent1">
                  <a:lumMod val="50000"/>
                </a:schemeClr>
              </a:solidFill>
              <a:latin typeface="Times New Roman" pitchFamily="16" charset="0"/>
            </a:endParaRP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ru-RU" sz="3200" i="1" dirty="0" smtClean="0">
              <a:solidFill>
                <a:schemeClr val="accent1">
                  <a:lumMod val="50000"/>
                </a:schemeClr>
              </a:solidFill>
              <a:latin typeface="Times New Roman" pitchFamily="16" charset="0"/>
            </a:endParaRP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3200" i="1" dirty="0" err="1">
                <a:solidFill>
                  <a:schemeClr val="accent1">
                    <a:lumMod val="50000"/>
                  </a:schemeClr>
                </a:solidFill>
                <a:latin typeface="Times New Roman" pitchFamily="16" charset="0"/>
              </a:rPr>
              <a:t>г.Уфа</a:t>
            </a:r>
            <a:r>
              <a:rPr lang="ru-RU" sz="3200" i="1" dirty="0">
                <a:solidFill>
                  <a:schemeClr val="accent1">
                    <a:lumMod val="50000"/>
                  </a:schemeClr>
                </a:solidFill>
                <a:latin typeface="Times New Roman" pitchFamily="16" charset="0"/>
              </a:rPr>
              <a:t>, ул. Российская, 100/3</a:t>
            </a: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3200" i="1" dirty="0">
                <a:solidFill>
                  <a:schemeClr val="accent1">
                    <a:lumMod val="50000"/>
                  </a:schemeClr>
                </a:solidFill>
                <a:latin typeface="Times New Roman" pitchFamily="16" charset="0"/>
              </a:rPr>
              <a:t>+7 (347) 235–72–33</a:t>
            </a: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3200" i="1" dirty="0">
                <a:solidFill>
                  <a:schemeClr val="accent1">
                    <a:lumMod val="50000"/>
                  </a:schemeClr>
                </a:solidFill>
                <a:latin typeface="Times New Roman" pitchFamily="16" charset="0"/>
              </a:rPr>
              <a:t>magpos@mail.ru</a:t>
            </a:r>
          </a:p>
        </p:txBody>
      </p:sp>
      <p:pic>
        <p:nvPicPr>
          <p:cNvPr id="1026" name="Picture 2" descr="C:\Users\AdminCnppm\Desktop\старый ноут\Рабочий стол\Слой 33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455" y="193090"/>
            <a:ext cx="2442033" cy="68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5036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026" name="Picture 2" descr="C:\Users\AdminCnppm\Desktop\старый ноут\Рабочий стол\Слой 33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455" y="193090"/>
            <a:ext cx="2442033" cy="68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AdminCnppm\Desktop\старый ноут\Рабочий стол\Слой 33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454" y="203536"/>
            <a:ext cx="2442033" cy="68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468471" y="1260201"/>
            <a:ext cx="9493696" cy="34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spcBef>
                <a:spcPts val="1000"/>
              </a:spcBef>
            </a:pPr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957519" y="54814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Трудности периода адаптации: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социальные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(невысокая заработная плата, низкий статус и престиж профессии учителя, неустроенность быта, высокие требования государства и общества к результатам труда и т. п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.)</a:t>
            </a:r>
          </a:p>
          <a:p>
            <a:pPr>
              <a:buFont typeface="Wingdings" pitchFamily="2" charset="2"/>
              <a:buChar char="Ø"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педагогические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(нехватка практических навыков, знаний в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предметной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области и т. п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.);</a:t>
            </a:r>
          </a:p>
          <a:p>
            <a:pPr>
              <a:buFont typeface="Wingdings" pitchFamily="2" charset="2"/>
              <a:buChar char="Ø"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психологические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(социально-психологическое состояние личности, неуверенность,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несформированность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навыков коммуникации, неумение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самостоятельно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предупреждать и разрешать конфликтные ситуации и т. п.).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9363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026" name="Picture 2" descr="C:\Users\AdminCnppm\Desktop\старый ноут\Рабочий стол\Слой 33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455" y="193090"/>
            <a:ext cx="2442033" cy="68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AdminCnppm\Desktop\старый ноут\Рабочий стол\Слой 33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454" y="203536"/>
            <a:ext cx="2442033" cy="68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468471" y="1260201"/>
            <a:ext cx="9493696" cy="34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spcBef>
                <a:spcPts val="1000"/>
              </a:spcBef>
            </a:pPr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838200" y="882315"/>
            <a:ext cx="10515600" cy="119103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ОСОБЕННОСТИ ПРОЦЕССА АДАПТАЦИИ </a:t>
            </a:r>
            <a:br>
              <a:rPr lang="ru-RU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МОЛОДОГО УЧИТЕЛЯ</a:t>
            </a: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838200" y="2541181"/>
            <a:ext cx="10515600" cy="363578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Профессиональная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адаптация – это социальный процесс освоения личностью новой трудовой ситуации, где личность и профессиональная среда оказывают активное воздействие друг на друга и являются адаптивно-адаптирующими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системами.</a:t>
            </a:r>
          </a:p>
          <a:p>
            <a:pPr>
              <a:buFont typeface="Wingdings" pitchFamily="2" charset="2"/>
              <a:buChar char="Ø"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Профессиональная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адаптация педагога выступает как часть социально-психологической адаптации личности.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6931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93223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026" name="Picture 2" descr="C:\Users\AdminCnppm\Desktop\старый ноут\Рабочий стол\Слой 33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455" y="193090"/>
            <a:ext cx="2442033" cy="68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AdminCnppm\Desktop\старый ноут\Рабочий стол\Слой 33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454" y="203536"/>
            <a:ext cx="2442033" cy="68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468471" y="1260201"/>
            <a:ext cx="9493696" cy="34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spcBef>
                <a:spcPts val="1000"/>
              </a:spcBef>
            </a:pPr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1093382" y="768235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ОРГАНИЗАЦИЯ ПСИХОЛОГО-ПЕДАГОГИЧЕСКОГО СОПРОВОЖДЕНИЯ МОЛОДЫХ ПЕДАГОГОВ</a:t>
            </a: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3200" b="1" dirty="0">
                <a:solidFill>
                  <a:schemeClr val="accent1">
                    <a:lumMod val="50000"/>
                  </a:schemeClr>
                </a:solidFill>
              </a:rPr>
            </a:br>
            <a:endParaRPr lang="ru-RU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Психолого-педагогическое сопровождение </a:t>
            </a:r>
            <a:r>
              <a:rPr lang="ru-RU" sz="3600" dirty="0">
                <a:solidFill>
                  <a:schemeClr val="accent1">
                    <a:lumMod val="50000"/>
                  </a:schemeClr>
                </a:solidFill>
              </a:rPr>
              <a:t>– создание благоприятных условий для 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  <a:t>стимулирования </a:t>
            </a:r>
            <a:r>
              <a:rPr lang="ru-RU" sz="3600" dirty="0">
                <a:solidFill>
                  <a:schemeClr val="accent1">
                    <a:lumMod val="50000"/>
                  </a:schemeClr>
                </a:solidFill>
              </a:rPr>
              <a:t>саморазвития, преодоления трудностей профессиональной 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  <a:t>адаптации</a:t>
            </a:r>
            <a:r>
              <a:rPr lang="ru-RU" sz="3600" dirty="0">
                <a:solidFill>
                  <a:schemeClr val="accent1">
                    <a:lumMod val="50000"/>
                  </a:schemeClr>
                </a:solidFill>
              </a:rPr>
              <a:t>, формирования профессиональной идентичности, развития важных 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  <a:t>личностно-профессиональных </a:t>
            </a:r>
            <a:r>
              <a:rPr lang="ru-RU" sz="3600" dirty="0">
                <a:solidFill>
                  <a:schemeClr val="accent1">
                    <a:lumMod val="50000"/>
                  </a:schemeClr>
                </a:solidFill>
              </a:rPr>
              <a:t>качеств молодого учителя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ru-RU" sz="36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  <a:t>Методическое сопровождение </a:t>
            </a:r>
          </a:p>
          <a:p>
            <a:pPr marL="0" indent="0" algn="ctr">
              <a:buNone/>
            </a:pP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  <a:t>Психолого-педагогического сопровождения</a:t>
            </a:r>
            <a:endParaRPr lang="ru-RU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5094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026" name="Picture 2" descr="C:\Users\AdminCnppm\Desktop\старый ноут\Рабочий стол\Слой 33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455" y="193090"/>
            <a:ext cx="2442033" cy="68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AdminCnppm\Desktop\старый ноут\Рабочий стол\Слой 33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454" y="203536"/>
            <a:ext cx="2442033" cy="68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468471" y="1260201"/>
            <a:ext cx="9493696" cy="34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spcBef>
                <a:spcPts val="1000"/>
              </a:spcBef>
            </a:pPr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/>
            </a:r>
            <a:br>
              <a:rPr lang="ru-RU" dirty="0"/>
            </a:b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Адаптация молодого учителя в организации образования включает в себя</a:t>
            </a: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 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актуализацию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«сильных сторон» деятельности педагога и спокойное преодоление «проблемных ситуаций», возникающих в его профессиональной деятельности;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анонимность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разрешения «проблемных ситуаций», возникающих в профессиональной деятельности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учителя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, непубличном характере решения проблем и публичном характере представления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достижений;</a:t>
            </a:r>
          </a:p>
          <a:p>
            <a:pPr>
              <a:buFont typeface="Wingdings" pitchFamily="2" charset="2"/>
              <a:buChar char="Ø"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создание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условий для наиболее полной реализации учителем его профессиональных возможностей, создание различных «ситуаций успеха».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5094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026" name="Picture 2" descr="C:\Users\AdminCnppm\Desktop\старый ноут\Рабочий стол\Слой 33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455" y="193090"/>
            <a:ext cx="2442033" cy="68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AdminCnppm\Desktop\старый ноут\Рабочий стол\Слой 33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454" y="203536"/>
            <a:ext cx="2442033" cy="68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468471" y="1260201"/>
            <a:ext cx="9493696" cy="34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spcBef>
                <a:spcPts val="1000"/>
              </a:spcBef>
            </a:pPr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latin typeface="+mn-lt"/>
              </a:rPr>
              <a:t>Принципы </a:t>
            </a:r>
            <a:r>
              <a:rPr lang="ru-RU" b="1" dirty="0">
                <a:latin typeface="+mn-lt"/>
              </a:rPr>
              <a:t>сопровождения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dirty="0"/>
              <a:t> </a:t>
            </a:r>
            <a:r>
              <a:rPr lang="ru-RU" dirty="0" smtClean="0"/>
              <a:t> поддержка </a:t>
            </a:r>
            <a:r>
              <a:rPr lang="ru-RU" dirty="0"/>
              <a:t>и развитие индивидуальности;</a:t>
            </a:r>
          </a:p>
          <a:p>
            <a:pPr>
              <a:buFont typeface="Wingdings" pitchFamily="2" charset="2"/>
              <a:buChar char="Ø"/>
            </a:pPr>
            <a:r>
              <a:rPr lang="ru-RU" dirty="0"/>
              <a:t> </a:t>
            </a:r>
            <a:r>
              <a:rPr lang="ru-RU" dirty="0" smtClean="0"/>
              <a:t> обеспечение </a:t>
            </a:r>
            <a:r>
              <a:rPr lang="ru-RU" dirty="0"/>
              <a:t>субъектной позиции сопровождаемого;</a:t>
            </a:r>
          </a:p>
          <a:p>
            <a:pPr>
              <a:buFont typeface="Wingdings" pitchFamily="2" charset="2"/>
              <a:buChar char="Ø"/>
            </a:pPr>
            <a:r>
              <a:rPr lang="ru-RU" dirty="0"/>
              <a:t> </a:t>
            </a:r>
            <a:r>
              <a:rPr lang="ru-RU" dirty="0" smtClean="0"/>
              <a:t> принцип </a:t>
            </a:r>
            <a:r>
              <a:rPr lang="ru-RU" dirty="0"/>
              <a:t>личной и профессиональной перспективы;</a:t>
            </a:r>
          </a:p>
          <a:p>
            <a:pPr>
              <a:buFont typeface="Wingdings" pitchFamily="2" charset="2"/>
              <a:buChar char="Ø"/>
            </a:pPr>
            <a:r>
              <a:rPr lang="ru-RU" dirty="0"/>
              <a:t> </a:t>
            </a:r>
            <a:r>
              <a:rPr lang="ru-RU" dirty="0" smtClean="0"/>
              <a:t> принцип </a:t>
            </a:r>
            <a:r>
              <a:rPr lang="ru-RU" dirty="0"/>
              <a:t>учета и соблюдения личных образовательных, </a:t>
            </a:r>
            <a:r>
              <a:rPr lang="ru-RU" dirty="0" smtClean="0"/>
              <a:t>профессиональных </a:t>
            </a:r>
            <a:r>
              <a:rPr lang="ru-RU" dirty="0"/>
              <a:t>интересов и жизненных планов;</a:t>
            </a:r>
          </a:p>
          <a:p>
            <a:pPr>
              <a:buFont typeface="Wingdings" pitchFamily="2" charset="2"/>
              <a:buChar char="Ø"/>
            </a:pPr>
            <a:r>
              <a:rPr lang="ru-RU" dirty="0"/>
              <a:t> </a:t>
            </a:r>
            <a:r>
              <a:rPr lang="ru-RU" dirty="0" smtClean="0"/>
              <a:t> принцип </a:t>
            </a:r>
            <a:r>
              <a:rPr lang="ru-RU" dirty="0"/>
              <a:t>непрерывности, системности и преемственности </a:t>
            </a:r>
            <a:r>
              <a:rPr lang="ru-RU" dirty="0" smtClean="0"/>
              <a:t>сопровождения</a:t>
            </a:r>
            <a:r>
              <a:rPr lang="ru-RU" dirty="0"/>
              <a:t>;</a:t>
            </a:r>
          </a:p>
          <a:p>
            <a:pPr>
              <a:buFont typeface="Wingdings" pitchFamily="2" charset="2"/>
              <a:buChar char="Ø"/>
            </a:pPr>
            <a:r>
              <a:rPr lang="ru-RU" dirty="0"/>
              <a:t> </a:t>
            </a:r>
            <a:r>
              <a:rPr lang="ru-RU" dirty="0" smtClean="0"/>
              <a:t> принцип </a:t>
            </a:r>
            <a:r>
              <a:rPr lang="ru-RU" dirty="0"/>
              <a:t>свободного и самостоятельного выбора содержания и форм деятельности и др.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50946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026" name="Picture 2" descr="C:\Users\AdminCnppm\Desktop\старый ноут\Рабочий стол\Слой 33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455" y="193090"/>
            <a:ext cx="2442033" cy="68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AdminCnppm\Desktop\старый ноут\Рабочий стол\Слой 33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454" y="203536"/>
            <a:ext cx="2442033" cy="68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468471" y="1260201"/>
            <a:ext cx="9493696" cy="34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spcBef>
                <a:spcPts val="1000"/>
              </a:spcBef>
            </a:pPr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latin typeface="+mn-lt"/>
              </a:rPr>
              <a:t>Этапы сопровождения молодого педагога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 smtClean="0"/>
              <a:t>1</a:t>
            </a:r>
            <a:r>
              <a:rPr lang="ru-RU" sz="3200" dirty="0"/>
              <a:t>.	</a:t>
            </a:r>
            <a:r>
              <a:rPr lang="ru-RU" sz="3200" dirty="0">
                <a:solidFill>
                  <a:schemeClr val="accent1">
                    <a:lumMod val="50000"/>
                  </a:schemeClr>
                </a:solidFill>
              </a:rPr>
              <a:t>Диагностический 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</a:rPr>
              <a:t>этап</a:t>
            </a:r>
          </a:p>
          <a:p>
            <a:pPr marL="0" indent="0">
              <a:buNone/>
            </a:pPr>
            <a:r>
              <a:rPr lang="ru-RU" sz="3600" dirty="0">
                <a:solidFill>
                  <a:schemeClr val="accent1">
                    <a:lumMod val="50000"/>
                  </a:schemeClr>
                </a:solidFill>
              </a:rPr>
              <a:t>2.	Консультативно-развивающий 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  <a:t>этап</a:t>
            </a:r>
          </a:p>
          <a:p>
            <a:pPr marL="0" indent="0">
              <a:buNone/>
            </a:pPr>
            <a:r>
              <a:rPr lang="ru-RU" sz="3600" dirty="0">
                <a:solidFill>
                  <a:schemeClr val="accent1">
                    <a:lumMod val="50000"/>
                  </a:schemeClr>
                </a:solidFill>
              </a:rPr>
              <a:t>3.	</a:t>
            </a:r>
            <a:r>
              <a:rPr lang="ru-RU" sz="3600" dirty="0" err="1">
                <a:solidFill>
                  <a:schemeClr val="accent1">
                    <a:lumMod val="50000"/>
                  </a:schemeClr>
                </a:solidFill>
              </a:rPr>
              <a:t>Деятельностный</a:t>
            </a:r>
            <a:r>
              <a:rPr lang="ru-RU" sz="36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  <a:t>этап</a:t>
            </a:r>
          </a:p>
          <a:p>
            <a:pPr marL="0" indent="0">
              <a:buNone/>
            </a:pPr>
            <a:r>
              <a:rPr lang="ru-RU" sz="3600" dirty="0">
                <a:solidFill>
                  <a:schemeClr val="accent1">
                    <a:lumMod val="50000"/>
                  </a:schemeClr>
                </a:solidFill>
              </a:rPr>
              <a:t>4.	Рефлексивный 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  <a:t>этап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69665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026" name="Picture 2" descr="C:\Users\AdminCnppm\Desktop\старый ноут\Рабочий стол\Слой 33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455" y="193090"/>
            <a:ext cx="2442033" cy="68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AdminCnppm\Desktop\старый ноут\Рабочий стол\Слой 33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454" y="203536"/>
            <a:ext cx="2442033" cy="68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468471" y="1260201"/>
            <a:ext cx="9493696" cy="34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spcBef>
                <a:spcPts val="1000"/>
              </a:spcBef>
            </a:pPr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/>
            </a:r>
            <a:br>
              <a:rPr lang="ru-RU" dirty="0"/>
            </a:br>
            <a:r>
              <a:rPr lang="ru-RU" b="1" dirty="0">
                <a:latin typeface="+mn-lt"/>
              </a:rPr>
              <a:t>Диагностический этап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838199" y="1431017"/>
            <a:ext cx="11102163" cy="4745946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 затруднения </a:t>
            </a:r>
            <a:r>
              <a:rPr lang="ru-RU" dirty="0"/>
              <a:t>в адаптации: неудовлетворенность работой, </a:t>
            </a:r>
            <a:r>
              <a:rPr lang="ru-RU" dirty="0" smtClean="0"/>
              <a:t>условиями </a:t>
            </a:r>
            <a:r>
              <a:rPr lang="ru-RU" dirty="0"/>
              <a:t>и режимом труда, взаимоотношениями в коллективе; сложности с </a:t>
            </a:r>
            <a:r>
              <a:rPr lang="ru-RU" dirty="0" smtClean="0"/>
              <a:t>выполнением </a:t>
            </a:r>
            <a:r>
              <a:rPr lang="ru-RU" dirty="0"/>
              <a:t>требований по исполнению функциональных обязанностей, </a:t>
            </a:r>
            <a:r>
              <a:rPr lang="ru-RU" dirty="0" smtClean="0"/>
              <a:t>ухудшение </a:t>
            </a:r>
            <a:r>
              <a:rPr lang="ru-RU" dirty="0"/>
              <a:t>самочувствия и активности, утомляемость и т. п.;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 затруднения </a:t>
            </a:r>
            <a:r>
              <a:rPr lang="ru-RU" dirty="0"/>
              <a:t>в эмоционально-волевой сфере: несдержанность, низ- кая мотивация к успеху, слабая ориентация на развитие и саморазвитие и т. п.;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 затруднения</a:t>
            </a:r>
            <a:r>
              <a:rPr lang="ru-RU" dirty="0"/>
              <a:t>, связанные с коммуникацией: неуверенность при </a:t>
            </a:r>
            <a:r>
              <a:rPr lang="ru-RU" dirty="0" smtClean="0"/>
              <a:t>беседе </a:t>
            </a:r>
            <a:r>
              <a:rPr lang="ru-RU" dirty="0"/>
              <a:t>с родителями и коллегами, слабое владение навыками вербальной и </a:t>
            </a:r>
            <a:r>
              <a:rPr lang="ru-RU" dirty="0" err="1" smtClean="0"/>
              <a:t>невер</a:t>
            </a:r>
            <a:r>
              <a:rPr lang="ru-RU" dirty="0" smtClean="0"/>
              <a:t>- бальной </a:t>
            </a:r>
            <a:r>
              <a:rPr lang="ru-RU" dirty="0"/>
              <a:t>коммуникации, неумение разрешать конфликтные ситуации и т. п.;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 затруднения</a:t>
            </a:r>
            <a:r>
              <a:rPr lang="ru-RU" dirty="0"/>
              <a:t>, связанные с формированием профессиональной идентичности, принятием новой социальной роли, профессиональных ценностей и т. п.;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 затруднения </a:t>
            </a:r>
            <a:r>
              <a:rPr lang="ru-RU" dirty="0"/>
              <a:t>в рефлексии – оценке собственной личности, </a:t>
            </a:r>
            <a:r>
              <a:rPr lang="ru-RU" dirty="0" smtClean="0"/>
              <a:t>профессиональной </a:t>
            </a:r>
            <a:r>
              <a:rPr lang="ru-RU" dirty="0"/>
              <a:t>деятельности и ее результатов.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65375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</TotalTime>
  <Words>744</Words>
  <Application>Microsoft Office PowerPoint</Application>
  <PresentationFormat>Произвольный</PresentationFormat>
  <Paragraphs>107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Презентация PowerPoint</vt:lpstr>
      <vt:lpstr>Трудности периода адаптации: </vt:lpstr>
      <vt:lpstr>ОСОБЕННОСТИ ПРОЦЕССА АДАПТАЦИИ  МОЛОДОГО УЧИТЕЛЯ</vt:lpstr>
      <vt:lpstr>Презентация PowerPoint</vt:lpstr>
      <vt:lpstr>ОРГАНИЗАЦИЯ ПСИХОЛОГО-ПЕДАГОГИЧЕСКОГО СОПРОВОЖДЕНИЯ МОЛОДЫХ ПЕДАГОГОВ </vt:lpstr>
      <vt:lpstr> Адаптация молодого учителя в организации образования включает в себя</vt:lpstr>
      <vt:lpstr> Принципы сопровождения </vt:lpstr>
      <vt:lpstr> Этапы сопровождения молодого педагога </vt:lpstr>
      <vt:lpstr> Диагностический этап  </vt:lpstr>
      <vt:lpstr>Презентация PowerPoint</vt:lpstr>
      <vt:lpstr>  Консультативно-развивающий этап  </vt:lpstr>
      <vt:lpstr> Деятельностный этап  </vt:lpstr>
      <vt:lpstr>Рефлексивный этап</vt:lpstr>
      <vt:lpstr>Презентация PowerPoint</vt:lpstr>
      <vt:lpstr> 8 советов молодому учителю, как пережить первый год в школе 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Andree Topolnikov</cp:lastModifiedBy>
  <cp:revision>34</cp:revision>
  <dcterms:created xsi:type="dcterms:W3CDTF">2021-04-19T14:47:32Z</dcterms:created>
  <dcterms:modified xsi:type="dcterms:W3CDTF">2023-09-11T08:23:17Z</dcterms:modified>
</cp:coreProperties>
</file>