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2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5" r:id="rId12"/>
    <p:sldId id="330" r:id="rId13"/>
    <p:sldId id="331" r:id="rId14"/>
    <p:sldId id="324" r:id="rId15"/>
    <p:sldId id="326" r:id="rId16"/>
    <p:sldId id="327" r:id="rId17"/>
    <p:sldId id="328" r:id="rId18"/>
    <p:sldId id="329" r:id="rId19"/>
    <p:sldId id="332" r:id="rId20"/>
    <p:sldId id="333" r:id="rId21"/>
    <p:sldId id="334" r:id="rId22"/>
    <p:sldId id="335" r:id="rId23"/>
  </p:sldIdLst>
  <p:sldSz cx="12195175" cy="6859588"/>
  <p:notesSz cx="9928225" cy="6797675"/>
  <p:defaultTextStyle>
    <a:defPPr>
      <a:defRPr lang="ru-RU"/>
    </a:defPPr>
    <a:lvl1pPr marL="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2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444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166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888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61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3733">
          <p15:clr>
            <a:srgbClr val="A4A3A4"/>
          </p15:clr>
        </p15:guide>
        <p15:guide id="3" orient="horz" pos="467">
          <p15:clr>
            <a:srgbClr val="A4A3A4"/>
          </p15:clr>
        </p15:guide>
        <p15:guide id="4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FDBF7"/>
    <a:srgbClr val="01497C"/>
    <a:srgbClr val="89C2D9"/>
    <a:srgbClr val="002855"/>
    <a:srgbClr val="A9D6E5"/>
    <a:srgbClr val="88BCF0"/>
    <a:srgbClr val="468FAF"/>
    <a:srgbClr val="2C7DA0"/>
    <a:srgbClr val="2A6F97"/>
    <a:srgbClr val="61A5C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40" d="100"/>
          <a:sy n="40" d="100"/>
        </p:scale>
        <p:origin x="-1878" y="-708"/>
      </p:cViewPr>
      <p:guideLst>
        <p:guide orient="horz" pos="2160"/>
        <p:guide orient="horz" pos="3733"/>
        <p:guide orient="horz" pos="467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ECE01-262E-491C-9371-C0E1B87C3391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965DA-1C06-4B3D-AA1E-C4BE0D243F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2045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9E8C8-3E17-44D3-AA8E-B6304AE484F4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5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5C1CE-9410-4DF3-A525-9CA07DC7B6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6526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722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444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9166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888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610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0919"/>
            <a:ext cx="10365899" cy="14703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9FA8-52A8-48AD-A3B5-1506AD70A40C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A8B8-DFD8-48BC-942B-E1C255F4C4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0631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9FA8-52A8-48AD-A3B5-1506AD70A40C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A8B8-DFD8-48BC-942B-E1C255F4C4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485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06422"/>
            <a:ext cx="2743914" cy="43888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59" y="206422"/>
            <a:ext cx="8028490" cy="43888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9FA8-52A8-48AD-A3B5-1506AD70A40C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A8B8-DFD8-48BC-942B-E1C255F4C4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805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9FA8-52A8-48AD-A3B5-1506AD70A40C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A8B8-DFD8-48BC-942B-E1C255F4C4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6753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5" y="4407922"/>
            <a:ext cx="10365899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5" y="2907386"/>
            <a:ext cx="10365899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72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4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91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8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6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83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80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77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9FA8-52A8-48AD-A3B5-1506AD70A40C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A8B8-DFD8-48BC-942B-E1C255F4C4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704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759" y="1200428"/>
            <a:ext cx="5386202" cy="339486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214" y="1200428"/>
            <a:ext cx="5386202" cy="339486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9FA8-52A8-48AD-A3B5-1506AD70A40C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A8B8-DFD8-48BC-942B-E1C255F4C4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7029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4701"/>
            <a:ext cx="10975658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5469"/>
            <a:ext cx="5388320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722" indent="0">
              <a:buNone/>
              <a:defRPr sz="2700" b="1"/>
            </a:lvl2pPr>
            <a:lvl3pPr marL="1219444" indent="0">
              <a:buNone/>
              <a:defRPr sz="2400" b="1"/>
            </a:lvl3pPr>
            <a:lvl4pPr marL="1829166" indent="0">
              <a:buNone/>
              <a:defRPr sz="2100" b="1"/>
            </a:lvl4pPr>
            <a:lvl5pPr marL="2438888" indent="0">
              <a:buNone/>
              <a:defRPr sz="2100" b="1"/>
            </a:lvl5pPr>
            <a:lvl6pPr marL="3048610" indent="0">
              <a:buNone/>
              <a:defRPr sz="2100" b="1"/>
            </a:lvl6pPr>
            <a:lvl7pPr marL="3658332" indent="0">
              <a:buNone/>
              <a:defRPr sz="2100" b="1"/>
            </a:lvl7pPr>
            <a:lvl8pPr marL="4268053" indent="0">
              <a:buNone/>
              <a:defRPr sz="2100" b="1"/>
            </a:lvl8pPr>
            <a:lvl9pPr marL="4877775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175378"/>
            <a:ext cx="5388320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1" y="1535469"/>
            <a:ext cx="5390437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722" indent="0">
              <a:buNone/>
              <a:defRPr sz="2700" b="1"/>
            </a:lvl2pPr>
            <a:lvl3pPr marL="1219444" indent="0">
              <a:buNone/>
              <a:defRPr sz="2400" b="1"/>
            </a:lvl3pPr>
            <a:lvl4pPr marL="1829166" indent="0">
              <a:buNone/>
              <a:defRPr sz="2100" b="1"/>
            </a:lvl4pPr>
            <a:lvl5pPr marL="2438888" indent="0">
              <a:buNone/>
              <a:defRPr sz="2100" b="1"/>
            </a:lvl5pPr>
            <a:lvl6pPr marL="3048610" indent="0">
              <a:buNone/>
              <a:defRPr sz="2100" b="1"/>
            </a:lvl6pPr>
            <a:lvl7pPr marL="3658332" indent="0">
              <a:buNone/>
              <a:defRPr sz="2100" b="1"/>
            </a:lvl7pPr>
            <a:lvl8pPr marL="4268053" indent="0">
              <a:buNone/>
              <a:defRPr sz="2100" b="1"/>
            </a:lvl8pPr>
            <a:lvl9pPr marL="4877775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1" y="2175378"/>
            <a:ext cx="5390437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9FA8-52A8-48AD-A3B5-1506AD70A40C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A8B8-DFD8-48BC-942B-E1C255F4C4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7592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9FA8-52A8-48AD-A3B5-1506AD70A40C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A8B8-DFD8-48BC-942B-E1C255F4C4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71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9FA8-52A8-48AD-A3B5-1506AD70A40C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A8B8-DFD8-48BC-942B-E1C255F4C4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7729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61" y="273112"/>
            <a:ext cx="4012129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4" y="273114"/>
            <a:ext cx="6817442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61" y="1435434"/>
            <a:ext cx="4012129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722" indent="0">
              <a:buNone/>
              <a:defRPr sz="1600"/>
            </a:lvl2pPr>
            <a:lvl3pPr marL="1219444" indent="0">
              <a:buNone/>
              <a:defRPr sz="1300"/>
            </a:lvl3pPr>
            <a:lvl4pPr marL="1829166" indent="0">
              <a:buNone/>
              <a:defRPr sz="1200"/>
            </a:lvl4pPr>
            <a:lvl5pPr marL="2438888" indent="0">
              <a:buNone/>
              <a:defRPr sz="1200"/>
            </a:lvl5pPr>
            <a:lvl6pPr marL="3048610" indent="0">
              <a:buNone/>
              <a:defRPr sz="1200"/>
            </a:lvl6pPr>
            <a:lvl7pPr marL="3658332" indent="0">
              <a:buNone/>
              <a:defRPr sz="1200"/>
            </a:lvl7pPr>
            <a:lvl8pPr marL="4268053" indent="0">
              <a:buNone/>
              <a:defRPr sz="1200"/>
            </a:lvl8pPr>
            <a:lvl9pPr marL="4877775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9FA8-52A8-48AD-A3B5-1506AD70A40C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A8B8-DFD8-48BC-942B-E1C255F4C4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5665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0" y="4801712"/>
            <a:ext cx="7317105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0" y="612916"/>
            <a:ext cx="7317105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722" indent="0">
              <a:buNone/>
              <a:defRPr sz="3700"/>
            </a:lvl2pPr>
            <a:lvl3pPr marL="1219444" indent="0">
              <a:buNone/>
              <a:defRPr sz="3200"/>
            </a:lvl3pPr>
            <a:lvl4pPr marL="1829166" indent="0">
              <a:buNone/>
              <a:defRPr sz="2700"/>
            </a:lvl4pPr>
            <a:lvl5pPr marL="2438888" indent="0">
              <a:buNone/>
              <a:defRPr sz="2700"/>
            </a:lvl5pPr>
            <a:lvl6pPr marL="3048610" indent="0">
              <a:buNone/>
              <a:defRPr sz="2700"/>
            </a:lvl6pPr>
            <a:lvl7pPr marL="3658332" indent="0">
              <a:buNone/>
              <a:defRPr sz="2700"/>
            </a:lvl7pPr>
            <a:lvl8pPr marL="4268053" indent="0">
              <a:buNone/>
              <a:defRPr sz="2700"/>
            </a:lvl8pPr>
            <a:lvl9pPr marL="4877775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0" y="5368581"/>
            <a:ext cx="7317105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722" indent="0">
              <a:buNone/>
              <a:defRPr sz="1600"/>
            </a:lvl2pPr>
            <a:lvl3pPr marL="1219444" indent="0">
              <a:buNone/>
              <a:defRPr sz="1300"/>
            </a:lvl3pPr>
            <a:lvl4pPr marL="1829166" indent="0">
              <a:buNone/>
              <a:defRPr sz="1200"/>
            </a:lvl4pPr>
            <a:lvl5pPr marL="2438888" indent="0">
              <a:buNone/>
              <a:defRPr sz="1200"/>
            </a:lvl5pPr>
            <a:lvl6pPr marL="3048610" indent="0">
              <a:buNone/>
              <a:defRPr sz="1200"/>
            </a:lvl6pPr>
            <a:lvl7pPr marL="3658332" indent="0">
              <a:buNone/>
              <a:defRPr sz="1200"/>
            </a:lvl7pPr>
            <a:lvl8pPr marL="4268053" indent="0">
              <a:buNone/>
              <a:defRPr sz="1200"/>
            </a:lvl8pPr>
            <a:lvl9pPr marL="4877775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9FA8-52A8-48AD-A3B5-1506AD70A40C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A8B8-DFD8-48BC-942B-E1C255F4C4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929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4701"/>
            <a:ext cx="10975658" cy="1143265"/>
          </a:xfrm>
          <a:prstGeom prst="rect">
            <a:avLst/>
          </a:prstGeom>
        </p:spPr>
        <p:txBody>
          <a:bodyPr vert="horz" lIns="121944" tIns="60972" rIns="121944" bIns="6097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600572"/>
            <a:ext cx="10975658" cy="4527011"/>
          </a:xfrm>
          <a:prstGeom prst="rect">
            <a:avLst/>
          </a:prstGeom>
        </p:spPr>
        <p:txBody>
          <a:bodyPr vert="horz" lIns="121944" tIns="60972" rIns="121944" bIns="6097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59" y="6357822"/>
            <a:ext cx="2845541" cy="365210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A9FA8-52A8-48AD-A3B5-1506AD70A40C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357822"/>
            <a:ext cx="3861805" cy="365210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5" y="6357822"/>
            <a:ext cx="2845541" cy="365210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5A8B8-DFD8-48BC-942B-E1C255F4C4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450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444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91" indent="-45729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798" indent="-381076" algn="l" defTabSz="1219444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305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4027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749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анные 3"/>
          <p:cNvSpPr/>
          <p:nvPr/>
        </p:nvSpPr>
        <p:spPr>
          <a:xfrm>
            <a:off x="9385888" y="3045662"/>
            <a:ext cx="2785034" cy="3169086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sp>
        <p:nvSpPr>
          <p:cNvPr id="13" name="Блок-схема: данные 12"/>
          <p:cNvSpPr/>
          <p:nvPr/>
        </p:nvSpPr>
        <p:spPr>
          <a:xfrm>
            <a:off x="8209790" y="1517825"/>
            <a:ext cx="2785034" cy="3169086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sp>
        <p:nvSpPr>
          <p:cNvPr id="14" name="Блок-схема: данные 13"/>
          <p:cNvSpPr/>
          <p:nvPr/>
        </p:nvSpPr>
        <p:spPr>
          <a:xfrm>
            <a:off x="7033691" y="0"/>
            <a:ext cx="2785034" cy="3169086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318" y="4774255"/>
            <a:ext cx="739587" cy="9602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018" t="26429" r="16950" b="26383"/>
          <a:stretch/>
        </p:blipFill>
        <p:spPr>
          <a:xfrm>
            <a:off x="8650466" y="3285771"/>
            <a:ext cx="1744474" cy="9602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941" y="1574530"/>
            <a:ext cx="1202521" cy="960222"/>
          </a:xfrm>
          <a:prstGeom prst="rect">
            <a:avLst/>
          </a:prstGeom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453985" y="4929992"/>
            <a:ext cx="7858180" cy="1643074"/>
          </a:xfrm>
          <a:prstGeom prst="rect">
            <a:avLst/>
          </a:prstGeom>
        </p:spPr>
        <p:txBody>
          <a:bodyPr lIns="0" tIns="0" r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Солодова Алевтина Васильевна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советник  директора по воспитанию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взаимодействию с детскими общественными объединениями, учитель начальных классов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:\Выступления\2023 -24 конференция\me (1).jpg"/>
          <p:cNvPicPr>
            <a:picLocks noChangeAspect="1" noChangeArrowheads="1"/>
          </p:cNvPicPr>
          <p:nvPr/>
        </p:nvPicPr>
        <p:blipFill>
          <a:blip r:embed="rId5"/>
          <a:srcRect l="9542" r="16030" b="8396"/>
          <a:stretch>
            <a:fillRect/>
          </a:stretch>
        </p:blipFill>
        <p:spPr bwMode="auto">
          <a:xfrm>
            <a:off x="2382811" y="643712"/>
            <a:ext cx="3286148" cy="40444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39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анные 3"/>
          <p:cNvSpPr/>
          <p:nvPr/>
        </p:nvSpPr>
        <p:spPr>
          <a:xfrm>
            <a:off x="10526743" y="3001166"/>
            <a:ext cx="1668432" cy="1928826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sp>
        <p:nvSpPr>
          <p:cNvPr id="13" name="Блок-схема: данные 12"/>
          <p:cNvSpPr/>
          <p:nvPr/>
        </p:nvSpPr>
        <p:spPr>
          <a:xfrm>
            <a:off x="9669487" y="1572406"/>
            <a:ext cx="1468212" cy="1626217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sp>
        <p:nvSpPr>
          <p:cNvPr id="14" name="Блок-схема: данные 13"/>
          <p:cNvSpPr/>
          <p:nvPr/>
        </p:nvSpPr>
        <p:spPr>
          <a:xfrm>
            <a:off x="8740793" y="0"/>
            <a:ext cx="1435122" cy="1786720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933" y="3715546"/>
            <a:ext cx="739587" cy="9602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018" t="26429" r="16950" b="26383"/>
          <a:stretch/>
        </p:blipFill>
        <p:spPr>
          <a:xfrm>
            <a:off x="9917095" y="2072471"/>
            <a:ext cx="1038276" cy="5715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545" y="572274"/>
            <a:ext cx="894644" cy="714380"/>
          </a:xfrm>
          <a:prstGeom prst="rect">
            <a:avLst/>
          </a:prstGeom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311109" y="1358092"/>
            <a:ext cx="8072494" cy="1285884"/>
          </a:xfrm>
          <a:prstGeom prst="rect">
            <a:avLst/>
          </a:prstGeom>
        </p:spPr>
        <p:txBody>
          <a:bodyPr lIns="0" tIns="0" r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I:\Выступления\2023 -24 конференция\20230117_113553.jpg"/>
          <p:cNvPicPr>
            <a:picLocks noChangeAspect="1" noChangeArrowheads="1"/>
          </p:cNvPicPr>
          <p:nvPr/>
        </p:nvPicPr>
        <p:blipFill>
          <a:blip r:embed="rId5" cstate="print"/>
          <a:srcRect l="22250" r="24687"/>
          <a:stretch>
            <a:fillRect/>
          </a:stretch>
        </p:blipFill>
        <p:spPr bwMode="auto">
          <a:xfrm>
            <a:off x="1668431" y="1072340"/>
            <a:ext cx="6000792" cy="5088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39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анные 3"/>
          <p:cNvSpPr/>
          <p:nvPr/>
        </p:nvSpPr>
        <p:spPr>
          <a:xfrm>
            <a:off x="10526743" y="3001166"/>
            <a:ext cx="1668432" cy="1928826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sp>
        <p:nvSpPr>
          <p:cNvPr id="13" name="Блок-схема: данные 12"/>
          <p:cNvSpPr/>
          <p:nvPr/>
        </p:nvSpPr>
        <p:spPr>
          <a:xfrm>
            <a:off x="9669487" y="1572406"/>
            <a:ext cx="1468212" cy="1626217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sp>
        <p:nvSpPr>
          <p:cNvPr id="14" name="Блок-схема: данные 13"/>
          <p:cNvSpPr/>
          <p:nvPr/>
        </p:nvSpPr>
        <p:spPr>
          <a:xfrm>
            <a:off x="8740793" y="0"/>
            <a:ext cx="1435122" cy="1786720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933" y="3715546"/>
            <a:ext cx="739587" cy="9602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018" t="26429" r="16950" b="26383"/>
          <a:stretch/>
        </p:blipFill>
        <p:spPr>
          <a:xfrm>
            <a:off x="9917095" y="2072471"/>
            <a:ext cx="1038276" cy="5715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545" y="572274"/>
            <a:ext cx="894644" cy="714380"/>
          </a:xfrm>
          <a:prstGeom prst="rect">
            <a:avLst/>
          </a:prstGeom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311109" y="1358092"/>
            <a:ext cx="8072494" cy="1285884"/>
          </a:xfrm>
          <a:prstGeom prst="rect">
            <a:avLst/>
          </a:prstGeom>
        </p:spPr>
        <p:txBody>
          <a:bodyPr lIns="0" tIns="0" r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I:\Выступления\2023 -24 конференция\20230117_113648.jpg"/>
          <p:cNvPicPr>
            <a:picLocks noChangeAspect="1" noChangeArrowheads="1"/>
          </p:cNvPicPr>
          <p:nvPr/>
        </p:nvPicPr>
        <p:blipFill>
          <a:blip r:embed="rId5" cstate="print"/>
          <a:srcRect l="25381" r="31032"/>
          <a:stretch>
            <a:fillRect/>
          </a:stretch>
        </p:blipFill>
        <p:spPr bwMode="auto">
          <a:xfrm>
            <a:off x="596861" y="715150"/>
            <a:ext cx="4214842" cy="4351493"/>
          </a:xfrm>
          <a:prstGeom prst="rect">
            <a:avLst/>
          </a:prstGeom>
          <a:noFill/>
        </p:spPr>
      </p:pic>
      <p:pic>
        <p:nvPicPr>
          <p:cNvPr id="11" name="Picture 2" descr="C:\Users\Solodova\Downloads\IMG-20230324-WA0058 (1).jpg"/>
          <p:cNvPicPr>
            <a:picLocks noChangeAspect="1" noChangeArrowheads="1"/>
          </p:cNvPicPr>
          <p:nvPr/>
        </p:nvPicPr>
        <p:blipFill>
          <a:blip r:embed="rId6"/>
          <a:srcRect l="56356" t="12507" r="12734"/>
          <a:stretch>
            <a:fillRect/>
          </a:stretch>
        </p:blipFill>
        <p:spPr bwMode="auto">
          <a:xfrm>
            <a:off x="5240331" y="1929596"/>
            <a:ext cx="3500462" cy="44524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39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анные 3"/>
          <p:cNvSpPr/>
          <p:nvPr/>
        </p:nvSpPr>
        <p:spPr>
          <a:xfrm>
            <a:off x="10526743" y="3001166"/>
            <a:ext cx="1668432" cy="1928826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sp>
        <p:nvSpPr>
          <p:cNvPr id="13" name="Блок-схема: данные 12"/>
          <p:cNvSpPr/>
          <p:nvPr/>
        </p:nvSpPr>
        <p:spPr>
          <a:xfrm>
            <a:off x="9669487" y="1572406"/>
            <a:ext cx="1468212" cy="1626217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sp>
        <p:nvSpPr>
          <p:cNvPr id="14" name="Блок-схема: данные 13"/>
          <p:cNvSpPr/>
          <p:nvPr/>
        </p:nvSpPr>
        <p:spPr>
          <a:xfrm>
            <a:off x="8740793" y="0"/>
            <a:ext cx="1435122" cy="1786720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933" y="3715546"/>
            <a:ext cx="739587" cy="9602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018" t="26429" r="16950" b="26383"/>
          <a:stretch/>
        </p:blipFill>
        <p:spPr>
          <a:xfrm>
            <a:off x="9917095" y="2072471"/>
            <a:ext cx="1038276" cy="5715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545" y="572274"/>
            <a:ext cx="894644" cy="714380"/>
          </a:xfrm>
          <a:prstGeom prst="rect">
            <a:avLst/>
          </a:prstGeom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311109" y="1358092"/>
            <a:ext cx="8072494" cy="1285884"/>
          </a:xfrm>
          <a:prstGeom prst="rect">
            <a:avLst/>
          </a:prstGeom>
        </p:spPr>
        <p:txBody>
          <a:bodyPr lIns="0" tIns="0" r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Solodova\Downloads\IMG-20230324-WA0058 (1).jpg"/>
          <p:cNvPicPr>
            <a:picLocks noChangeAspect="1" noChangeArrowheads="1"/>
          </p:cNvPicPr>
          <p:nvPr/>
        </p:nvPicPr>
        <p:blipFill>
          <a:blip r:embed="rId5"/>
          <a:srcRect l="9990" r="12031"/>
          <a:stretch>
            <a:fillRect/>
          </a:stretch>
        </p:blipFill>
        <p:spPr bwMode="auto">
          <a:xfrm>
            <a:off x="311109" y="1215216"/>
            <a:ext cx="8553611" cy="4929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39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анные 3"/>
          <p:cNvSpPr/>
          <p:nvPr/>
        </p:nvSpPr>
        <p:spPr>
          <a:xfrm>
            <a:off x="10526743" y="3001166"/>
            <a:ext cx="1668432" cy="1928826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sp>
        <p:nvSpPr>
          <p:cNvPr id="13" name="Блок-схема: данные 12"/>
          <p:cNvSpPr/>
          <p:nvPr/>
        </p:nvSpPr>
        <p:spPr>
          <a:xfrm>
            <a:off x="9669487" y="1572406"/>
            <a:ext cx="1468212" cy="1626217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sp>
        <p:nvSpPr>
          <p:cNvPr id="14" name="Блок-схема: данные 13"/>
          <p:cNvSpPr/>
          <p:nvPr/>
        </p:nvSpPr>
        <p:spPr>
          <a:xfrm>
            <a:off x="8740793" y="0"/>
            <a:ext cx="1435122" cy="1786720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933" y="3715546"/>
            <a:ext cx="739587" cy="9602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018" t="26429" r="16950" b="26383"/>
          <a:stretch/>
        </p:blipFill>
        <p:spPr>
          <a:xfrm>
            <a:off x="9917095" y="2072471"/>
            <a:ext cx="1038276" cy="5715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545" y="572274"/>
            <a:ext cx="894644" cy="714380"/>
          </a:xfrm>
          <a:prstGeom prst="rect">
            <a:avLst/>
          </a:prstGeom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311109" y="1358092"/>
            <a:ext cx="8072494" cy="1285884"/>
          </a:xfrm>
          <a:prstGeom prst="rect">
            <a:avLst/>
          </a:prstGeom>
        </p:spPr>
        <p:txBody>
          <a:bodyPr lIns="0" tIns="0" r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C:\Users\Solodova\Downloads\-5472097830903594156_1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737" y="858025"/>
            <a:ext cx="7286676" cy="5465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39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анные 3"/>
          <p:cNvSpPr/>
          <p:nvPr/>
        </p:nvSpPr>
        <p:spPr>
          <a:xfrm>
            <a:off x="10526743" y="3001166"/>
            <a:ext cx="1668432" cy="1928826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sp>
        <p:nvSpPr>
          <p:cNvPr id="13" name="Блок-схема: данные 12"/>
          <p:cNvSpPr/>
          <p:nvPr/>
        </p:nvSpPr>
        <p:spPr>
          <a:xfrm>
            <a:off x="9669487" y="1572406"/>
            <a:ext cx="1468212" cy="1626217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sp>
        <p:nvSpPr>
          <p:cNvPr id="14" name="Блок-схема: данные 13"/>
          <p:cNvSpPr/>
          <p:nvPr/>
        </p:nvSpPr>
        <p:spPr>
          <a:xfrm>
            <a:off x="8740793" y="0"/>
            <a:ext cx="1435122" cy="1786720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933" y="3715546"/>
            <a:ext cx="739587" cy="9602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018" t="26429" r="16950" b="26383"/>
          <a:stretch/>
        </p:blipFill>
        <p:spPr>
          <a:xfrm>
            <a:off x="9917095" y="2072471"/>
            <a:ext cx="1038276" cy="5715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545" y="572274"/>
            <a:ext cx="894644" cy="714380"/>
          </a:xfrm>
          <a:prstGeom prst="rect">
            <a:avLst/>
          </a:prstGeom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311109" y="1358092"/>
            <a:ext cx="8072494" cy="1285884"/>
          </a:xfrm>
          <a:prstGeom prst="rect">
            <a:avLst/>
          </a:prstGeom>
        </p:spPr>
        <p:txBody>
          <a:bodyPr lIns="0" tIns="0" r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25423" y="1165722"/>
            <a:ext cx="77153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Знак отличия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«За наставничество»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54117" y="2501100"/>
            <a:ext cx="59245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39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анные 3"/>
          <p:cNvSpPr/>
          <p:nvPr/>
        </p:nvSpPr>
        <p:spPr>
          <a:xfrm>
            <a:off x="10526743" y="3001166"/>
            <a:ext cx="1668432" cy="1928826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sp>
        <p:nvSpPr>
          <p:cNvPr id="13" name="Блок-схема: данные 12"/>
          <p:cNvSpPr/>
          <p:nvPr/>
        </p:nvSpPr>
        <p:spPr>
          <a:xfrm>
            <a:off x="9669487" y="1572406"/>
            <a:ext cx="1468212" cy="1626217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sp>
        <p:nvSpPr>
          <p:cNvPr id="14" name="Блок-схема: данные 13"/>
          <p:cNvSpPr/>
          <p:nvPr/>
        </p:nvSpPr>
        <p:spPr>
          <a:xfrm>
            <a:off x="8740793" y="0"/>
            <a:ext cx="1435122" cy="1786720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933" y="3715546"/>
            <a:ext cx="739587" cy="9602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018" t="26429" r="16950" b="26383"/>
          <a:stretch/>
        </p:blipFill>
        <p:spPr>
          <a:xfrm>
            <a:off x="9917095" y="2072471"/>
            <a:ext cx="1038276" cy="5715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545" y="572274"/>
            <a:ext cx="894644" cy="714380"/>
          </a:xfrm>
          <a:prstGeom prst="rect">
            <a:avLst/>
          </a:prstGeom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311109" y="1358092"/>
            <a:ext cx="8072494" cy="1285884"/>
          </a:xfrm>
          <a:prstGeom prst="rect">
            <a:avLst/>
          </a:prstGeom>
        </p:spPr>
        <p:txBody>
          <a:bodyPr lIns="0" tIns="0" r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Solodova\Downloads\IMG_20200303_104820.jpg"/>
          <p:cNvPicPr>
            <a:picLocks noChangeAspect="1" noChangeArrowheads="1"/>
          </p:cNvPicPr>
          <p:nvPr/>
        </p:nvPicPr>
        <p:blipFill>
          <a:blip r:embed="rId5" cstate="print"/>
          <a:srcRect l="14000" t="12123" r="9500" b="9314"/>
          <a:stretch>
            <a:fillRect/>
          </a:stretch>
        </p:blipFill>
        <p:spPr bwMode="auto">
          <a:xfrm>
            <a:off x="2097059" y="564570"/>
            <a:ext cx="4286280" cy="5869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39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анные 3"/>
          <p:cNvSpPr/>
          <p:nvPr/>
        </p:nvSpPr>
        <p:spPr>
          <a:xfrm>
            <a:off x="10526743" y="3001166"/>
            <a:ext cx="1668432" cy="1928826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sp>
        <p:nvSpPr>
          <p:cNvPr id="13" name="Блок-схема: данные 12"/>
          <p:cNvSpPr/>
          <p:nvPr/>
        </p:nvSpPr>
        <p:spPr>
          <a:xfrm>
            <a:off x="9669487" y="1572406"/>
            <a:ext cx="1468212" cy="1626217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sp>
        <p:nvSpPr>
          <p:cNvPr id="14" name="Блок-схема: данные 13"/>
          <p:cNvSpPr/>
          <p:nvPr/>
        </p:nvSpPr>
        <p:spPr>
          <a:xfrm>
            <a:off x="8740793" y="0"/>
            <a:ext cx="1435122" cy="1786720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933" y="3715546"/>
            <a:ext cx="739587" cy="9602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018" t="26429" r="16950" b="26383"/>
          <a:stretch/>
        </p:blipFill>
        <p:spPr>
          <a:xfrm>
            <a:off x="9917095" y="2072471"/>
            <a:ext cx="1038276" cy="5715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545" y="572274"/>
            <a:ext cx="894644" cy="714380"/>
          </a:xfrm>
          <a:prstGeom prst="rect">
            <a:avLst/>
          </a:prstGeom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311109" y="1358092"/>
            <a:ext cx="8072494" cy="1285884"/>
          </a:xfrm>
          <a:prstGeom prst="rect">
            <a:avLst/>
          </a:prstGeom>
        </p:spPr>
        <p:txBody>
          <a:bodyPr lIns="0" tIns="0" r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C:\Users\Solodova\Downloads\IMG-20230329-WA00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4579" y="2929728"/>
            <a:ext cx="4573037" cy="3429778"/>
          </a:xfrm>
          <a:prstGeom prst="rect">
            <a:avLst/>
          </a:prstGeom>
          <a:noFill/>
        </p:spPr>
      </p:pic>
      <p:pic>
        <p:nvPicPr>
          <p:cNvPr id="27653" name="Picture 5" descr="I:\Навигатор\2022 день матери\photo_2022-11-30_23-13-44.jpg"/>
          <p:cNvPicPr>
            <a:picLocks noChangeAspect="1" noChangeArrowheads="1"/>
          </p:cNvPicPr>
          <p:nvPr/>
        </p:nvPicPr>
        <p:blipFill>
          <a:blip r:embed="rId6"/>
          <a:srcRect l="5468" t="12315" r="27148"/>
          <a:stretch>
            <a:fillRect/>
          </a:stretch>
        </p:blipFill>
        <p:spPr bwMode="auto">
          <a:xfrm>
            <a:off x="453985" y="929464"/>
            <a:ext cx="4350779" cy="3786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39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анные 3"/>
          <p:cNvSpPr/>
          <p:nvPr/>
        </p:nvSpPr>
        <p:spPr>
          <a:xfrm>
            <a:off x="10526743" y="3001166"/>
            <a:ext cx="1668432" cy="1928826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sp>
        <p:nvSpPr>
          <p:cNvPr id="13" name="Блок-схема: данные 12"/>
          <p:cNvSpPr/>
          <p:nvPr/>
        </p:nvSpPr>
        <p:spPr>
          <a:xfrm>
            <a:off x="9669487" y="1572406"/>
            <a:ext cx="1468212" cy="1626217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sp>
        <p:nvSpPr>
          <p:cNvPr id="14" name="Блок-схема: данные 13"/>
          <p:cNvSpPr/>
          <p:nvPr/>
        </p:nvSpPr>
        <p:spPr>
          <a:xfrm>
            <a:off x="8740793" y="0"/>
            <a:ext cx="1435122" cy="1786720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933" y="3715546"/>
            <a:ext cx="739587" cy="9602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018" t="26429" r="16950" b="26383"/>
          <a:stretch/>
        </p:blipFill>
        <p:spPr>
          <a:xfrm>
            <a:off x="9917095" y="2072471"/>
            <a:ext cx="1038276" cy="5715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545" y="572274"/>
            <a:ext cx="894644" cy="714380"/>
          </a:xfrm>
          <a:prstGeom prst="rect">
            <a:avLst/>
          </a:prstGeom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311109" y="1358092"/>
            <a:ext cx="8072494" cy="1285884"/>
          </a:xfrm>
          <a:prstGeom prst="rect">
            <a:avLst/>
          </a:prstGeom>
        </p:spPr>
        <p:txBody>
          <a:bodyPr lIns="0" tIns="0" r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Solodova\Downloads\20230503_180721.jpg"/>
          <p:cNvPicPr>
            <a:picLocks noChangeAspect="1" noChangeArrowheads="1"/>
          </p:cNvPicPr>
          <p:nvPr/>
        </p:nvPicPr>
        <p:blipFill>
          <a:blip r:embed="rId5" cstate="print"/>
          <a:srcRect r="9211"/>
          <a:stretch>
            <a:fillRect/>
          </a:stretch>
        </p:blipFill>
        <p:spPr bwMode="auto">
          <a:xfrm>
            <a:off x="453985" y="1715282"/>
            <a:ext cx="8715436" cy="46770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39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анные 3"/>
          <p:cNvSpPr/>
          <p:nvPr/>
        </p:nvSpPr>
        <p:spPr>
          <a:xfrm>
            <a:off x="10526743" y="3001166"/>
            <a:ext cx="1668432" cy="1928826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sp>
        <p:nvSpPr>
          <p:cNvPr id="13" name="Блок-схема: данные 12"/>
          <p:cNvSpPr/>
          <p:nvPr/>
        </p:nvSpPr>
        <p:spPr>
          <a:xfrm>
            <a:off x="9669487" y="1572406"/>
            <a:ext cx="1468212" cy="1626217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sp>
        <p:nvSpPr>
          <p:cNvPr id="14" name="Блок-схема: данные 13"/>
          <p:cNvSpPr/>
          <p:nvPr/>
        </p:nvSpPr>
        <p:spPr>
          <a:xfrm>
            <a:off x="8740793" y="0"/>
            <a:ext cx="1435122" cy="1786720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933" y="3715546"/>
            <a:ext cx="739587" cy="9602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018" t="26429" r="16950" b="26383"/>
          <a:stretch/>
        </p:blipFill>
        <p:spPr>
          <a:xfrm>
            <a:off x="9917095" y="2072471"/>
            <a:ext cx="1038276" cy="5715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545" y="572274"/>
            <a:ext cx="894644" cy="714380"/>
          </a:xfrm>
          <a:prstGeom prst="rect">
            <a:avLst/>
          </a:prstGeom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311109" y="1358092"/>
            <a:ext cx="8072494" cy="1285884"/>
          </a:xfrm>
          <a:prstGeom prst="rect">
            <a:avLst/>
          </a:prstGeom>
        </p:spPr>
        <p:txBody>
          <a:bodyPr lIns="0" tIns="0" r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Users\Solodova\Downloads\IMG-20230330-WA00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1175" y="643712"/>
            <a:ext cx="7572428" cy="56793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39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анные 3"/>
          <p:cNvSpPr/>
          <p:nvPr/>
        </p:nvSpPr>
        <p:spPr>
          <a:xfrm>
            <a:off x="10526743" y="3001166"/>
            <a:ext cx="1668432" cy="1928826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sp>
        <p:nvSpPr>
          <p:cNvPr id="13" name="Блок-схема: данные 12"/>
          <p:cNvSpPr/>
          <p:nvPr/>
        </p:nvSpPr>
        <p:spPr>
          <a:xfrm>
            <a:off x="9669487" y="1572406"/>
            <a:ext cx="1468212" cy="1626217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sp>
        <p:nvSpPr>
          <p:cNvPr id="14" name="Блок-схема: данные 13"/>
          <p:cNvSpPr/>
          <p:nvPr/>
        </p:nvSpPr>
        <p:spPr>
          <a:xfrm>
            <a:off x="8740793" y="0"/>
            <a:ext cx="1435122" cy="1786720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933" y="3715546"/>
            <a:ext cx="739587" cy="9602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018" t="26429" r="16950" b="26383"/>
          <a:stretch/>
        </p:blipFill>
        <p:spPr>
          <a:xfrm>
            <a:off x="9917095" y="2072471"/>
            <a:ext cx="1038276" cy="5715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545" y="572274"/>
            <a:ext cx="894644" cy="714380"/>
          </a:xfrm>
          <a:prstGeom prst="rect">
            <a:avLst/>
          </a:prstGeom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311109" y="1358092"/>
            <a:ext cx="8072494" cy="1285884"/>
          </a:xfrm>
          <a:prstGeom prst="rect">
            <a:avLst/>
          </a:prstGeom>
        </p:spPr>
        <p:txBody>
          <a:bodyPr lIns="0" tIns="0" r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C:\Users\Solodova\Downloads\IMG-20230120-WA00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25621" y="572274"/>
            <a:ext cx="4357718" cy="5810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39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анные 3"/>
          <p:cNvSpPr/>
          <p:nvPr/>
        </p:nvSpPr>
        <p:spPr>
          <a:xfrm>
            <a:off x="10526743" y="3001166"/>
            <a:ext cx="1668432" cy="1928826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sp>
        <p:nvSpPr>
          <p:cNvPr id="13" name="Блок-схема: данные 12"/>
          <p:cNvSpPr/>
          <p:nvPr/>
        </p:nvSpPr>
        <p:spPr>
          <a:xfrm>
            <a:off x="9669487" y="1572406"/>
            <a:ext cx="1468212" cy="1626217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sp>
        <p:nvSpPr>
          <p:cNvPr id="14" name="Блок-схема: данные 13"/>
          <p:cNvSpPr/>
          <p:nvPr/>
        </p:nvSpPr>
        <p:spPr>
          <a:xfrm>
            <a:off x="8740793" y="0"/>
            <a:ext cx="1435122" cy="1786720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933" y="3715546"/>
            <a:ext cx="739587" cy="9602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018" t="26429" r="16950" b="26383"/>
          <a:stretch/>
        </p:blipFill>
        <p:spPr>
          <a:xfrm>
            <a:off x="9917095" y="2072471"/>
            <a:ext cx="1038276" cy="5715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545" y="572274"/>
            <a:ext cx="894644" cy="714380"/>
          </a:xfrm>
          <a:prstGeom prst="rect">
            <a:avLst/>
          </a:prstGeom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311109" y="858026"/>
            <a:ext cx="8072494" cy="1785950"/>
          </a:xfrm>
          <a:prstGeom prst="rect">
            <a:avLst/>
          </a:prstGeom>
        </p:spPr>
        <p:txBody>
          <a:bodyPr lIns="0" tIns="0" r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25423" y="858026"/>
            <a:ext cx="771530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 наставничества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включает: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концептуально-методологическую разработку основных категорий 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понятий,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связанных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наставничеством,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нормативное правовое обеспечение наставнической деятельности, направленное на повышение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правового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статуса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наставничества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наставников,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-определение организационно-педагогических, методических и технологических механизмов реализации системы наставничества педагогических работников в образовательных организациях.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5041" y="4072736"/>
            <a:ext cx="2214578" cy="249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39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анные 3"/>
          <p:cNvSpPr/>
          <p:nvPr/>
        </p:nvSpPr>
        <p:spPr>
          <a:xfrm>
            <a:off x="10526743" y="3001166"/>
            <a:ext cx="1668432" cy="1928826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sp>
        <p:nvSpPr>
          <p:cNvPr id="13" name="Блок-схема: данные 12"/>
          <p:cNvSpPr/>
          <p:nvPr/>
        </p:nvSpPr>
        <p:spPr>
          <a:xfrm>
            <a:off x="9669487" y="1572406"/>
            <a:ext cx="1468212" cy="1626217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sp>
        <p:nvSpPr>
          <p:cNvPr id="14" name="Блок-схема: данные 13"/>
          <p:cNvSpPr/>
          <p:nvPr/>
        </p:nvSpPr>
        <p:spPr>
          <a:xfrm>
            <a:off x="8740793" y="0"/>
            <a:ext cx="1435122" cy="1786720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933" y="3715546"/>
            <a:ext cx="739587" cy="9602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018" t="26429" r="16950" b="26383"/>
          <a:stretch/>
        </p:blipFill>
        <p:spPr>
          <a:xfrm>
            <a:off x="9917095" y="2072471"/>
            <a:ext cx="1038276" cy="5715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545" y="572274"/>
            <a:ext cx="894644" cy="714380"/>
          </a:xfrm>
          <a:prstGeom prst="rect">
            <a:avLst/>
          </a:prstGeom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311109" y="1358092"/>
            <a:ext cx="8072494" cy="1285884"/>
          </a:xfrm>
          <a:prstGeom prst="rect">
            <a:avLst/>
          </a:prstGeom>
        </p:spPr>
        <p:txBody>
          <a:bodyPr lIns="0" tIns="0" r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423" y="429398"/>
            <a:ext cx="7858180" cy="589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39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Выступления\2023 -24 конференция\photo_2023-10-20_15-42-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8365" y="0"/>
            <a:ext cx="9215502" cy="6911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Выступления\2023 -24 конференция\2023 квн ок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2679" y="0"/>
            <a:ext cx="9144064" cy="68580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анные 3"/>
          <p:cNvSpPr/>
          <p:nvPr/>
        </p:nvSpPr>
        <p:spPr>
          <a:xfrm>
            <a:off x="10526743" y="3001166"/>
            <a:ext cx="1668432" cy="1928826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sp>
        <p:nvSpPr>
          <p:cNvPr id="13" name="Блок-схема: данные 12"/>
          <p:cNvSpPr/>
          <p:nvPr/>
        </p:nvSpPr>
        <p:spPr>
          <a:xfrm>
            <a:off x="9669487" y="1572406"/>
            <a:ext cx="1468212" cy="1626217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sp>
        <p:nvSpPr>
          <p:cNvPr id="14" name="Блок-схема: данные 13"/>
          <p:cNvSpPr/>
          <p:nvPr/>
        </p:nvSpPr>
        <p:spPr>
          <a:xfrm>
            <a:off x="8740793" y="0"/>
            <a:ext cx="1435122" cy="1786720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933" y="3715546"/>
            <a:ext cx="739587" cy="9602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018" t="26429" r="16950" b="26383"/>
          <a:stretch/>
        </p:blipFill>
        <p:spPr>
          <a:xfrm>
            <a:off x="9917095" y="2072471"/>
            <a:ext cx="1038276" cy="5715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545" y="572274"/>
            <a:ext cx="894644" cy="714380"/>
          </a:xfrm>
          <a:prstGeom prst="rect">
            <a:avLst/>
          </a:prstGeom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311109" y="1358092"/>
            <a:ext cx="8072494" cy="1285884"/>
          </a:xfrm>
          <a:prstGeom prst="rect">
            <a:avLst/>
          </a:prstGeom>
        </p:spPr>
        <p:txBody>
          <a:bodyPr lIns="0" tIns="0" r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96861" y="1143778"/>
            <a:ext cx="764386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Письмо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Министерства Просвещения России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от 21 декабря 2021 года   № АЗ-1128_08 «О направлении методических рекомендаций по разработке и внедрению системы (целевой модели) наставничества педагогических работников в образовательных организациях»)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I:\Выступления\2023 -24 конференция\IMG-20230822-WA00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0727" y="4072736"/>
            <a:ext cx="1901341" cy="2137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39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анные 3"/>
          <p:cNvSpPr/>
          <p:nvPr/>
        </p:nvSpPr>
        <p:spPr>
          <a:xfrm>
            <a:off x="10526743" y="3001166"/>
            <a:ext cx="1668432" cy="1928826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sp>
        <p:nvSpPr>
          <p:cNvPr id="13" name="Блок-схема: данные 12"/>
          <p:cNvSpPr/>
          <p:nvPr/>
        </p:nvSpPr>
        <p:spPr>
          <a:xfrm>
            <a:off x="9669487" y="1572406"/>
            <a:ext cx="1468212" cy="1626217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sp>
        <p:nvSpPr>
          <p:cNvPr id="14" name="Блок-схема: данные 13"/>
          <p:cNvSpPr/>
          <p:nvPr/>
        </p:nvSpPr>
        <p:spPr>
          <a:xfrm>
            <a:off x="8740793" y="0"/>
            <a:ext cx="1435122" cy="1786720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933" y="3715546"/>
            <a:ext cx="739587" cy="9602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018" t="26429" r="16950" b="26383"/>
          <a:stretch/>
        </p:blipFill>
        <p:spPr>
          <a:xfrm>
            <a:off x="9917095" y="2072471"/>
            <a:ext cx="1038276" cy="5715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545" y="572274"/>
            <a:ext cx="894644" cy="714380"/>
          </a:xfrm>
          <a:prstGeom prst="rect">
            <a:avLst/>
          </a:prstGeom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311109" y="1358092"/>
            <a:ext cx="8072494" cy="1285884"/>
          </a:xfrm>
          <a:prstGeom prst="rect">
            <a:avLst/>
          </a:prstGeom>
        </p:spPr>
        <p:txBody>
          <a:bodyPr lIns="0" tIns="0" r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25423" y="1165722"/>
            <a:ext cx="77153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Эмблема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https://blogger.googleusercontent.com/img/b/R29vZ2xl/AVvXsEjilmpzvTXge29Gm5xsmKJxOjrhg2FieHH6zEitknvHGX9Gkzh3g1-5Gw6T9gTqH5wq0N7WALy0Dgg6K8JapSuFEDP68BFN4-ljuKrT7jQla-BFSokS__O4wITLZ3yK0MEoz-QZqdnrp753GbC8I5HtxKUAXV_62WssykRTOaYfuws-84qzVVzZAWHD/s1900/2023-God-uchitelya-i-nastavnika-vosstanovlen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3985" y="929464"/>
            <a:ext cx="8286808" cy="4757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39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анные 3"/>
          <p:cNvSpPr/>
          <p:nvPr/>
        </p:nvSpPr>
        <p:spPr>
          <a:xfrm>
            <a:off x="10526743" y="3001166"/>
            <a:ext cx="1668432" cy="1928826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sp>
        <p:nvSpPr>
          <p:cNvPr id="13" name="Блок-схема: данные 12"/>
          <p:cNvSpPr/>
          <p:nvPr/>
        </p:nvSpPr>
        <p:spPr>
          <a:xfrm>
            <a:off x="9669487" y="1572406"/>
            <a:ext cx="1468212" cy="1626217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sp>
        <p:nvSpPr>
          <p:cNvPr id="14" name="Блок-схема: данные 13"/>
          <p:cNvSpPr/>
          <p:nvPr/>
        </p:nvSpPr>
        <p:spPr>
          <a:xfrm>
            <a:off x="8740793" y="0"/>
            <a:ext cx="1435122" cy="1786720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933" y="3715546"/>
            <a:ext cx="739587" cy="9602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018" t="26429" r="16950" b="26383"/>
          <a:stretch/>
        </p:blipFill>
        <p:spPr>
          <a:xfrm>
            <a:off x="9917095" y="2072471"/>
            <a:ext cx="1038276" cy="5715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545" y="572274"/>
            <a:ext cx="894644" cy="714380"/>
          </a:xfrm>
          <a:prstGeom prst="rect">
            <a:avLst/>
          </a:prstGeom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311109" y="1358092"/>
            <a:ext cx="8072494" cy="1285884"/>
          </a:xfrm>
          <a:prstGeom prst="rect">
            <a:avLst/>
          </a:prstGeom>
        </p:spPr>
        <p:txBody>
          <a:bodyPr lIns="0" tIns="0" r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39737" y="1143778"/>
            <a:ext cx="7572428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Внедрение и реализация системы наставничества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образовании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Аскинского района»</a:t>
            </a:r>
            <a:r>
              <a:rPr kumimoji="0" lang="ru-RU" sz="4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9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анные 3"/>
          <p:cNvSpPr/>
          <p:nvPr/>
        </p:nvSpPr>
        <p:spPr>
          <a:xfrm>
            <a:off x="10526743" y="3001166"/>
            <a:ext cx="1668432" cy="1928826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sp>
        <p:nvSpPr>
          <p:cNvPr id="13" name="Блок-схема: данные 12"/>
          <p:cNvSpPr/>
          <p:nvPr/>
        </p:nvSpPr>
        <p:spPr>
          <a:xfrm>
            <a:off x="9669487" y="1572406"/>
            <a:ext cx="1468212" cy="1626217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sp>
        <p:nvSpPr>
          <p:cNvPr id="14" name="Блок-схема: данные 13"/>
          <p:cNvSpPr/>
          <p:nvPr/>
        </p:nvSpPr>
        <p:spPr>
          <a:xfrm>
            <a:off x="8740793" y="0"/>
            <a:ext cx="1435122" cy="1786720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933" y="3715546"/>
            <a:ext cx="739587" cy="9602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018" t="26429" r="16950" b="26383"/>
          <a:stretch/>
        </p:blipFill>
        <p:spPr>
          <a:xfrm>
            <a:off x="9917095" y="2072471"/>
            <a:ext cx="1038276" cy="5715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545" y="572274"/>
            <a:ext cx="894644" cy="714380"/>
          </a:xfrm>
          <a:prstGeom prst="rect">
            <a:avLst/>
          </a:prstGeom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311109" y="1358092"/>
            <a:ext cx="8072494" cy="1285884"/>
          </a:xfrm>
          <a:prstGeom prst="rect">
            <a:avLst/>
          </a:prstGeom>
        </p:spPr>
        <p:txBody>
          <a:bodyPr lIns="0" tIns="0" r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25423" y="1165722"/>
            <a:ext cx="807249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Материальное стимулирование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предполагает возможность образовательным организациям определять размеры выплат, установленных работнику за реализацию наставнической деятельности.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9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анные 3"/>
          <p:cNvSpPr/>
          <p:nvPr/>
        </p:nvSpPr>
        <p:spPr>
          <a:xfrm>
            <a:off x="10526743" y="3001166"/>
            <a:ext cx="1668432" cy="1928826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sp>
        <p:nvSpPr>
          <p:cNvPr id="13" name="Блок-схема: данные 12"/>
          <p:cNvSpPr/>
          <p:nvPr/>
        </p:nvSpPr>
        <p:spPr>
          <a:xfrm>
            <a:off x="9669487" y="1572406"/>
            <a:ext cx="1468212" cy="1626217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sp>
        <p:nvSpPr>
          <p:cNvPr id="14" name="Блок-схема: данные 13"/>
          <p:cNvSpPr/>
          <p:nvPr/>
        </p:nvSpPr>
        <p:spPr>
          <a:xfrm>
            <a:off x="8740793" y="0"/>
            <a:ext cx="1435122" cy="1786720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933" y="3715546"/>
            <a:ext cx="739587" cy="9602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018" t="26429" r="16950" b="26383"/>
          <a:stretch/>
        </p:blipFill>
        <p:spPr>
          <a:xfrm>
            <a:off x="9917095" y="2072471"/>
            <a:ext cx="1038276" cy="5715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545" y="572274"/>
            <a:ext cx="894644" cy="714380"/>
          </a:xfrm>
          <a:prstGeom prst="rect">
            <a:avLst/>
          </a:prstGeom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311109" y="1358092"/>
            <a:ext cx="8072494" cy="1285884"/>
          </a:xfrm>
          <a:prstGeom prst="rect">
            <a:avLst/>
          </a:prstGeom>
        </p:spPr>
        <p:txBody>
          <a:bodyPr lIns="0" tIns="0" r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I:\Выступления\2023 -24 конференция\IMG-20210311-WA00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6861" y="858026"/>
            <a:ext cx="3181224" cy="4286280"/>
          </a:xfrm>
          <a:prstGeom prst="rect">
            <a:avLst/>
          </a:prstGeom>
          <a:noFill/>
        </p:spPr>
      </p:pic>
      <p:pic>
        <p:nvPicPr>
          <p:cNvPr id="23555" name="Picture 3" descr="I:\Большая перемена\IMG-20201103-WA003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97323" y="2358224"/>
            <a:ext cx="5357850" cy="4018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39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анные 3"/>
          <p:cNvSpPr/>
          <p:nvPr/>
        </p:nvSpPr>
        <p:spPr>
          <a:xfrm>
            <a:off x="10526743" y="3001166"/>
            <a:ext cx="1668432" cy="1928826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sp>
        <p:nvSpPr>
          <p:cNvPr id="13" name="Блок-схема: данные 12"/>
          <p:cNvSpPr/>
          <p:nvPr/>
        </p:nvSpPr>
        <p:spPr>
          <a:xfrm>
            <a:off x="9669487" y="1572406"/>
            <a:ext cx="1468212" cy="1626217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sp>
        <p:nvSpPr>
          <p:cNvPr id="14" name="Блок-схема: данные 13"/>
          <p:cNvSpPr/>
          <p:nvPr/>
        </p:nvSpPr>
        <p:spPr>
          <a:xfrm>
            <a:off x="8740793" y="0"/>
            <a:ext cx="1435122" cy="1786720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933" y="3715546"/>
            <a:ext cx="739587" cy="9602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018" t="26429" r="16950" b="26383"/>
          <a:stretch/>
        </p:blipFill>
        <p:spPr>
          <a:xfrm>
            <a:off x="9917095" y="2072471"/>
            <a:ext cx="1038276" cy="5715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545" y="572274"/>
            <a:ext cx="894644" cy="714380"/>
          </a:xfrm>
          <a:prstGeom prst="rect">
            <a:avLst/>
          </a:prstGeom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311109" y="1000902"/>
            <a:ext cx="8072494" cy="1643074"/>
          </a:xfrm>
          <a:prstGeom prst="rect">
            <a:avLst/>
          </a:prstGeom>
        </p:spPr>
        <p:txBody>
          <a:bodyPr lIns="0" tIns="0" r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3985" y="643712"/>
            <a:ext cx="835824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Нематериальные способы стимулирования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предполагают комплекс мероприятий, направленных на повышение общественного статуса наставников, публичное признание их деятельности и заслуг, рост репутации, улучшение психологического климата в коллективе, увеличение работоспособности педагогических работников, повышение их лояльности к руководству, привлечение высококвалифицированных специалистов, которые не требуют прямого использования денежных и иных материальных ресурсов.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9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анные 3"/>
          <p:cNvSpPr/>
          <p:nvPr/>
        </p:nvSpPr>
        <p:spPr>
          <a:xfrm>
            <a:off x="10526743" y="3001166"/>
            <a:ext cx="1668432" cy="1928826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sp>
        <p:nvSpPr>
          <p:cNvPr id="13" name="Блок-схема: данные 12"/>
          <p:cNvSpPr/>
          <p:nvPr/>
        </p:nvSpPr>
        <p:spPr>
          <a:xfrm>
            <a:off x="9669487" y="1572406"/>
            <a:ext cx="1468212" cy="1626217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sp>
        <p:nvSpPr>
          <p:cNvPr id="14" name="Блок-схема: данные 13"/>
          <p:cNvSpPr/>
          <p:nvPr/>
        </p:nvSpPr>
        <p:spPr>
          <a:xfrm>
            <a:off x="8740793" y="0"/>
            <a:ext cx="1435122" cy="1786720"/>
          </a:xfrm>
          <a:prstGeom prst="flowChartInputOutput">
            <a:avLst/>
          </a:prstGeom>
          <a:solidFill>
            <a:srgbClr val="014F86"/>
          </a:solidFill>
          <a:ln>
            <a:solidFill>
              <a:srgbClr val="BFD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spcCol="0"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933" y="3715546"/>
            <a:ext cx="739587" cy="9602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018" t="26429" r="16950" b="26383"/>
          <a:stretch/>
        </p:blipFill>
        <p:spPr>
          <a:xfrm>
            <a:off x="9917095" y="2072471"/>
            <a:ext cx="1038276" cy="5715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545" y="572274"/>
            <a:ext cx="894644" cy="714380"/>
          </a:xfrm>
          <a:prstGeom prst="rect">
            <a:avLst/>
          </a:prstGeom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311109" y="1358092"/>
            <a:ext cx="8072494" cy="1285884"/>
          </a:xfrm>
          <a:prstGeom prst="rect">
            <a:avLst/>
          </a:prstGeom>
        </p:spPr>
        <p:txBody>
          <a:bodyPr lIns="0" tIns="0" r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25423" y="1165722"/>
            <a:ext cx="77153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Эмблема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I:\Выступления\2023 -24 конференция\Screenshot_20230218-171038_VK.jpg"/>
          <p:cNvPicPr>
            <a:picLocks noChangeAspect="1" noChangeArrowheads="1"/>
          </p:cNvPicPr>
          <p:nvPr/>
        </p:nvPicPr>
        <p:blipFill>
          <a:blip r:embed="rId5">
            <a:lum bright="30000"/>
          </a:blip>
          <a:srcRect t="35043" b="35050"/>
          <a:stretch>
            <a:fillRect/>
          </a:stretch>
        </p:blipFill>
        <p:spPr bwMode="auto">
          <a:xfrm>
            <a:off x="954051" y="1286654"/>
            <a:ext cx="7500953" cy="50017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39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3001</TotalTime>
  <Words>44</Words>
  <Application>Microsoft Office PowerPoint</Application>
  <PresentationFormat>Произвольный</PresentationFormat>
  <Paragraphs>26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Мусина Элиза Рашитовна</dc:creator>
  <cp:lastModifiedBy>Solodova</cp:lastModifiedBy>
  <cp:revision>245</cp:revision>
  <cp:lastPrinted>2022-08-12T04:00:05Z</cp:lastPrinted>
  <dcterms:created xsi:type="dcterms:W3CDTF">2022-08-02T07:11:12Z</dcterms:created>
  <dcterms:modified xsi:type="dcterms:W3CDTF">2023-10-23T19:38:32Z</dcterms:modified>
</cp:coreProperties>
</file>