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9"/>
  </p:notesMasterIdLst>
  <p:sldIdLst>
    <p:sldId id="256" r:id="rId2"/>
    <p:sldId id="303" r:id="rId3"/>
    <p:sldId id="259" r:id="rId4"/>
    <p:sldId id="304" r:id="rId5"/>
    <p:sldId id="305" r:id="rId6"/>
    <p:sldId id="306" r:id="rId7"/>
    <p:sldId id="307" r:id="rId8"/>
    <p:sldId id="308" r:id="rId9"/>
    <p:sldId id="309" r:id="rId10"/>
    <p:sldId id="310" r:id="rId11"/>
    <p:sldId id="311" r:id="rId12"/>
    <p:sldId id="312" r:id="rId13"/>
    <p:sldId id="313" r:id="rId14"/>
    <p:sldId id="314" r:id="rId15"/>
    <p:sldId id="315" r:id="rId16"/>
    <p:sldId id="324" r:id="rId17"/>
    <p:sldId id="325" r:id="rId18"/>
    <p:sldId id="326" r:id="rId19"/>
    <p:sldId id="327" r:id="rId20"/>
    <p:sldId id="328" r:id="rId21"/>
    <p:sldId id="316" r:id="rId22"/>
    <p:sldId id="317" r:id="rId23"/>
    <p:sldId id="318" r:id="rId24"/>
    <p:sldId id="319" r:id="rId25"/>
    <p:sldId id="322" r:id="rId26"/>
    <p:sldId id="323" r:id="rId27"/>
    <p:sldId id="329" r:id="rId2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04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1BD2C2-6DD2-4055-BC1F-66668F6E7B8D}" type="datetimeFigureOut">
              <a:rPr lang="ru-RU" smtClean="0"/>
              <a:pPr/>
              <a:t>26.09.2023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1C9B11-ADAE-43F4-9BE8-CFC6542DF52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8CD8D008-94CF-4885-9A73-81A278104B87}" type="datetimeFigureOut">
              <a:rPr lang="ru-RU" smtClean="0"/>
              <a:pPr/>
              <a:t>26.09.2023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AE74B763-F06F-4314-B6FD-A5F1B3CFF7B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CD8D008-94CF-4885-9A73-81A278104B87}" type="datetimeFigureOut">
              <a:rPr lang="ru-RU" smtClean="0"/>
              <a:pPr/>
              <a:t>26.09.2023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E74B763-F06F-4314-B6FD-A5F1B3CFF7B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8CD8D008-94CF-4885-9A73-81A278104B87}" type="datetimeFigureOut">
              <a:rPr lang="ru-RU" smtClean="0"/>
              <a:pPr/>
              <a:t>26.09.2023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AE74B763-F06F-4314-B6FD-A5F1B3CFF7B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CD8D008-94CF-4885-9A73-81A278104B87}" type="datetimeFigureOut">
              <a:rPr lang="ru-RU" smtClean="0"/>
              <a:pPr/>
              <a:t>26.09.2023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E74B763-F06F-4314-B6FD-A5F1B3CFF7B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8CD8D008-94CF-4885-9A73-81A278104B87}" type="datetimeFigureOut">
              <a:rPr lang="ru-RU" smtClean="0"/>
              <a:pPr/>
              <a:t>26.09.2023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AE74B763-F06F-4314-B6FD-A5F1B3CFF7B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CD8D008-94CF-4885-9A73-81A278104B87}" type="datetimeFigureOut">
              <a:rPr lang="ru-RU" smtClean="0"/>
              <a:pPr/>
              <a:t>26.09.2023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E74B763-F06F-4314-B6FD-A5F1B3CFF7B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CD8D008-94CF-4885-9A73-81A278104B87}" type="datetimeFigureOut">
              <a:rPr lang="ru-RU" smtClean="0"/>
              <a:pPr/>
              <a:t>26.09.2023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E74B763-F06F-4314-B6FD-A5F1B3CFF7B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CD8D008-94CF-4885-9A73-81A278104B87}" type="datetimeFigureOut">
              <a:rPr lang="ru-RU" smtClean="0"/>
              <a:pPr/>
              <a:t>26.09.2023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E74B763-F06F-4314-B6FD-A5F1B3CFF7B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8CD8D008-94CF-4885-9A73-81A278104B87}" type="datetimeFigureOut">
              <a:rPr lang="ru-RU" smtClean="0"/>
              <a:pPr/>
              <a:t>26.09.2023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E74B763-F06F-4314-B6FD-A5F1B3CFF7B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CD8D008-94CF-4885-9A73-81A278104B87}" type="datetimeFigureOut">
              <a:rPr lang="ru-RU" smtClean="0"/>
              <a:pPr/>
              <a:t>26.09.2023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E74B763-F06F-4314-B6FD-A5F1B3CFF7B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CD8D008-94CF-4885-9A73-81A278104B87}" type="datetimeFigureOut">
              <a:rPr lang="ru-RU" smtClean="0"/>
              <a:pPr/>
              <a:t>26.09.2023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E74B763-F06F-4314-B6FD-A5F1B3CFF7B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8CD8D008-94CF-4885-9A73-81A278104B87}" type="datetimeFigureOut">
              <a:rPr lang="ru-RU" smtClean="0"/>
              <a:pPr/>
              <a:t>26.09.2023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AE74B763-F06F-4314-B6FD-A5F1B3CFF7B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Анализ результатов ЕГЭ по биологии в 2023 году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4360830" cy="1101248"/>
          </a:xfrm>
        </p:spPr>
        <p:txBody>
          <a:bodyPr>
            <a:normAutofit/>
          </a:bodyPr>
          <a:lstStyle/>
          <a:p>
            <a:r>
              <a:rPr lang="ru-RU" dirty="0" smtClean="0"/>
              <a:t>Кириенко Марина Викторовна </a:t>
            </a:r>
          </a:p>
          <a:p>
            <a:r>
              <a:rPr lang="ru-RU" dirty="0" smtClean="0"/>
              <a:t>учитель биологии МАОУ Гимназии № 121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965820"/>
          </a:xfrm>
        </p:spPr>
        <p:txBody>
          <a:bodyPr/>
          <a:lstStyle/>
          <a:p>
            <a:pPr lvl="2" algn="l" rtl="0">
              <a:spcBef>
                <a:spcPct val="0"/>
              </a:spcBef>
            </a:pPr>
            <a:r>
              <a:rPr lang="ru-RU" sz="2000" b="1" dirty="0"/>
              <a:t>Статистический анализ выполнения заданий КИМ в 2023 году</a:t>
            </a:r>
            <a:r>
              <a:rPr lang="ru-RU" b="1" dirty="0"/>
              <a:t/>
            </a:r>
            <a:br>
              <a:rPr lang="ru-RU" b="1" dirty="0"/>
            </a:br>
            <a:endParaRPr lang="ru-RU" dirty="0"/>
          </a:p>
        </p:txBody>
      </p:sp>
      <p:pic>
        <p:nvPicPr>
          <p:cNvPr id="71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71472" y="1071546"/>
            <a:ext cx="7429551" cy="53848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819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57158" y="642918"/>
            <a:ext cx="7786742" cy="52149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921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57158" y="642918"/>
            <a:ext cx="7715304" cy="58134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4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85720" y="642918"/>
            <a:ext cx="7929618" cy="55007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126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00034" y="714356"/>
            <a:ext cx="7215238" cy="57420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229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85720" y="714356"/>
            <a:ext cx="7858180" cy="5318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42844" y="571480"/>
            <a:ext cx="8072494" cy="48569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85720" y="785794"/>
            <a:ext cx="7786742" cy="5000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85720" y="214290"/>
            <a:ext cx="8143932" cy="61436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42845" y="428604"/>
            <a:ext cx="8643998" cy="56436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1800" dirty="0" smtClean="0"/>
              <a:t>Количество участников ЕГЭ по учебному предмету Количество участников основного периода проведения ГИА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85719" y="1571612"/>
            <a:ext cx="7858181" cy="41434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71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85720" y="571480"/>
            <a:ext cx="7929618" cy="58848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200" dirty="0" smtClean="0"/>
              <a:t>Анализ результатов выполнения заданий второй части ЕГЭ по биологии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Линия 24( высокий уровень сложности) задание на применения биологических знаний в практических ситуациях ,анализ экспериментальных данных .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i="1" dirty="0" smtClean="0"/>
              <a:t>   </a:t>
            </a:r>
            <a:r>
              <a:rPr lang="ru-RU" dirty="0" smtClean="0"/>
              <a:t>Предположите ,как изменились артериальное давление и интенсивность реабсорбции солей в почках у мышей в ходе эксперимента .Ответ поясните 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              </a:t>
            </a:r>
            <a:r>
              <a:rPr lang="ru-RU" sz="1800" dirty="0" smtClean="0"/>
              <a:t>линия 25</a:t>
            </a:r>
            <a:endParaRPr lang="ru-RU" sz="1800" dirty="0"/>
          </a:p>
        </p:txBody>
      </p:sp>
      <p:pic>
        <p:nvPicPr>
          <p:cNvPr id="4" name="Содержимое 3"/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14480" y="3429000"/>
            <a:ext cx="4572032" cy="1785950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500034" y="1571612"/>
            <a:ext cx="7215238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i="1" dirty="0" smtClean="0"/>
              <a:t>На схеме изображены начальные стадии развития двудольного растения с момента оплодотворения. Назовите объекты, обозначенные на рисунке буквами А и Б. Назовите структуры семени покрытосеменных растений, развивающиеся из участков 1, 2, 3. Какую функцию выполняет ткань, образующая структуры 1 и 2?</a:t>
            </a:r>
            <a:endParaRPr lang="ru-RU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Подавляющее большинство взрослых амфибий населяет пресные водоемы. Однако некоторые амфибии могут обитать в соленых водоемах. Например, лягушка </a:t>
            </a:r>
            <a:r>
              <a:rPr lang="ru-RU" dirty="0" err="1" smtClean="0"/>
              <a:t>крабоед</a:t>
            </a:r>
            <a:r>
              <a:rPr lang="ru-RU" dirty="0" smtClean="0"/>
              <a:t> (</a:t>
            </a:r>
            <a:r>
              <a:rPr lang="ru-RU" dirty="0" err="1" smtClean="0"/>
              <a:t>Fejervarya</a:t>
            </a:r>
            <a:r>
              <a:rPr lang="ru-RU" dirty="0" smtClean="0"/>
              <a:t> </a:t>
            </a:r>
            <a:r>
              <a:rPr lang="ru-RU" dirty="0" err="1" smtClean="0"/>
              <a:t>cancrivora</a:t>
            </a:r>
            <a:r>
              <a:rPr lang="ru-RU" dirty="0" smtClean="0"/>
              <a:t>) может некоторое время находиться в морской воде. Как при переходе лягушки из пресной воды в морскую у нее изменится концентрация мочевины в крови, объем мочи и интенсивность реабсорбции воды в почках? Ответ поясните.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В 2012 г. на Кавказ вместе с растениями для озеленения городской среды завезли бабочек огневок, которые стали очень быстро размножаться. Гусеницы огневок питаются листьями самшита. В результате к 2016 году от реликтовых самшитовых лесов остались лишь отдельные группы растений. Почему численность бабочек в новых условиях быстро увеличилась? Почему после уничтожения самшита в темных самшитовых лесах вы</a:t>
            </a:r>
            <a:r>
              <a:rPr lang="ru-RU" i="1" dirty="0" smtClean="0"/>
              <a:t>мерли многие виды растений подлеска?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686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71472" y="357166"/>
            <a:ext cx="7500990" cy="50720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789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85720" y="642918"/>
            <a:ext cx="7572427" cy="51435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819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2357430"/>
            <a:ext cx="9144000" cy="19579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 smtClean="0"/>
              <a:t>               средний тестовый балл </a:t>
            </a:r>
            <a:endParaRPr lang="ru-RU" sz="24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9725"/>
          <a:ext cx="7239000" cy="3078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13000"/>
                <a:gridCol w="2413000"/>
                <a:gridCol w="2413000"/>
              </a:tblGrid>
              <a:tr h="370840">
                <a:tc>
                  <a:txBody>
                    <a:bodyPr/>
                    <a:lstStyle/>
                    <a:p>
                      <a:endParaRPr lang="ru-RU" sz="3200" dirty="0" smtClean="0"/>
                    </a:p>
                    <a:p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200" dirty="0" smtClean="0"/>
                        <a:t>Россия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Башкортостан</a:t>
                      </a:r>
                      <a:r>
                        <a:rPr lang="ru-RU" sz="3200" dirty="0" smtClean="0"/>
                        <a:t> </a:t>
                      </a:r>
                      <a:endParaRPr lang="ru-RU" sz="3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3200" dirty="0" smtClean="0"/>
                        <a:t>2021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32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51,1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800" dirty="0" smtClean="0"/>
                        <a:t>56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3200" dirty="0" smtClean="0"/>
                        <a:t>2022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3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  <a:r>
                        <a:rPr kumimoji="0" lang="ru-RU" sz="32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50,2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dirty="0" smtClean="0"/>
                        <a:t>53.6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dirty="0" smtClean="0"/>
                        <a:t>2023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200" baseline="0" dirty="0" smtClean="0"/>
                        <a:t>  </a:t>
                      </a:r>
                      <a:r>
                        <a:rPr kumimoji="0" lang="ru-RU" sz="32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50,87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200" dirty="0" smtClean="0"/>
                        <a:t>53.8</a:t>
                      </a:r>
                      <a:endParaRPr lang="ru-RU" sz="32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 algn="l" rtl="0">
              <a:spcBef>
                <a:spcPct val="0"/>
              </a:spcBef>
            </a:pPr>
            <a:r>
              <a:rPr lang="ru-RU" sz="2000" b="1" dirty="0"/>
              <a:t>Динамика результатов ЕГЭ по предмету за последние 3 года</a:t>
            </a:r>
            <a:r>
              <a:rPr lang="ru-RU" b="1" dirty="0"/>
              <a:t/>
            </a:r>
            <a:br>
              <a:rPr lang="ru-RU" b="1" dirty="0"/>
            </a:br>
            <a:endParaRPr lang="ru-RU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85720" y="1571612"/>
            <a:ext cx="7858180" cy="5286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 algn="l" rtl="0">
              <a:spcBef>
                <a:spcPct val="0"/>
              </a:spcBef>
            </a:pPr>
            <a:r>
              <a:rPr lang="ru-RU" b="1" dirty="0"/>
              <a:t>Результаты ЕГЭ по предмету по группам участников экзамена с различным уровнем </a:t>
            </a:r>
            <a:r>
              <a:rPr lang="ru-RU" b="1" dirty="0" smtClean="0"/>
              <a:t>подготовки в разрезе типа ОО</a:t>
            </a:r>
            <a:r>
              <a:rPr lang="ru-RU" b="1" dirty="0"/>
              <a:t/>
            </a:r>
            <a:br>
              <a:rPr lang="ru-RU" b="1" dirty="0"/>
            </a:br>
            <a:endParaRPr lang="ru-RU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14282" y="1643050"/>
            <a:ext cx="7624797" cy="37862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751506"/>
          </a:xfrm>
        </p:spPr>
        <p:txBody>
          <a:bodyPr>
            <a:normAutofit/>
          </a:bodyPr>
          <a:lstStyle/>
          <a:p>
            <a:r>
              <a:rPr lang="ru-RU" sz="2400" b="0" dirty="0" smtClean="0"/>
              <a:t>ОУ ,набравшие максимальные баллы </a:t>
            </a:r>
            <a:endParaRPr lang="ru-RU" sz="2400" b="0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00034" y="1285860"/>
            <a:ext cx="7429552" cy="51705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 smtClean="0"/>
              <a:t>ОУ ,показавшие  наиболее низкие результаты </a:t>
            </a:r>
            <a:endParaRPr lang="ru-RU" sz="2400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57158" y="1500174"/>
            <a:ext cx="7286676" cy="49561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800" dirty="0" smtClean="0"/>
              <a:t>Выполнение линий заданий 1-21 в 2021-2023 гг. По оси ординат – процент выполнения, по оси абсцисс – линия заданий</a:t>
            </a:r>
            <a:endParaRPr lang="ru-RU" sz="1800" dirty="0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14283" y="1714488"/>
            <a:ext cx="7929618" cy="44291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800" dirty="0" smtClean="0"/>
              <a:t>Выполнение линий заданий 22-28 в 2021-2023 гг. По оси ординат – процент выполнения, по оси абсцисс – линия заданий</a:t>
            </a:r>
            <a:endParaRPr lang="ru-RU" sz="1800" dirty="0"/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85720" y="1714488"/>
            <a:ext cx="7929618" cy="42148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1225</TotalTime>
  <Words>365</Words>
  <Application>Microsoft Office PowerPoint</Application>
  <PresentationFormat>Экран (4:3)</PresentationFormat>
  <Paragraphs>31</Paragraphs>
  <Slides>27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27</vt:i4>
      </vt:variant>
    </vt:vector>
  </HeadingPairs>
  <TitlesOfParts>
    <vt:vector size="28" baseType="lpstr">
      <vt:lpstr>Изящная</vt:lpstr>
      <vt:lpstr>Анализ результатов ЕГЭ по биологии в 2023 году </vt:lpstr>
      <vt:lpstr>Количество участников ЕГЭ по учебному предмету Количество участников основного периода проведения ГИА </vt:lpstr>
      <vt:lpstr>               средний тестовый балл </vt:lpstr>
      <vt:lpstr>Динамика результатов ЕГЭ по предмету за последние 3 года </vt:lpstr>
      <vt:lpstr>Результаты ЕГЭ по предмету по группам участников экзамена с различным уровнем подготовки в разрезе типа ОО </vt:lpstr>
      <vt:lpstr>ОУ ,набравшие максимальные баллы </vt:lpstr>
      <vt:lpstr>ОУ ,показавшие  наиболее низкие результаты </vt:lpstr>
      <vt:lpstr>Выполнение линий заданий 1-21 в 2021-2023 гг. По оси ординат – процент выполнения, по оси абсцисс – линия заданий</vt:lpstr>
      <vt:lpstr>Выполнение линий заданий 22-28 в 2021-2023 гг. По оси ординат – процент выполнения, по оси абсцисс – линия заданий</vt:lpstr>
      <vt:lpstr>Статистический анализ выполнения заданий КИМ в 2023 году 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Анализ результатов выполнения заданий второй части ЕГЭ по биологии </vt:lpstr>
      <vt:lpstr>                 линия 25</vt:lpstr>
      <vt:lpstr>Слайд 23</vt:lpstr>
      <vt:lpstr>Слайд 24</vt:lpstr>
      <vt:lpstr>Слайд 25</vt:lpstr>
      <vt:lpstr>Слайд 26</vt:lpstr>
      <vt:lpstr>Слайд 27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Анализ результатов ЕГЭ по биологии в 2017 году</dc:title>
  <dc:creator>Дарья</dc:creator>
  <cp:lastModifiedBy>Дарья</cp:lastModifiedBy>
  <cp:revision>177</cp:revision>
  <dcterms:created xsi:type="dcterms:W3CDTF">2017-08-28T11:09:25Z</dcterms:created>
  <dcterms:modified xsi:type="dcterms:W3CDTF">2023-09-26T17:41:36Z</dcterms:modified>
</cp:coreProperties>
</file>