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9" r:id="rId7"/>
    <p:sldId id="268" r:id="rId8"/>
    <p:sldId id="266" r:id="rId9"/>
    <p:sldId id="267" r:id="rId10"/>
    <p:sldId id="262" r:id="rId11"/>
    <p:sldId id="263" r:id="rId12"/>
    <p:sldId id="264" r:id="rId13"/>
    <p:sldId id="265" r:id="rId14"/>
    <p:sldId id="270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1124" y="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0FEED1A-72F1-4067-A3BE-099B50710B70}" type="doc">
      <dgm:prSet loTypeId="urn:microsoft.com/office/officeart/2005/8/layout/vList5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F664D07C-6595-417B-83BE-20FB8D26E5CC}">
      <dgm:prSet phldrT="[Текст]"/>
      <dgm:spPr/>
      <dgm:t>
        <a:bodyPr/>
        <a:lstStyle/>
        <a:p>
          <a:r>
            <a:rPr lang="ru-RU" dirty="0" smtClean="0"/>
            <a:t>Волевое содержание</a:t>
          </a:r>
          <a:endParaRPr lang="ru-RU" dirty="0"/>
        </a:p>
      </dgm:t>
    </dgm:pt>
    <dgm:pt modelId="{F8C69AFE-D064-410E-B41E-A76D0C879330}" type="parTrans" cxnId="{F17C6A8B-F46D-4F0C-A763-EE8E3A57A8E2}">
      <dgm:prSet/>
      <dgm:spPr/>
      <dgm:t>
        <a:bodyPr/>
        <a:lstStyle/>
        <a:p>
          <a:endParaRPr lang="ru-RU"/>
        </a:p>
      </dgm:t>
    </dgm:pt>
    <dgm:pt modelId="{D81605AC-E463-4647-B68E-06E6A1AA60EB}" type="sibTrans" cxnId="{F17C6A8B-F46D-4F0C-A763-EE8E3A57A8E2}">
      <dgm:prSet/>
      <dgm:spPr/>
      <dgm:t>
        <a:bodyPr/>
        <a:lstStyle/>
        <a:p>
          <a:endParaRPr lang="ru-RU"/>
        </a:p>
      </dgm:t>
    </dgm:pt>
    <dgm:pt modelId="{57DC1046-0956-454E-A577-DE257F9DC9E5}">
      <dgm:prSet phldrT="[Текст]" custT="1"/>
      <dgm:spPr/>
      <dgm:t>
        <a:bodyPr/>
        <a:lstStyle/>
        <a:p>
          <a:pPr algn="just"/>
          <a:r>
            <a:rPr lang="ru-RU" sz="1400" dirty="0" smtClean="0"/>
            <a:t>Правовой акт выражает волю определенной социальной общности. В нем закрепляются цель и задачи, на решение которых он направлен.</a:t>
          </a:r>
          <a:endParaRPr lang="ru-RU" sz="1400" dirty="0"/>
        </a:p>
      </dgm:t>
    </dgm:pt>
    <dgm:pt modelId="{CCD89199-D44F-4DC1-8CF5-18B815F379AE}" type="parTrans" cxnId="{B6C8F077-BD4A-419A-94E3-9CFF3129F184}">
      <dgm:prSet/>
      <dgm:spPr/>
      <dgm:t>
        <a:bodyPr/>
        <a:lstStyle/>
        <a:p>
          <a:endParaRPr lang="ru-RU"/>
        </a:p>
      </dgm:t>
    </dgm:pt>
    <dgm:pt modelId="{DFBB1AF4-1F57-4451-9496-63ADF474438A}" type="sibTrans" cxnId="{B6C8F077-BD4A-419A-94E3-9CFF3129F184}">
      <dgm:prSet/>
      <dgm:spPr/>
      <dgm:t>
        <a:bodyPr/>
        <a:lstStyle/>
        <a:p>
          <a:endParaRPr lang="ru-RU"/>
        </a:p>
      </dgm:t>
    </dgm:pt>
    <dgm:pt modelId="{1DEBF375-829C-4B4E-8637-8EF475624DB5}">
      <dgm:prSet phldrT="[Текст]"/>
      <dgm:spPr/>
      <dgm:t>
        <a:bodyPr/>
        <a:lstStyle/>
        <a:p>
          <a:r>
            <a:rPr lang="ru-RU" dirty="0" smtClean="0"/>
            <a:t>Официальный характер</a:t>
          </a:r>
          <a:endParaRPr lang="ru-RU" dirty="0"/>
        </a:p>
      </dgm:t>
    </dgm:pt>
    <dgm:pt modelId="{8C82978C-6D1D-4D7D-B720-2CA27984E55F}" type="parTrans" cxnId="{AADDCADC-72F8-43FB-B162-1D623D9801DD}">
      <dgm:prSet/>
      <dgm:spPr/>
      <dgm:t>
        <a:bodyPr/>
        <a:lstStyle/>
        <a:p>
          <a:endParaRPr lang="ru-RU"/>
        </a:p>
      </dgm:t>
    </dgm:pt>
    <dgm:pt modelId="{72F71852-74F1-4E5F-A8D4-97EFD76F61D3}" type="sibTrans" cxnId="{AADDCADC-72F8-43FB-B162-1D623D9801DD}">
      <dgm:prSet/>
      <dgm:spPr/>
      <dgm:t>
        <a:bodyPr/>
        <a:lstStyle/>
        <a:p>
          <a:endParaRPr lang="ru-RU"/>
        </a:p>
      </dgm:t>
    </dgm:pt>
    <dgm:pt modelId="{45227826-D429-40B0-8864-857B4FC35006}">
      <dgm:prSet phldrT="[Текст]" custT="1"/>
      <dgm:spPr/>
      <dgm:t>
        <a:bodyPr/>
        <a:lstStyle/>
        <a:p>
          <a:r>
            <a:rPr lang="ru-RU" sz="1400" dirty="0" smtClean="0"/>
            <a:t>Издаваемый органами государственной власти или иными уполномоченными органами, акт несет на себе отпечаток силы, его породившей. Официальный характер нормативные правовые акты получают в ввиду его связи с государством.</a:t>
          </a:r>
          <a:endParaRPr lang="ru-RU" sz="1400" dirty="0"/>
        </a:p>
      </dgm:t>
    </dgm:pt>
    <dgm:pt modelId="{E6A11883-E33E-4E38-8DC1-C63BB1BE17CF}" type="parTrans" cxnId="{6A5A86F0-CA0D-4A71-8BCD-FDB536620813}">
      <dgm:prSet/>
      <dgm:spPr/>
      <dgm:t>
        <a:bodyPr/>
        <a:lstStyle/>
        <a:p>
          <a:endParaRPr lang="ru-RU"/>
        </a:p>
      </dgm:t>
    </dgm:pt>
    <dgm:pt modelId="{3EFD730D-0196-4FB7-939C-7488716611E6}" type="sibTrans" cxnId="{6A5A86F0-CA0D-4A71-8BCD-FDB536620813}">
      <dgm:prSet/>
      <dgm:spPr/>
      <dgm:t>
        <a:bodyPr/>
        <a:lstStyle/>
        <a:p>
          <a:endParaRPr lang="ru-RU"/>
        </a:p>
      </dgm:t>
    </dgm:pt>
    <dgm:pt modelId="{C546F0F4-A641-4679-9F57-3830C2F469E0}">
      <dgm:prSet phldrT="[Текст]"/>
      <dgm:spPr/>
      <dgm:t>
        <a:bodyPr/>
        <a:lstStyle/>
        <a:p>
          <a:r>
            <a:rPr lang="ru-RU" dirty="0" smtClean="0"/>
            <a:t>Иерархическое построение</a:t>
          </a:r>
          <a:endParaRPr lang="ru-RU" dirty="0"/>
        </a:p>
      </dgm:t>
    </dgm:pt>
    <dgm:pt modelId="{555202F0-BD3B-4AB0-AE02-7DE6B179C720}" type="parTrans" cxnId="{AA3E3560-FE91-45B3-8F04-843629DA4547}">
      <dgm:prSet/>
      <dgm:spPr/>
      <dgm:t>
        <a:bodyPr/>
        <a:lstStyle/>
        <a:p>
          <a:endParaRPr lang="ru-RU"/>
        </a:p>
      </dgm:t>
    </dgm:pt>
    <dgm:pt modelId="{27DD74F2-8A98-40A4-A4C9-94C7F8E4D46B}" type="sibTrans" cxnId="{AA3E3560-FE91-45B3-8F04-843629DA4547}">
      <dgm:prSet/>
      <dgm:spPr/>
      <dgm:t>
        <a:bodyPr/>
        <a:lstStyle/>
        <a:p>
          <a:endParaRPr lang="ru-RU"/>
        </a:p>
      </dgm:t>
    </dgm:pt>
    <dgm:pt modelId="{AB95068A-53CC-49BA-B648-FC68965BDE2A}">
      <dgm:prSet phldrT="[Текст]"/>
      <dgm:spPr/>
      <dgm:t>
        <a:bodyPr/>
        <a:lstStyle/>
        <a:p>
          <a:r>
            <a:rPr lang="ru-RU" dirty="0" smtClean="0"/>
            <a:t>Правовой акт входит в единую систему, осуществляя правовое регулирование в соответствии с  общими целями и задачами общества и государства. Иерархическое построение характеризует систему актов. Этот признак представляется важнейшим, так как только в связи с ним нормативные правовые акты и могут выполнять стоящие перед ними задачи.</a:t>
          </a:r>
          <a:endParaRPr lang="ru-RU" dirty="0"/>
        </a:p>
      </dgm:t>
    </dgm:pt>
    <dgm:pt modelId="{BC7BAEE5-2CC9-431B-A1DB-712CB9557311}" type="parTrans" cxnId="{520B8E0A-E5A1-4BFE-B626-0B7A46E8E010}">
      <dgm:prSet/>
      <dgm:spPr/>
      <dgm:t>
        <a:bodyPr/>
        <a:lstStyle/>
        <a:p>
          <a:endParaRPr lang="ru-RU"/>
        </a:p>
      </dgm:t>
    </dgm:pt>
    <dgm:pt modelId="{19520486-8519-45F8-B7C8-63288F24028F}" type="sibTrans" cxnId="{520B8E0A-E5A1-4BFE-B626-0B7A46E8E010}">
      <dgm:prSet/>
      <dgm:spPr/>
      <dgm:t>
        <a:bodyPr/>
        <a:lstStyle/>
        <a:p>
          <a:endParaRPr lang="ru-RU"/>
        </a:p>
      </dgm:t>
    </dgm:pt>
    <dgm:pt modelId="{2E94BB83-1369-4ED5-9E37-10D501ECD444}" type="pres">
      <dgm:prSet presAssocID="{D0FEED1A-72F1-4067-A3BE-099B50710B7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7ABAA76-A0E9-4DDA-A233-9A16EF4DFF13}" type="pres">
      <dgm:prSet presAssocID="{F664D07C-6595-417B-83BE-20FB8D26E5CC}" presName="linNode" presStyleCnt="0"/>
      <dgm:spPr/>
    </dgm:pt>
    <dgm:pt modelId="{E5DD8795-893F-4F55-AC7E-51A573122959}" type="pres">
      <dgm:prSet presAssocID="{F664D07C-6595-417B-83BE-20FB8D26E5CC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60D824-8DD1-46AE-9929-8D3483591E5E}" type="pres">
      <dgm:prSet presAssocID="{F664D07C-6595-417B-83BE-20FB8D26E5CC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589577-B2CE-4E57-B8CF-90767662770B}" type="pres">
      <dgm:prSet presAssocID="{D81605AC-E463-4647-B68E-06E6A1AA60EB}" presName="sp" presStyleCnt="0"/>
      <dgm:spPr/>
    </dgm:pt>
    <dgm:pt modelId="{0E22E4CD-2BF6-4277-9F78-E45E30241943}" type="pres">
      <dgm:prSet presAssocID="{1DEBF375-829C-4B4E-8637-8EF475624DB5}" presName="linNode" presStyleCnt="0"/>
      <dgm:spPr/>
    </dgm:pt>
    <dgm:pt modelId="{ED5A5C24-6790-4780-AA8F-4FC95D303A85}" type="pres">
      <dgm:prSet presAssocID="{1DEBF375-829C-4B4E-8637-8EF475624DB5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1DDBDD-100A-4BA3-8B7F-9941F9BC69F1}" type="pres">
      <dgm:prSet presAssocID="{1DEBF375-829C-4B4E-8637-8EF475624DB5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E35620-3662-4113-83C9-D2A1805BD7B1}" type="pres">
      <dgm:prSet presAssocID="{72F71852-74F1-4E5F-A8D4-97EFD76F61D3}" presName="sp" presStyleCnt="0"/>
      <dgm:spPr/>
    </dgm:pt>
    <dgm:pt modelId="{0D8ED5CD-30B9-4805-90C8-0B73C9D568D2}" type="pres">
      <dgm:prSet presAssocID="{C546F0F4-A641-4679-9F57-3830C2F469E0}" presName="linNode" presStyleCnt="0"/>
      <dgm:spPr/>
    </dgm:pt>
    <dgm:pt modelId="{7FBFB437-F1D6-4B2B-BC08-EFA71431783F}" type="pres">
      <dgm:prSet presAssocID="{C546F0F4-A641-4679-9F57-3830C2F469E0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9A5BD2-A24A-4CB1-B137-D84F0D43BF28}" type="pres">
      <dgm:prSet presAssocID="{C546F0F4-A641-4679-9F57-3830C2F469E0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20B8E0A-E5A1-4BFE-B626-0B7A46E8E010}" srcId="{C546F0F4-A641-4679-9F57-3830C2F469E0}" destId="{AB95068A-53CC-49BA-B648-FC68965BDE2A}" srcOrd="0" destOrd="0" parTransId="{BC7BAEE5-2CC9-431B-A1DB-712CB9557311}" sibTransId="{19520486-8519-45F8-B7C8-63288F24028F}"/>
    <dgm:cxn modelId="{79871EAC-EF58-472D-8CF6-046C2A60203C}" type="presOf" srcId="{F664D07C-6595-417B-83BE-20FB8D26E5CC}" destId="{E5DD8795-893F-4F55-AC7E-51A573122959}" srcOrd="0" destOrd="0" presId="urn:microsoft.com/office/officeart/2005/8/layout/vList5"/>
    <dgm:cxn modelId="{7E171102-7209-4983-BDAC-DA90ACF4B0B1}" type="presOf" srcId="{57DC1046-0956-454E-A577-DE257F9DC9E5}" destId="{6660D824-8DD1-46AE-9929-8D3483591E5E}" srcOrd="0" destOrd="0" presId="urn:microsoft.com/office/officeart/2005/8/layout/vList5"/>
    <dgm:cxn modelId="{F17C6A8B-F46D-4F0C-A763-EE8E3A57A8E2}" srcId="{D0FEED1A-72F1-4067-A3BE-099B50710B70}" destId="{F664D07C-6595-417B-83BE-20FB8D26E5CC}" srcOrd="0" destOrd="0" parTransId="{F8C69AFE-D064-410E-B41E-A76D0C879330}" sibTransId="{D81605AC-E463-4647-B68E-06E6A1AA60EB}"/>
    <dgm:cxn modelId="{AA3E3560-FE91-45B3-8F04-843629DA4547}" srcId="{D0FEED1A-72F1-4067-A3BE-099B50710B70}" destId="{C546F0F4-A641-4679-9F57-3830C2F469E0}" srcOrd="2" destOrd="0" parTransId="{555202F0-BD3B-4AB0-AE02-7DE6B179C720}" sibTransId="{27DD74F2-8A98-40A4-A4C9-94C7F8E4D46B}"/>
    <dgm:cxn modelId="{AADDCADC-72F8-43FB-B162-1D623D9801DD}" srcId="{D0FEED1A-72F1-4067-A3BE-099B50710B70}" destId="{1DEBF375-829C-4B4E-8637-8EF475624DB5}" srcOrd="1" destOrd="0" parTransId="{8C82978C-6D1D-4D7D-B720-2CA27984E55F}" sibTransId="{72F71852-74F1-4E5F-A8D4-97EFD76F61D3}"/>
    <dgm:cxn modelId="{6A5A86F0-CA0D-4A71-8BCD-FDB536620813}" srcId="{1DEBF375-829C-4B4E-8637-8EF475624DB5}" destId="{45227826-D429-40B0-8864-857B4FC35006}" srcOrd="0" destOrd="0" parTransId="{E6A11883-E33E-4E38-8DC1-C63BB1BE17CF}" sibTransId="{3EFD730D-0196-4FB7-939C-7488716611E6}"/>
    <dgm:cxn modelId="{D9503BCF-F2CF-4C77-9455-DC071814E6B8}" type="presOf" srcId="{D0FEED1A-72F1-4067-A3BE-099B50710B70}" destId="{2E94BB83-1369-4ED5-9E37-10D501ECD444}" srcOrd="0" destOrd="0" presId="urn:microsoft.com/office/officeart/2005/8/layout/vList5"/>
    <dgm:cxn modelId="{F90B42D2-48A6-4785-ACD1-3C1427F6847C}" type="presOf" srcId="{1DEBF375-829C-4B4E-8637-8EF475624DB5}" destId="{ED5A5C24-6790-4780-AA8F-4FC95D303A85}" srcOrd="0" destOrd="0" presId="urn:microsoft.com/office/officeart/2005/8/layout/vList5"/>
    <dgm:cxn modelId="{C6EA4C15-C79F-4629-849D-899AEA324D4D}" type="presOf" srcId="{AB95068A-53CC-49BA-B648-FC68965BDE2A}" destId="{699A5BD2-A24A-4CB1-B137-D84F0D43BF28}" srcOrd="0" destOrd="0" presId="urn:microsoft.com/office/officeart/2005/8/layout/vList5"/>
    <dgm:cxn modelId="{6381DFDE-1BD0-4BD1-BF98-5DA39708C398}" type="presOf" srcId="{45227826-D429-40B0-8864-857B4FC35006}" destId="{611DDBDD-100A-4BA3-8B7F-9941F9BC69F1}" srcOrd="0" destOrd="0" presId="urn:microsoft.com/office/officeart/2005/8/layout/vList5"/>
    <dgm:cxn modelId="{B6C8F077-BD4A-419A-94E3-9CFF3129F184}" srcId="{F664D07C-6595-417B-83BE-20FB8D26E5CC}" destId="{57DC1046-0956-454E-A577-DE257F9DC9E5}" srcOrd="0" destOrd="0" parTransId="{CCD89199-D44F-4DC1-8CF5-18B815F379AE}" sibTransId="{DFBB1AF4-1F57-4451-9496-63ADF474438A}"/>
    <dgm:cxn modelId="{AD819414-B1F0-4646-A722-10860FF36351}" type="presOf" srcId="{C546F0F4-A641-4679-9F57-3830C2F469E0}" destId="{7FBFB437-F1D6-4B2B-BC08-EFA71431783F}" srcOrd="0" destOrd="0" presId="urn:microsoft.com/office/officeart/2005/8/layout/vList5"/>
    <dgm:cxn modelId="{9D902E73-89B6-49EA-A6B8-2D05E3B5488C}" type="presParOf" srcId="{2E94BB83-1369-4ED5-9E37-10D501ECD444}" destId="{57ABAA76-A0E9-4DDA-A233-9A16EF4DFF13}" srcOrd="0" destOrd="0" presId="urn:microsoft.com/office/officeart/2005/8/layout/vList5"/>
    <dgm:cxn modelId="{5D2B1C24-7975-465A-A58B-1E295A18839D}" type="presParOf" srcId="{57ABAA76-A0E9-4DDA-A233-9A16EF4DFF13}" destId="{E5DD8795-893F-4F55-AC7E-51A573122959}" srcOrd="0" destOrd="0" presId="urn:microsoft.com/office/officeart/2005/8/layout/vList5"/>
    <dgm:cxn modelId="{ABD4F7EF-EF13-4ADA-A09A-A303DD13E228}" type="presParOf" srcId="{57ABAA76-A0E9-4DDA-A233-9A16EF4DFF13}" destId="{6660D824-8DD1-46AE-9929-8D3483591E5E}" srcOrd="1" destOrd="0" presId="urn:microsoft.com/office/officeart/2005/8/layout/vList5"/>
    <dgm:cxn modelId="{39202470-8B09-419D-87A4-E150FF96CC22}" type="presParOf" srcId="{2E94BB83-1369-4ED5-9E37-10D501ECD444}" destId="{71589577-B2CE-4E57-B8CF-90767662770B}" srcOrd="1" destOrd="0" presId="urn:microsoft.com/office/officeart/2005/8/layout/vList5"/>
    <dgm:cxn modelId="{96F9E0BA-FEAC-4B56-BF37-0B7848974E06}" type="presParOf" srcId="{2E94BB83-1369-4ED5-9E37-10D501ECD444}" destId="{0E22E4CD-2BF6-4277-9F78-E45E30241943}" srcOrd="2" destOrd="0" presId="urn:microsoft.com/office/officeart/2005/8/layout/vList5"/>
    <dgm:cxn modelId="{F43E4AD7-B8A4-404C-874C-F900069B4AD7}" type="presParOf" srcId="{0E22E4CD-2BF6-4277-9F78-E45E30241943}" destId="{ED5A5C24-6790-4780-AA8F-4FC95D303A85}" srcOrd="0" destOrd="0" presId="urn:microsoft.com/office/officeart/2005/8/layout/vList5"/>
    <dgm:cxn modelId="{8AB27ADD-330C-426F-9D3E-09A3FA703C70}" type="presParOf" srcId="{0E22E4CD-2BF6-4277-9F78-E45E30241943}" destId="{611DDBDD-100A-4BA3-8B7F-9941F9BC69F1}" srcOrd="1" destOrd="0" presId="urn:microsoft.com/office/officeart/2005/8/layout/vList5"/>
    <dgm:cxn modelId="{8D2414CE-C260-463E-93D9-707153BE9CB9}" type="presParOf" srcId="{2E94BB83-1369-4ED5-9E37-10D501ECD444}" destId="{0DE35620-3662-4113-83C9-D2A1805BD7B1}" srcOrd="3" destOrd="0" presId="urn:microsoft.com/office/officeart/2005/8/layout/vList5"/>
    <dgm:cxn modelId="{F6642085-4153-4E05-AF75-381F31660967}" type="presParOf" srcId="{2E94BB83-1369-4ED5-9E37-10D501ECD444}" destId="{0D8ED5CD-30B9-4805-90C8-0B73C9D568D2}" srcOrd="4" destOrd="0" presId="urn:microsoft.com/office/officeart/2005/8/layout/vList5"/>
    <dgm:cxn modelId="{51B14AA7-D94C-498A-B660-82957DC3D6BD}" type="presParOf" srcId="{0D8ED5CD-30B9-4805-90C8-0B73C9D568D2}" destId="{7FBFB437-F1D6-4B2B-BC08-EFA71431783F}" srcOrd="0" destOrd="0" presId="urn:microsoft.com/office/officeart/2005/8/layout/vList5"/>
    <dgm:cxn modelId="{66F0B41D-945F-45EA-9600-8DCE6D81E0B9}" type="presParOf" srcId="{0D8ED5CD-30B9-4805-90C8-0B73C9D568D2}" destId="{699A5BD2-A24A-4CB1-B137-D84F0D43BF28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6C6494F-EA47-47CC-B48B-DD91F1CC9257}" type="doc">
      <dgm:prSet loTypeId="urn:microsoft.com/office/officeart/2005/8/layout/vList5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D08570C7-4CAE-4AF8-86C0-534C1E990ED6}">
      <dgm:prSet phldrT="[Текст]"/>
      <dgm:spPr/>
      <dgm:t>
        <a:bodyPr/>
        <a:lstStyle/>
        <a:p>
          <a:r>
            <a:rPr lang="ru-RU" dirty="0" smtClean="0"/>
            <a:t>Всеобщий характер</a:t>
          </a:r>
          <a:endParaRPr lang="ru-RU" dirty="0"/>
        </a:p>
      </dgm:t>
    </dgm:pt>
    <dgm:pt modelId="{A19A045F-C56E-4825-B66B-BA992EC15604}" type="parTrans" cxnId="{BB07EC41-EC54-4B7A-AF2B-88852C4F649E}">
      <dgm:prSet/>
      <dgm:spPr/>
      <dgm:t>
        <a:bodyPr/>
        <a:lstStyle/>
        <a:p>
          <a:endParaRPr lang="ru-RU"/>
        </a:p>
      </dgm:t>
    </dgm:pt>
    <dgm:pt modelId="{583A0464-6E68-4DD1-9391-C1371E53C7D9}" type="sibTrans" cxnId="{BB07EC41-EC54-4B7A-AF2B-88852C4F649E}">
      <dgm:prSet/>
      <dgm:spPr/>
      <dgm:t>
        <a:bodyPr/>
        <a:lstStyle/>
        <a:p>
          <a:endParaRPr lang="ru-RU"/>
        </a:p>
      </dgm:t>
    </dgm:pt>
    <dgm:pt modelId="{6BFD7405-FD5D-4FC6-8E8F-352242FE5BB9}">
      <dgm:prSet phldrT="[Текст]"/>
      <dgm:spPr/>
      <dgm:t>
        <a:bodyPr/>
        <a:lstStyle/>
        <a:p>
          <a:r>
            <a:rPr lang="ru-RU" dirty="0" smtClean="0"/>
            <a:t>Выступает важным признаком нормативного правового акта. Он непременно должен содержать  общие предписания в виде норм права и рассчитан на многократное применение. Нормативные правовые акты содержат правовые нормы, т.е. правила поведения общего характера, направленные на регулирование общественных отношений  того или иного определенного вида.</a:t>
          </a:r>
          <a:endParaRPr lang="ru-RU" dirty="0"/>
        </a:p>
      </dgm:t>
    </dgm:pt>
    <dgm:pt modelId="{9A1613B9-A8BA-4B4F-A38A-B232CF5127CA}" type="parTrans" cxnId="{974DC272-96A9-4581-AC21-919A8AE3E27C}">
      <dgm:prSet/>
      <dgm:spPr/>
      <dgm:t>
        <a:bodyPr/>
        <a:lstStyle/>
        <a:p>
          <a:endParaRPr lang="ru-RU"/>
        </a:p>
      </dgm:t>
    </dgm:pt>
    <dgm:pt modelId="{8A522593-A827-442B-B75E-9D628E750A00}" type="sibTrans" cxnId="{974DC272-96A9-4581-AC21-919A8AE3E27C}">
      <dgm:prSet/>
      <dgm:spPr/>
      <dgm:t>
        <a:bodyPr/>
        <a:lstStyle/>
        <a:p>
          <a:endParaRPr lang="ru-RU"/>
        </a:p>
      </dgm:t>
    </dgm:pt>
    <dgm:pt modelId="{EDEAC6FD-D6F3-4201-8C92-6295E32C9C03}">
      <dgm:prSet phldrT="[Текст]"/>
      <dgm:spPr/>
      <dgm:t>
        <a:bodyPr/>
        <a:lstStyle/>
        <a:p>
          <a:pPr algn="ctr"/>
          <a:r>
            <a:rPr lang="ru-RU" dirty="0" smtClean="0"/>
            <a:t>Документарная природа</a:t>
          </a:r>
          <a:endParaRPr lang="ru-RU" dirty="0"/>
        </a:p>
      </dgm:t>
    </dgm:pt>
    <dgm:pt modelId="{FF3C5704-152E-4299-B0BF-33381A58A0C0}" type="parTrans" cxnId="{6A515452-81B2-461B-9357-A22A2CC10870}">
      <dgm:prSet/>
      <dgm:spPr/>
      <dgm:t>
        <a:bodyPr/>
        <a:lstStyle/>
        <a:p>
          <a:endParaRPr lang="ru-RU"/>
        </a:p>
      </dgm:t>
    </dgm:pt>
    <dgm:pt modelId="{C9EF61D9-3DBD-42AE-A155-71A4D63804A3}" type="sibTrans" cxnId="{6A515452-81B2-461B-9357-A22A2CC10870}">
      <dgm:prSet/>
      <dgm:spPr/>
      <dgm:t>
        <a:bodyPr/>
        <a:lstStyle/>
        <a:p>
          <a:endParaRPr lang="ru-RU"/>
        </a:p>
      </dgm:t>
    </dgm:pt>
    <dgm:pt modelId="{D746AFB9-F3E1-4F8B-9E2E-9BFB588ECCF4}">
      <dgm:prSet phldrT="[Текст]"/>
      <dgm:spPr/>
      <dgm:t>
        <a:bodyPr/>
        <a:lstStyle/>
        <a:p>
          <a:r>
            <a:rPr lang="ru-RU" dirty="0" smtClean="0"/>
            <a:t>Нормативный правовой акт – это письменный документ, имеющий внутреннюю структуру, соответствующую правилам законодательной техники. Правовой акт отличается языком, использованием специальных терминов, наличием установленных реквизитов (дата, номер, наименование и т.п.).</a:t>
          </a:r>
          <a:endParaRPr lang="ru-RU" dirty="0"/>
        </a:p>
      </dgm:t>
    </dgm:pt>
    <dgm:pt modelId="{D94CAD0F-A286-43E7-B5BF-D7AD53B2B42D}" type="parTrans" cxnId="{701E29E7-DC81-418E-8EEE-188484D89F5D}">
      <dgm:prSet/>
      <dgm:spPr/>
      <dgm:t>
        <a:bodyPr/>
        <a:lstStyle/>
        <a:p>
          <a:endParaRPr lang="ru-RU"/>
        </a:p>
      </dgm:t>
    </dgm:pt>
    <dgm:pt modelId="{AC87C7A9-ADAF-4207-A1D2-AA395E1D66FE}" type="sibTrans" cxnId="{701E29E7-DC81-418E-8EEE-188484D89F5D}">
      <dgm:prSet/>
      <dgm:spPr/>
      <dgm:t>
        <a:bodyPr/>
        <a:lstStyle/>
        <a:p>
          <a:endParaRPr lang="ru-RU"/>
        </a:p>
      </dgm:t>
    </dgm:pt>
    <dgm:pt modelId="{C35B18D6-333F-47B6-AF94-239B07742B22}">
      <dgm:prSet phldrT="[Текст]"/>
      <dgm:spPr/>
      <dgm:t>
        <a:bodyPr/>
        <a:lstStyle/>
        <a:p>
          <a:r>
            <a:rPr lang="ru-RU" dirty="0" smtClean="0"/>
            <a:t>Процедурные вопросы</a:t>
          </a:r>
          <a:endParaRPr lang="ru-RU" dirty="0"/>
        </a:p>
      </dgm:t>
    </dgm:pt>
    <dgm:pt modelId="{D34A6022-AD58-4E1C-B514-49803A683920}" type="parTrans" cxnId="{5E02DE5F-20EF-474C-8E18-4EDD44612C92}">
      <dgm:prSet/>
      <dgm:spPr/>
      <dgm:t>
        <a:bodyPr/>
        <a:lstStyle/>
        <a:p>
          <a:endParaRPr lang="ru-RU"/>
        </a:p>
      </dgm:t>
    </dgm:pt>
    <dgm:pt modelId="{F3F45C6A-9267-4203-B61E-0CC436487231}" type="sibTrans" cxnId="{5E02DE5F-20EF-474C-8E18-4EDD44612C92}">
      <dgm:prSet/>
      <dgm:spPr/>
      <dgm:t>
        <a:bodyPr/>
        <a:lstStyle/>
        <a:p>
          <a:endParaRPr lang="ru-RU"/>
        </a:p>
      </dgm:t>
    </dgm:pt>
    <dgm:pt modelId="{7375130A-FFC7-4E10-8C06-F5E100E77ABA}">
      <dgm:prSet phldrT="[Текст]"/>
      <dgm:spPr/>
      <dgm:t>
        <a:bodyPr/>
        <a:lstStyle/>
        <a:p>
          <a:r>
            <a:rPr lang="ru-RU" dirty="0" smtClean="0"/>
            <a:t>Значение процедурных вопросов исключительно велико, что подчеркивается возможностью отмены нормативных правовых актов в случае нарушения порядка их принятия. Этот вопрос становился предметом рассмотрения высших судебных инстанций.</a:t>
          </a:r>
          <a:endParaRPr lang="ru-RU" dirty="0"/>
        </a:p>
      </dgm:t>
    </dgm:pt>
    <dgm:pt modelId="{83351C2A-8830-4A88-B412-0E7983AA615B}" type="parTrans" cxnId="{CDF47802-F90F-442E-B8A0-3D5622AF2641}">
      <dgm:prSet/>
      <dgm:spPr/>
      <dgm:t>
        <a:bodyPr/>
        <a:lstStyle/>
        <a:p>
          <a:endParaRPr lang="ru-RU"/>
        </a:p>
      </dgm:t>
    </dgm:pt>
    <dgm:pt modelId="{39D3C845-8014-4257-AC74-B74587AE5399}" type="sibTrans" cxnId="{CDF47802-F90F-442E-B8A0-3D5622AF2641}">
      <dgm:prSet/>
      <dgm:spPr/>
      <dgm:t>
        <a:bodyPr/>
        <a:lstStyle/>
        <a:p>
          <a:endParaRPr lang="ru-RU"/>
        </a:p>
      </dgm:t>
    </dgm:pt>
    <dgm:pt modelId="{75A3AB9C-459C-4C0E-ACCD-4C3161C5081F}" type="pres">
      <dgm:prSet presAssocID="{B6C6494F-EA47-47CC-B48B-DD91F1CC925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07414A7-9C5C-4F79-BC36-C6C1FE9C2FE8}" type="pres">
      <dgm:prSet presAssocID="{D08570C7-4CAE-4AF8-86C0-534C1E990ED6}" presName="linNode" presStyleCnt="0"/>
      <dgm:spPr/>
    </dgm:pt>
    <dgm:pt modelId="{16CA3768-F131-4AAE-A58A-C27B7562AF63}" type="pres">
      <dgm:prSet presAssocID="{D08570C7-4CAE-4AF8-86C0-534C1E990ED6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3D309E-7C4E-4403-AD8C-E25D0E74A99A}" type="pres">
      <dgm:prSet presAssocID="{D08570C7-4CAE-4AF8-86C0-534C1E990ED6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C66BDA-8FBF-474A-BAD9-638DC00A4D20}" type="pres">
      <dgm:prSet presAssocID="{583A0464-6E68-4DD1-9391-C1371E53C7D9}" presName="sp" presStyleCnt="0"/>
      <dgm:spPr/>
    </dgm:pt>
    <dgm:pt modelId="{5D8CCB48-001B-408C-A805-97062EB5DC64}" type="pres">
      <dgm:prSet presAssocID="{EDEAC6FD-D6F3-4201-8C92-6295E32C9C03}" presName="linNode" presStyleCnt="0"/>
      <dgm:spPr/>
    </dgm:pt>
    <dgm:pt modelId="{7FF898AF-12C8-4161-815B-0868B4C6C934}" type="pres">
      <dgm:prSet presAssocID="{EDEAC6FD-D6F3-4201-8C92-6295E32C9C03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B0284E-7C81-4F51-974D-C773F075C527}" type="pres">
      <dgm:prSet presAssocID="{EDEAC6FD-D6F3-4201-8C92-6295E32C9C03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063741-4B2C-4456-A5D3-38D967391B75}" type="pres">
      <dgm:prSet presAssocID="{C9EF61D9-3DBD-42AE-A155-71A4D63804A3}" presName="sp" presStyleCnt="0"/>
      <dgm:spPr/>
    </dgm:pt>
    <dgm:pt modelId="{C8056696-0EF9-40CF-91AC-EBE1F7F1738E}" type="pres">
      <dgm:prSet presAssocID="{C35B18D6-333F-47B6-AF94-239B07742B22}" presName="linNode" presStyleCnt="0"/>
      <dgm:spPr/>
    </dgm:pt>
    <dgm:pt modelId="{54B9160F-8374-43C0-A613-BAC6F7A0E965}" type="pres">
      <dgm:prSet presAssocID="{C35B18D6-333F-47B6-AF94-239B07742B22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9BDDB5-2B01-4883-9E4B-EEAF6728EC8F}" type="pres">
      <dgm:prSet presAssocID="{C35B18D6-333F-47B6-AF94-239B07742B22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D80930B-3D78-4EA0-9ED3-5EC4E2D4DDB4}" type="presOf" srcId="{7375130A-FFC7-4E10-8C06-F5E100E77ABA}" destId="{AF9BDDB5-2B01-4883-9E4B-EEAF6728EC8F}" srcOrd="0" destOrd="0" presId="urn:microsoft.com/office/officeart/2005/8/layout/vList5"/>
    <dgm:cxn modelId="{CDF47802-F90F-442E-B8A0-3D5622AF2641}" srcId="{C35B18D6-333F-47B6-AF94-239B07742B22}" destId="{7375130A-FFC7-4E10-8C06-F5E100E77ABA}" srcOrd="0" destOrd="0" parTransId="{83351C2A-8830-4A88-B412-0E7983AA615B}" sibTransId="{39D3C845-8014-4257-AC74-B74587AE5399}"/>
    <dgm:cxn modelId="{EFF579E9-384C-4076-9092-1D2999215B89}" type="presOf" srcId="{B6C6494F-EA47-47CC-B48B-DD91F1CC9257}" destId="{75A3AB9C-459C-4C0E-ACCD-4C3161C5081F}" srcOrd="0" destOrd="0" presId="urn:microsoft.com/office/officeart/2005/8/layout/vList5"/>
    <dgm:cxn modelId="{D8C87FC8-9DB5-49D5-BA19-B290324FCCBA}" type="presOf" srcId="{EDEAC6FD-D6F3-4201-8C92-6295E32C9C03}" destId="{7FF898AF-12C8-4161-815B-0868B4C6C934}" srcOrd="0" destOrd="0" presId="urn:microsoft.com/office/officeart/2005/8/layout/vList5"/>
    <dgm:cxn modelId="{D19091EA-22C0-4818-9299-30A07A7445A7}" type="presOf" srcId="{D746AFB9-F3E1-4F8B-9E2E-9BFB588ECCF4}" destId="{E6B0284E-7C81-4F51-974D-C773F075C527}" srcOrd="0" destOrd="0" presId="urn:microsoft.com/office/officeart/2005/8/layout/vList5"/>
    <dgm:cxn modelId="{A16A622D-E904-451B-A343-5BA5A21B7666}" type="presOf" srcId="{D08570C7-4CAE-4AF8-86C0-534C1E990ED6}" destId="{16CA3768-F131-4AAE-A58A-C27B7562AF63}" srcOrd="0" destOrd="0" presId="urn:microsoft.com/office/officeart/2005/8/layout/vList5"/>
    <dgm:cxn modelId="{BB07EC41-EC54-4B7A-AF2B-88852C4F649E}" srcId="{B6C6494F-EA47-47CC-B48B-DD91F1CC9257}" destId="{D08570C7-4CAE-4AF8-86C0-534C1E990ED6}" srcOrd="0" destOrd="0" parTransId="{A19A045F-C56E-4825-B66B-BA992EC15604}" sibTransId="{583A0464-6E68-4DD1-9391-C1371E53C7D9}"/>
    <dgm:cxn modelId="{701E29E7-DC81-418E-8EEE-188484D89F5D}" srcId="{EDEAC6FD-D6F3-4201-8C92-6295E32C9C03}" destId="{D746AFB9-F3E1-4F8B-9E2E-9BFB588ECCF4}" srcOrd="0" destOrd="0" parTransId="{D94CAD0F-A286-43E7-B5BF-D7AD53B2B42D}" sibTransId="{AC87C7A9-ADAF-4207-A1D2-AA395E1D66FE}"/>
    <dgm:cxn modelId="{5FDC47FF-A9A1-4B88-A405-8CEC695D39B2}" type="presOf" srcId="{C35B18D6-333F-47B6-AF94-239B07742B22}" destId="{54B9160F-8374-43C0-A613-BAC6F7A0E965}" srcOrd="0" destOrd="0" presId="urn:microsoft.com/office/officeart/2005/8/layout/vList5"/>
    <dgm:cxn modelId="{5E02DE5F-20EF-474C-8E18-4EDD44612C92}" srcId="{B6C6494F-EA47-47CC-B48B-DD91F1CC9257}" destId="{C35B18D6-333F-47B6-AF94-239B07742B22}" srcOrd="2" destOrd="0" parTransId="{D34A6022-AD58-4E1C-B514-49803A683920}" sibTransId="{F3F45C6A-9267-4203-B61E-0CC436487231}"/>
    <dgm:cxn modelId="{974DC272-96A9-4581-AC21-919A8AE3E27C}" srcId="{D08570C7-4CAE-4AF8-86C0-534C1E990ED6}" destId="{6BFD7405-FD5D-4FC6-8E8F-352242FE5BB9}" srcOrd="0" destOrd="0" parTransId="{9A1613B9-A8BA-4B4F-A38A-B232CF5127CA}" sibTransId="{8A522593-A827-442B-B75E-9D628E750A00}"/>
    <dgm:cxn modelId="{6A515452-81B2-461B-9357-A22A2CC10870}" srcId="{B6C6494F-EA47-47CC-B48B-DD91F1CC9257}" destId="{EDEAC6FD-D6F3-4201-8C92-6295E32C9C03}" srcOrd="1" destOrd="0" parTransId="{FF3C5704-152E-4299-B0BF-33381A58A0C0}" sibTransId="{C9EF61D9-3DBD-42AE-A155-71A4D63804A3}"/>
    <dgm:cxn modelId="{0936A634-A560-470D-B3E1-3EF2936141B0}" type="presOf" srcId="{6BFD7405-FD5D-4FC6-8E8F-352242FE5BB9}" destId="{5C3D309E-7C4E-4403-AD8C-E25D0E74A99A}" srcOrd="0" destOrd="0" presId="urn:microsoft.com/office/officeart/2005/8/layout/vList5"/>
    <dgm:cxn modelId="{2AE1DD0A-00CF-4B26-A339-C73976E403AB}" type="presParOf" srcId="{75A3AB9C-459C-4C0E-ACCD-4C3161C5081F}" destId="{D07414A7-9C5C-4F79-BC36-C6C1FE9C2FE8}" srcOrd="0" destOrd="0" presId="urn:microsoft.com/office/officeart/2005/8/layout/vList5"/>
    <dgm:cxn modelId="{E1F78EB9-7EE7-4C92-BE2E-7AF6D9BC0601}" type="presParOf" srcId="{D07414A7-9C5C-4F79-BC36-C6C1FE9C2FE8}" destId="{16CA3768-F131-4AAE-A58A-C27B7562AF63}" srcOrd="0" destOrd="0" presId="urn:microsoft.com/office/officeart/2005/8/layout/vList5"/>
    <dgm:cxn modelId="{54DC7E9D-70DD-4854-9890-8337AF86AA7D}" type="presParOf" srcId="{D07414A7-9C5C-4F79-BC36-C6C1FE9C2FE8}" destId="{5C3D309E-7C4E-4403-AD8C-E25D0E74A99A}" srcOrd="1" destOrd="0" presId="urn:microsoft.com/office/officeart/2005/8/layout/vList5"/>
    <dgm:cxn modelId="{47585D35-75D2-424A-86EA-4BE60AF2A581}" type="presParOf" srcId="{75A3AB9C-459C-4C0E-ACCD-4C3161C5081F}" destId="{FBC66BDA-8FBF-474A-BAD9-638DC00A4D20}" srcOrd="1" destOrd="0" presId="urn:microsoft.com/office/officeart/2005/8/layout/vList5"/>
    <dgm:cxn modelId="{8F588A3E-1FA1-4455-AFCE-30DACAB9ACB4}" type="presParOf" srcId="{75A3AB9C-459C-4C0E-ACCD-4C3161C5081F}" destId="{5D8CCB48-001B-408C-A805-97062EB5DC64}" srcOrd="2" destOrd="0" presId="urn:microsoft.com/office/officeart/2005/8/layout/vList5"/>
    <dgm:cxn modelId="{13538D7E-C354-443E-B99F-0D99B9383151}" type="presParOf" srcId="{5D8CCB48-001B-408C-A805-97062EB5DC64}" destId="{7FF898AF-12C8-4161-815B-0868B4C6C934}" srcOrd="0" destOrd="0" presId="urn:microsoft.com/office/officeart/2005/8/layout/vList5"/>
    <dgm:cxn modelId="{D862C165-3E6C-4B3A-9AF3-E6AE1D9F3C88}" type="presParOf" srcId="{5D8CCB48-001B-408C-A805-97062EB5DC64}" destId="{E6B0284E-7C81-4F51-974D-C773F075C527}" srcOrd="1" destOrd="0" presId="urn:microsoft.com/office/officeart/2005/8/layout/vList5"/>
    <dgm:cxn modelId="{C57702B5-0DD1-4471-97AC-1B0B1F4EB8AA}" type="presParOf" srcId="{75A3AB9C-459C-4C0E-ACCD-4C3161C5081F}" destId="{9F063741-4B2C-4456-A5D3-38D967391B75}" srcOrd="3" destOrd="0" presId="urn:microsoft.com/office/officeart/2005/8/layout/vList5"/>
    <dgm:cxn modelId="{4B6C6D36-B8E1-4104-BFA3-7DDE61EFDFE5}" type="presParOf" srcId="{75A3AB9C-459C-4C0E-ACCD-4C3161C5081F}" destId="{C8056696-0EF9-40CF-91AC-EBE1F7F1738E}" srcOrd="4" destOrd="0" presId="urn:microsoft.com/office/officeart/2005/8/layout/vList5"/>
    <dgm:cxn modelId="{C7561080-C6DF-4833-A0E0-C1D35E268883}" type="presParOf" srcId="{C8056696-0EF9-40CF-91AC-EBE1F7F1738E}" destId="{54B9160F-8374-43C0-A613-BAC6F7A0E965}" srcOrd="0" destOrd="0" presId="urn:microsoft.com/office/officeart/2005/8/layout/vList5"/>
    <dgm:cxn modelId="{019B3B98-3740-4805-BC4E-888F578D9DF1}" type="presParOf" srcId="{C8056696-0EF9-40CF-91AC-EBE1F7F1738E}" destId="{AF9BDDB5-2B01-4883-9E4B-EEAF6728EC8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99A9CEB-2906-4008-8E0A-0277A4E2E7E1}" type="doc">
      <dgm:prSet loTypeId="urn:microsoft.com/office/officeart/2005/8/layout/default#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E14678A0-290B-4252-9ACF-4A0D68852EF3}">
      <dgm:prSet phldrT="[Текст]"/>
      <dgm:spPr/>
      <dgm:t>
        <a:bodyPr/>
        <a:lstStyle/>
        <a:p>
          <a:r>
            <a:rPr lang="ru-RU" dirty="0" smtClean="0"/>
            <a:t>издается компетентными органами и лицами</a:t>
          </a:r>
          <a:endParaRPr lang="ru-RU" dirty="0"/>
        </a:p>
      </dgm:t>
    </dgm:pt>
    <dgm:pt modelId="{03C379A6-FB88-4A5D-9A7E-0E345D8A0E86}" type="parTrans" cxnId="{1765B6D2-C718-4D24-AEB1-E3C0AA77A2D3}">
      <dgm:prSet/>
      <dgm:spPr/>
      <dgm:t>
        <a:bodyPr/>
        <a:lstStyle/>
        <a:p>
          <a:endParaRPr lang="ru-RU"/>
        </a:p>
      </dgm:t>
    </dgm:pt>
    <dgm:pt modelId="{AADBE43A-2567-49AD-A95C-3C9320AFC5AC}" type="sibTrans" cxnId="{1765B6D2-C718-4D24-AEB1-E3C0AA77A2D3}">
      <dgm:prSet/>
      <dgm:spPr/>
      <dgm:t>
        <a:bodyPr/>
        <a:lstStyle/>
        <a:p>
          <a:endParaRPr lang="ru-RU"/>
        </a:p>
      </dgm:t>
    </dgm:pt>
    <dgm:pt modelId="{68224B00-7DE1-4AAD-B805-F08BAD8827F0}">
      <dgm:prSet phldrT="[Текст]"/>
      <dgm:spPr/>
      <dgm:t>
        <a:bodyPr/>
        <a:lstStyle/>
        <a:p>
          <a:r>
            <a:rPr lang="ru-RU" dirty="0" smtClean="0"/>
            <a:t>регулирует общественные отношения</a:t>
          </a:r>
          <a:endParaRPr lang="ru-RU" dirty="0"/>
        </a:p>
      </dgm:t>
    </dgm:pt>
    <dgm:pt modelId="{D56633F8-B94A-4AF7-9256-35E8C3680DD2}" type="parTrans" cxnId="{77BC5C64-60AD-4B26-AD14-DBDC834B6598}">
      <dgm:prSet/>
      <dgm:spPr/>
      <dgm:t>
        <a:bodyPr/>
        <a:lstStyle/>
        <a:p>
          <a:endParaRPr lang="ru-RU"/>
        </a:p>
      </dgm:t>
    </dgm:pt>
    <dgm:pt modelId="{F5DACAE3-8303-42D5-9FCE-97163AEE9A05}" type="sibTrans" cxnId="{77BC5C64-60AD-4B26-AD14-DBDC834B6598}">
      <dgm:prSet/>
      <dgm:spPr/>
      <dgm:t>
        <a:bodyPr/>
        <a:lstStyle/>
        <a:p>
          <a:endParaRPr lang="ru-RU"/>
        </a:p>
      </dgm:t>
    </dgm:pt>
    <dgm:pt modelId="{ABADF7AB-E8AA-4E13-B7D5-948B34FD600C}">
      <dgm:prSet phldrT="[Текст]"/>
      <dgm:spPr/>
      <dgm:t>
        <a:bodyPr/>
        <a:lstStyle/>
        <a:p>
          <a:r>
            <a:rPr lang="ru-RU" dirty="0" smtClean="0"/>
            <a:t>издается </a:t>
          </a:r>
          <a:r>
            <a:rPr lang="ru-RU" dirty="0" err="1" smtClean="0"/>
            <a:t>управомоченными</a:t>
          </a:r>
          <a:r>
            <a:rPr lang="ru-RU" dirty="0" smtClean="0"/>
            <a:t> органами и лицами</a:t>
          </a:r>
          <a:endParaRPr lang="ru-RU" dirty="0"/>
        </a:p>
      </dgm:t>
    </dgm:pt>
    <dgm:pt modelId="{9B1029CB-AF1A-469C-A8D4-97CF233D7B3D}" type="parTrans" cxnId="{A5E9B2B2-C68F-4993-A2E1-4C10626E11FC}">
      <dgm:prSet/>
      <dgm:spPr/>
      <dgm:t>
        <a:bodyPr/>
        <a:lstStyle/>
        <a:p>
          <a:endParaRPr lang="ru-RU"/>
        </a:p>
      </dgm:t>
    </dgm:pt>
    <dgm:pt modelId="{3C4B9C70-B19A-4206-AA22-37C15BE9339F}" type="sibTrans" cxnId="{A5E9B2B2-C68F-4993-A2E1-4C10626E11FC}">
      <dgm:prSet/>
      <dgm:spPr/>
      <dgm:t>
        <a:bodyPr/>
        <a:lstStyle/>
        <a:p>
          <a:endParaRPr lang="ru-RU"/>
        </a:p>
      </dgm:t>
    </dgm:pt>
    <dgm:pt modelId="{6E376274-6B9E-4BFF-8FBD-2440B0F080B6}">
      <dgm:prSet phldrT="[Текст]"/>
      <dgm:spPr/>
      <dgm:t>
        <a:bodyPr/>
        <a:lstStyle/>
        <a:p>
          <a:r>
            <a:rPr lang="ru-RU" dirty="0" smtClean="0"/>
            <a:t>гарантируется принудительной силой государства</a:t>
          </a:r>
          <a:endParaRPr lang="ru-RU" dirty="0"/>
        </a:p>
      </dgm:t>
    </dgm:pt>
    <dgm:pt modelId="{01901494-BA42-4571-88A4-01D3D83ED513}" type="parTrans" cxnId="{A237615B-5BD3-4BED-8B08-17C947ABAF12}">
      <dgm:prSet/>
      <dgm:spPr/>
      <dgm:t>
        <a:bodyPr/>
        <a:lstStyle/>
        <a:p>
          <a:endParaRPr lang="ru-RU"/>
        </a:p>
      </dgm:t>
    </dgm:pt>
    <dgm:pt modelId="{8ABF2504-633D-4AA5-B986-BCFB3BD330E0}" type="sibTrans" cxnId="{A237615B-5BD3-4BED-8B08-17C947ABAF12}">
      <dgm:prSet/>
      <dgm:spPr/>
      <dgm:t>
        <a:bodyPr/>
        <a:lstStyle/>
        <a:p>
          <a:endParaRPr lang="ru-RU"/>
        </a:p>
      </dgm:t>
    </dgm:pt>
    <dgm:pt modelId="{D745C024-02ED-4131-A3CE-5D94214A04A9}">
      <dgm:prSet phldrT="[Текст]"/>
      <dgm:spPr/>
      <dgm:t>
        <a:bodyPr/>
        <a:lstStyle/>
        <a:p>
          <a:r>
            <a:rPr lang="ru-RU" dirty="0" smtClean="0"/>
            <a:t>имеет форму и структуру, установленные законом</a:t>
          </a:r>
          <a:endParaRPr lang="ru-RU" dirty="0"/>
        </a:p>
      </dgm:t>
    </dgm:pt>
    <dgm:pt modelId="{BBB34E77-EA8C-4E3A-835C-5DD07AF8A2AD}" type="parTrans" cxnId="{112D74CF-E20E-4F6C-8D4B-871F361E1C1A}">
      <dgm:prSet/>
      <dgm:spPr/>
      <dgm:t>
        <a:bodyPr/>
        <a:lstStyle/>
        <a:p>
          <a:endParaRPr lang="ru-RU"/>
        </a:p>
      </dgm:t>
    </dgm:pt>
    <dgm:pt modelId="{F11B394C-34E5-4AD8-9B44-20E67251EBFB}" type="sibTrans" cxnId="{112D74CF-E20E-4F6C-8D4B-871F361E1C1A}">
      <dgm:prSet/>
      <dgm:spPr/>
      <dgm:t>
        <a:bodyPr/>
        <a:lstStyle/>
        <a:p>
          <a:endParaRPr lang="ru-RU"/>
        </a:p>
      </dgm:t>
    </dgm:pt>
    <dgm:pt modelId="{C83731A2-0CB3-410F-A28D-1AAF23919348}" type="pres">
      <dgm:prSet presAssocID="{E99A9CEB-2906-4008-8E0A-0277A4E2E7E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A24B060-482D-4360-9FCB-7D06267DAAB7}" type="pres">
      <dgm:prSet presAssocID="{E14678A0-290B-4252-9ACF-4A0D68852EF3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55D5F8-8224-4B64-A776-FFAE85BF089B}" type="pres">
      <dgm:prSet presAssocID="{AADBE43A-2567-49AD-A95C-3C9320AFC5AC}" presName="sibTrans" presStyleCnt="0"/>
      <dgm:spPr/>
    </dgm:pt>
    <dgm:pt modelId="{601C8E39-E051-482D-886E-2020E290E26A}" type="pres">
      <dgm:prSet presAssocID="{68224B00-7DE1-4AAD-B805-F08BAD8827F0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D9231E-2510-4CA9-B36A-31258B53AE41}" type="pres">
      <dgm:prSet presAssocID="{F5DACAE3-8303-42D5-9FCE-97163AEE9A05}" presName="sibTrans" presStyleCnt="0"/>
      <dgm:spPr/>
    </dgm:pt>
    <dgm:pt modelId="{B8E1810D-C4D6-4F5B-A088-66F1A4939A33}" type="pres">
      <dgm:prSet presAssocID="{ABADF7AB-E8AA-4E13-B7D5-948B34FD600C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6E777F-5F90-42AA-BAED-A1BBCFFFC1C4}" type="pres">
      <dgm:prSet presAssocID="{3C4B9C70-B19A-4206-AA22-37C15BE9339F}" presName="sibTrans" presStyleCnt="0"/>
      <dgm:spPr/>
    </dgm:pt>
    <dgm:pt modelId="{11ADBD6E-E555-42A4-A879-9AFEBCE3C231}" type="pres">
      <dgm:prSet presAssocID="{6E376274-6B9E-4BFF-8FBD-2440B0F080B6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3D200C-6D79-42FB-9300-802CDFFF3D53}" type="pres">
      <dgm:prSet presAssocID="{8ABF2504-633D-4AA5-B986-BCFB3BD330E0}" presName="sibTrans" presStyleCnt="0"/>
      <dgm:spPr/>
    </dgm:pt>
    <dgm:pt modelId="{A3ED9107-346D-4CC8-AB98-CC33DC0354DC}" type="pres">
      <dgm:prSet presAssocID="{D745C024-02ED-4131-A3CE-5D94214A04A9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32ABE74-80F5-4E1E-BF18-1CC297B338D1}" type="presOf" srcId="{E14678A0-290B-4252-9ACF-4A0D68852EF3}" destId="{6A24B060-482D-4360-9FCB-7D06267DAAB7}" srcOrd="0" destOrd="0" presId="urn:microsoft.com/office/officeart/2005/8/layout/default#1"/>
    <dgm:cxn modelId="{37661261-A163-4CB3-846E-AB409FDE8FBA}" type="presOf" srcId="{6E376274-6B9E-4BFF-8FBD-2440B0F080B6}" destId="{11ADBD6E-E555-42A4-A879-9AFEBCE3C231}" srcOrd="0" destOrd="0" presId="urn:microsoft.com/office/officeart/2005/8/layout/default#1"/>
    <dgm:cxn modelId="{A5E9B2B2-C68F-4993-A2E1-4C10626E11FC}" srcId="{E99A9CEB-2906-4008-8E0A-0277A4E2E7E1}" destId="{ABADF7AB-E8AA-4E13-B7D5-948B34FD600C}" srcOrd="2" destOrd="0" parTransId="{9B1029CB-AF1A-469C-A8D4-97CF233D7B3D}" sibTransId="{3C4B9C70-B19A-4206-AA22-37C15BE9339F}"/>
    <dgm:cxn modelId="{C751CEFD-5D5E-4ABA-97F8-499A0D2A83E2}" type="presOf" srcId="{68224B00-7DE1-4AAD-B805-F08BAD8827F0}" destId="{601C8E39-E051-482D-886E-2020E290E26A}" srcOrd="0" destOrd="0" presId="urn:microsoft.com/office/officeart/2005/8/layout/default#1"/>
    <dgm:cxn modelId="{E0560291-B013-4818-99E1-2641FCCB4387}" type="presOf" srcId="{ABADF7AB-E8AA-4E13-B7D5-948B34FD600C}" destId="{B8E1810D-C4D6-4F5B-A088-66F1A4939A33}" srcOrd="0" destOrd="0" presId="urn:microsoft.com/office/officeart/2005/8/layout/default#1"/>
    <dgm:cxn modelId="{A237615B-5BD3-4BED-8B08-17C947ABAF12}" srcId="{E99A9CEB-2906-4008-8E0A-0277A4E2E7E1}" destId="{6E376274-6B9E-4BFF-8FBD-2440B0F080B6}" srcOrd="3" destOrd="0" parTransId="{01901494-BA42-4571-88A4-01D3D83ED513}" sibTransId="{8ABF2504-633D-4AA5-B986-BCFB3BD330E0}"/>
    <dgm:cxn modelId="{112D74CF-E20E-4F6C-8D4B-871F361E1C1A}" srcId="{E99A9CEB-2906-4008-8E0A-0277A4E2E7E1}" destId="{D745C024-02ED-4131-A3CE-5D94214A04A9}" srcOrd="4" destOrd="0" parTransId="{BBB34E77-EA8C-4E3A-835C-5DD07AF8A2AD}" sibTransId="{F11B394C-34E5-4AD8-9B44-20E67251EBFB}"/>
    <dgm:cxn modelId="{B745F6B9-ABF0-4FD8-B2DA-F9508BF519E7}" type="presOf" srcId="{E99A9CEB-2906-4008-8E0A-0277A4E2E7E1}" destId="{C83731A2-0CB3-410F-A28D-1AAF23919348}" srcOrd="0" destOrd="0" presId="urn:microsoft.com/office/officeart/2005/8/layout/default#1"/>
    <dgm:cxn modelId="{77BC5C64-60AD-4B26-AD14-DBDC834B6598}" srcId="{E99A9CEB-2906-4008-8E0A-0277A4E2E7E1}" destId="{68224B00-7DE1-4AAD-B805-F08BAD8827F0}" srcOrd="1" destOrd="0" parTransId="{D56633F8-B94A-4AF7-9256-35E8C3680DD2}" sibTransId="{F5DACAE3-8303-42D5-9FCE-97163AEE9A05}"/>
    <dgm:cxn modelId="{B71F454F-F1BA-43B8-9055-7C0D1E664240}" type="presOf" srcId="{D745C024-02ED-4131-A3CE-5D94214A04A9}" destId="{A3ED9107-346D-4CC8-AB98-CC33DC0354DC}" srcOrd="0" destOrd="0" presId="urn:microsoft.com/office/officeart/2005/8/layout/default#1"/>
    <dgm:cxn modelId="{1765B6D2-C718-4D24-AEB1-E3C0AA77A2D3}" srcId="{E99A9CEB-2906-4008-8E0A-0277A4E2E7E1}" destId="{E14678A0-290B-4252-9ACF-4A0D68852EF3}" srcOrd="0" destOrd="0" parTransId="{03C379A6-FB88-4A5D-9A7E-0E345D8A0E86}" sibTransId="{AADBE43A-2567-49AD-A95C-3C9320AFC5AC}"/>
    <dgm:cxn modelId="{044B9A27-7F19-49C3-AA65-51687938FF9E}" type="presParOf" srcId="{C83731A2-0CB3-410F-A28D-1AAF23919348}" destId="{6A24B060-482D-4360-9FCB-7D06267DAAB7}" srcOrd="0" destOrd="0" presId="urn:microsoft.com/office/officeart/2005/8/layout/default#1"/>
    <dgm:cxn modelId="{17092A9A-69DD-4102-8DD8-7B3D3D11532D}" type="presParOf" srcId="{C83731A2-0CB3-410F-A28D-1AAF23919348}" destId="{CF55D5F8-8224-4B64-A776-FFAE85BF089B}" srcOrd="1" destOrd="0" presId="urn:microsoft.com/office/officeart/2005/8/layout/default#1"/>
    <dgm:cxn modelId="{8ECCAD3C-BE2F-4E2F-BD82-32FDB76FDDD8}" type="presParOf" srcId="{C83731A2-0CB3-410F-A28D-1AAF23919348}" destId="{601C8E39-E051-482D-886E-2020E290E26A}" srcOrd="2" destOrd="0" presId="urn:microsoft.com/office/officeart/2005/8/layout/default#1"/>
    <dgm:cxn modelId="{61F0CD83-B961-41C4-965E-3F5C9E36926C}" type="presParOf" srcId="{C83731A2-0CB3-410F-A28D-1AAF23919348}" destId="{D8D9231E-2510-4CA9-B36A-31258B53AE41}" srcOrd="3" destOrd="0" presId="urn:microsoft.com/office/officeart/2005/8/layout/default#1"/>
    <dgm:cxn modelId="{86CCEAAD-5013-48FC-8AD7-A2206F0419B8}" type="presParOf" srcId="{C83731A2-0CB3-410F-A28D-1AAF23919348}" destId="{B8E1810D-C4D6-4F5B-A088-66F1A4939A33}" srcOrd="4" destOrd="0" presId="urn:microsoft.com/office/officeart/2005/8/layout/default#1"/>
    <dgm:cxn modelId="{C80F5309-FFB8-4608-9B40-AC1CAE26B5B5}" type="presParOf" srcId="{C83731A2-0CB3-410F-A28D-1AAF23919348}" destId="{C76E777F-5F90-42AA-BAED-A1BBCFFFC1C4}" srcOrd="5" destOrd="0" presId="urn:microsoft.com/office/officeart/2005/8/layout/default#1"/>
    <dgm:cxn modelId="{68719870-62F9-4393-8B3E-29612557B111}" type="presParOf" srcId="{C83731A2-0CB3-410F-A28D-1AAF23919348}" destId="{11ADBD6E-E555-42A4-A879-9AFEBCE3C231}" srcOrd="6" destOrd="0" presId="urn:microsoft.com/office/officeart/2005/8/layout/default#1"/>
    <dgm:cxn modelId="{6B917573-EFAB-4EC4-A147-500D948A8095}" type="presParOf" srcId="{C83731A2-0CB3-410F-A28D-1AAF23919348}" destId="{A93D200C-6D79-42FB-9300-802CDFFF3D53}" srcOrd="7" destOrd="0" presId="urn:microsoft.com/office/officeart/2005/8/layout/default#1"/>
    <dgm:cxn modelId="{B1F756CB-A9AA-4C5B-81A2-F5784E470C3C}" type="presParOf" srcId="{C83731A2-0CB3-410F-A28D-1AAF23919348}" destId="{A3ED9107-346D-4CC8-AB98-CC33DC0354DC}" srcOrd="8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9424AA3-468C-496F-B2B3-8536560625EA}" type="doc">
      <dgm:prSet loTypeId="urn:microsoft.com/office/officeart/2005/8/layout/default#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60FAFA57-33EA-4431-A88A-9526ABBC7C1F}">
      <dgm:prSet phldrT="[Текст]"/>
      <dgm:spPr/>
      <dgm:t>
        <a:bodyPr/>
        <a:lstStyle/>
        <a:p>
          <a:r>
            <a:rPr lang="ru-RU" dirty="0" smtClean="0"/>
            <a:t>волевое содержание</a:t>
          </a:r>
          <a:endParaRPr lang="ru-RU" dirty="0"/>
        </a:p>
      </dgm:t>
    </dgm:pt>
    <dgm:pt modelId="{33DF796B-52BA-4648-AC56-DB4EE2117217}" type="parTrans" cxnId="{EBBDCFFA-DD3E-44E6-B62B-FC5DEE947133}">
      <dgm:prSet/>
      <dgm:spPr/>
      <dgm:t>
        <a:bodyPr/>
        <a:lstStyle/>
        <a:p>
          <a:endParaRPr lang="ru-RU"/>
        </a:p>
      </dgm:t>
    </dgm:pt>
    <dgm:pt modelId="{9090E7FA-A106-4AF5-B977-80B99C9D48B8}" type="sibTrans" cxnId="{EBBDCFFA-DD3E-44E6-B62B-FC5DEE947133}">
      <dgm:prSet/>
      <dgm:spPr/>
      <dgm:t>
        <a:bodyPr/>
        <a:lstStyle/>
        <a:p>
          <a:endParaRPr lang="ru-RU"/>
        </a:p>
      </dgm:t>
    </dgm:pt>
    <dgm:pt modelId="{1B993505-62AD-4FB6-8A37-147CE8340B52}">
      <dgm:prSet phldrT="[Текст]"/>
      <dgm:spPr/>
      <dgm:t>
        <a:bodyPr/>
        <a:lstStyle/>
        <a:p>
          <a:r>
            <a:rPr lang="ru-RU" dirty="0" smtClean="0"/>
            <a:t>официальный характер</a:t>
          </a:r>
          <a:endParaRPr lang="ru-RU" dirty="0"/>
        </a:p>
      </dgm:t>
    </dgm:pt>
    <dgm:pt modelId="{F74028A8-4854-4DC6-A1F5-623A4FB8CFA0}" type="parTrans" cxnId="{470033D1-4783-4D5E-B9A2-056909267C87}">
      <dgm:prSet/>
      <dgm:spPr/>
      <dgm:t>
        <a:bodyPr/>
        <a:lstStyle/>
        <a:p>
          <a:endParaRPr lang="ru-RU"/>
        </a:p>
      </dgm:t>
    </dgm:pt>
    <dgm:pt modelId="{2D5E56D9-A295-4B22-A556-C246FC927B08}" type="sibTrans" cxnId="{470033D1-4783-4D5E-B9A2-056909267C87}">
      <dgm:prSet/>
      <dgm:spPr/>
      <dgm:t>
        <a:bodyPr/>
        <a:lstStyle/>
        <a:p>
          <a:endParaRPr lang="ru-RU"/>
        </a:p>
      </dgm:t>
    </dgm:pt>
    <dgm:pt modelId="{93E59751-F1C0-40C0-AF51-4C5FEF7FC16E}">
      <dgm:prSet phldrT="[Текст]"/>
      <dgm:spPr/>
      <dgm:t>
        <a:bodyPr/>
        <a:lstStyle/>
        <a:p>
          <a:r>
            <a:rPr lang="ru-RU" dirty="0" smtClean="0"/>
            <a:t>входит в единую систему</a:t>
          </a:r>
          <a:endParaRPr lang="ru-RU" dirty="0"/>
        </a:p>
      </dgm:t>
    </dgm:pt>
    <dgm:pt modelId="{E319954B-FCA5-4E9D-86F8-96245FCB5D9E}" type="parTrans" cxnId="{920DB006-D063-4897-BB17-80A9C26E016D}">
      <dgm:prSet/>
      <dgm:spPr/>
      <dgm:t>
        <a:bodyPr/>
        <a:lstStyle/>
        <a:p>
          <a:endParaRPr lang="ru-RU"/>
        </a:p>
      </dgm:t>
    </dgm:pt>
    <dgm:pt modelId="{C769B23F-C4E6-4BFC-B61C-7D760AD6BE44}" type="sibTrans" cxnId="{920DB006-D063-4897-BB17-80A9C26E016D}">
      <dgm:prSet/>
      <dgm:spPr/>
      <dgm:t>
        <a:bodyPr/>
        <a:lstStyle/>
        <a:p>
          <a:endParaRPr lang="ru-RU"/>
        </a:p>
      </dgm:t>
    </dgm:pt>
    <dgm:pt modelId="{3FD64F72-1879-4632-A7EF-E0C47A728A6E}">
      <dgm:prSet phldrT="[Текст]"/>
      <dgm:spPr/>
      <dgm:t>
        <a:bodyPr/>
        <a:lstStyle/>
        <a:p>
          <a:r>
            <a:rPr lang="ru-RU" dirty="0" smtClean="0"/>
            <a:t>нормативность</a:t>
          </a:r>
          <a:endParaRPr lang="ru-RU" dirty="0"/>
        </a:p>
      </dgm:t>
    </dgm:pt>
    <dgm:pt modelId="{0856F0D1-4711-4BD2-8CE4-46F40C64A224}" type="parTrans" cxnId="{FD66097B-084F-47BC-BEBB-62793E16786A}">
      <dgm:prSet/>
      <dgm:spPr/>
      <dgm:t>
        <a:bodyPr/>
        <a:lstStyle/>
        <a:p>
          <a:endParaRPr lang="ru-RU"/>
        </a:p>
      </dgm:t>
    </dgm:pt>
    <dgm:pt modelId="{F339D070-2B65-4B1A-8DE5-0318DDD278C9}" type="sibTrans" cxnId="{FD66097B-084F-47BC-BEBB-62793E16786A}">
      <dgm:prSet/>
      <dgm:spPr/>
      <dgm:t>
        <a:bodyPr/>
        <a:lstStyle/>
        <a:p>
          <a:endParaRPr lang="ru-RU"/>
        </a:p>
      </dgm:t>
    </dgm:pt>
    <dgm:pt modelId="{63FE0E43-CDA3-4A59-A8E4-4104FDABC447}">
      <dgm:prSet phldrT="[Текст]"/>
      <dgm:spPr/>
      <dgm:t>
        <a:bodyPr/>
        <a:lstStyle/>
        <a:p>
          <a:r>
            <a:rPr lang="ru-RU" dirty="0" smtClean="0"/>
            <a:t>принимается в специальной процедуре</a:t>
          </a:r>
          <a:endParaRPr lang="ru-RU" dirty="0"/>
        </a:p>
      </dgm:t>
    </dgm:pt>
    <dgm:pt modelId="{8FA98C3D-595C-4089-B348-D4B03B96E88D}" type="parTrans" cxnId="{E32F5714-BB94-45A8-9E29-79AB11B24A8D}">
      <dgm:prSet/>
      <dgm:spPr/>
      <dgm:t>
        <a:bodyPr/>
        <a:lstStyle/>
        <a:p>
          <a:endParaRPr lang="ru-RU"/>
        </a:p>
      </dgm:t>
    </dgm:pt>
    <dgm:pt modelId="{AAC11579-7ECE-4490-A6C3-8E925339F0EC}" type="sibTrans" cxnId="{E32F5714-BB94-45A8-9E29-79AB11B24A8D}">
      <dgm:prSet/>
      <dgm:spPr/>
      <dgm:t>
        <a:bodyPr/>
        <a:lstStyle/>
        <a:p>
          <a:endParaRPr lang="ru-RU"/>
        </a:p>
      </dgm:t>
    </dgm:pt>
    <dgm:pt modelId="{E5E0BB4A-F227-41A7-A669-913DE357E65A}" type="pres">
      <dgm:prSet presAssocID="{59424AA3-468C-496F-B2B3-8536560625E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932517B-A7E5-4F7C-9112-A4A5E5A0BA82}" type="pres">
      <dgm:prSet presAssocID="{60FAFA57-33EA-4431-A88A-9526ABBC7C1F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4ACAA5-BF59-412C-AA26-00E80300393D}" type="pres">
      <dgm:prSet presAssocID="{9090E7FA-A106-4AF5-B977-80B99C9D48B8}" presName="sibTrans" presStyleCnt="0"/>
      <dgm:spPr/>
    </dgm:pt>
    <dgm:pt modelId="{7DA813EB-F776-4A69-97A7-50EC2BD4A862}" type="pres">
      <dgm:prSet presAssocID="{1B993505-62AD-4FB6-8A37-147CE8340B52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D4BD0A-0B94-41F8-82D0-E1A792716F8C}" type="pres">
      <dgm:prSet presAssocID="{2D5E56D9-A295-4B22-A556-C246FC927B08}" presName="sibTrans" presStyleCnt="0"/>
      <dgm:spPr/>
    </dgm:pt>
    <dgm:pt modelId="{56C36758-A4E8-4326-9181-919C0696F347}" type="pres">
      <dgm:prSet presAssocID="{93E59751-F1C0-40C0-AF51-4C5FEF7FC16E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D3814B-E089-4C6B-ABE2-A4144C02394C}" type="pres">
      <dgm:prSet presAssocID="{C769B23F-C4E6-4BFC-B61C-7D760AD6BE44}" presName="sibTrans" presStyleCnt="0"/>
      <dgm:spPr/>
    </dgm:pt>
    <dgm:pt modelId="{E323B6B3-1482-4A0C-93F2-8CC10FCD9496}" type="pres">
      <dgm:prSet presAssocID="{3FD64F72-1879-4632-A7EF-E0C47A728A6E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CBB956-F755-4558-A0A3-1FF267D1DCED}" type="pres">
      <dgm:prSet presAssocID="{F339D070-2B65-4B1A-8DE5-0318DDD278C9}" presName="sibTrans" presStyleCnt="0"/>
      <dgm:spPr/>
    </dgm:pt>
    <dgm:pt modelId="{F434F81E-0442-4C3E-95C5-11C0800715DD}" type="pres">
      <dgm:prSet presAssocID="{63FE0E43-CDA3-4A59-A8E4-4104FDABC447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20DB006-D063-4897-BB17-80A9C26E016D}" srcId="{59424AA3-468C-496F-B2B3-8536560625EA}" destId="{93E59751-F1C0-40C0-AF51-4C5FEF7FC16E}" srcOrd="2" destOrd="0" parTransId="{E319954B-FCA5-4E9D-86F8-96245FCB5D9E}" sibTransId="{C769B23F-C4E6-4BFC-B61C-7D760AD6BE44}"/>
    <dgm:cxn modelId="{EBBDCFFA-DD3E-44E6-B62B-FC5DEE947133}" srcId="{59424AA3-468C-496F-B2B3-8536560625EA}" destId="{60FAFA57-33EA-4431-A88A-9526ABBC7C1F}" srcOrd="0" destOrd="0" parTransId="{33DF796B-52BA-4648-AC56-DB4EE2117217}" sibTransId="{9090E7FA-A106-4AF5-B977-80B99C9D48B8}"/>
    <dgm:cxn modelId="{F1C7E98C-5F2B-4DA5-9851-F04D6FC0D58F}" type="presOf" srcId="{1B993505-62AD-4FB6-8A37-147CE8340B52}" destId="{7DA813EB-F776-4A69-97A7-50EC2BD4A862}" srcOrd="0" destOrd="0" presId="urn:microsoft.com/office/officeart/2005/8/layout/default#2"/>
    <dgm:cxn modelId="{AA6F5465-5550-4E63-B2C2-D2C18C0A2EC7}" type="presOf" srcId="{60FAFA57-33EA-4431-A88A-9526ABBC7C1F}" destId="{B932517B-A7E5-4F7C-9112-A4A5E5A0BA82}" srcOrd="0" destOrd="0" presId="urn:microsoft.com/office/officeart/2005/8/layout/default#2"/>
    <dgm:cxn modelId="{470033D1-4783-4D5E-B9A2-056909267C87}" srcId="{59424AA3-468C-496F-B2B3-8536560625EA}" destId="{1B993505-62AD-4FB6-8A37-147CE8340B52}" srcOrd="1" destOrd="0" parTransId="{F74028A8-4854-4DC6-A1F5-623A4FB8CFA0}" sibTransId="{2D5E56D9-A295-4B22-A556-C246FC927B08}"/>
    <dgm:cxn modelId="{55292605-B9B4-4468-94A0-56C68711B130}" type="presOf" srcId="{59424AA3-468C-496F-B2B3-8536560625EA}" destId="{E5E0BB4A-F227-41A7-A669-913DE357E65A}" srcOrd="0" destOrd="0" presId="urn:microsoft.com/office/officeart/2005/8/layout/default#2"/>
    <dgm:cxn modelId="{88D69D87-216E-43D4-8B94-965EDCDC7C26}" type="presOf" srcId="{3FD64F72-1879-4632-A7EF-E0C47A728A6E}" destId="{E323B6B3-1482-4A0C-93F2-8CC10FCD9496}" srcOrd="0" destOrd="0" presId="urn:microsoft.com/office/officeart/2005/8/layout/default#2"/>
    <dgm:cxn modelId="{E32F5714-BB94-45A8-9E29-79AB11B24A8D}" srcId="{59424AA3-468C-496F-B2B3-8536560625EA}" destId="{63FE0E43-CDA3-4A59-A8E4-4104FDABC447}" srcOrd="4" destOrd="0" parTransId="{8FA98C3D-595C-4089-B348-D4B03B96E88D}" sibTransId="{AAC11579-7ECE-4490-A6C3-8E925339F0EC}"/>
    <dgm:cxn modelId="{3F48762F-F9AA-4673-8A8C-7CE79CFD930E}" type="presOf" srcId="{93E59751-F1C0-40C0-AF51-4C5FEF7FC16E}" destId="{56C36758-A4E8-4326-9181-919C0696F347}" srcOrd="0" destOrd="0" presId="urn:microsoft.com/office/officeart/2005/8/layout/default#2"/>
    <dgm:cxn modelId="{2FC68FF8-2692-45FD-913D-45302F3FD37A}" type="presOf" srcId="{63FE0E43-CDA3-4A59-A8E4-4104FDABC447}" destId="{F434F81E-0442-4C3E-95C5-11C0800715DD}" srcOrd="0" destOrd="0" presId="urn:microsoft.com/office/officeart/2005/8/layout/default#2"/>
    <dgm:cxn modelId="{FD66097B-084F-47BC-BEBB-62793E16786A}" srcId="{59424AA3-468C-496F-B2B3-8536560625EA}" destId="{3FD64F72-1879-4632-A7EF-E0C47A728A6E}" srcOrd="3" destOrd="0" parTransId="{0856F0D1-4711-4BD2-8CE4-46F40C64A224}" sibTransId="{F339D070-2B65-4B1A-8DE5-0318DDD278C9}"/>
    <dgm:cxn modelId="{0E32C042-56A2-4456-A04F-B62801E07BB4}" type="presParOf" srcId="{E5E0BB4A-F227-41A7-A669-913DE357E65A}" destId="{B932517B-A7E5-4F7C-9112-A4A5E5A0BA82}" srcOrd="0" destOrd="0" presId="urn:microsoft.com/office/officeart/2005/8/layout/default#2"/>
    <dgm:cxn modelId="{7610701B-42AA-4FC3-B461-C8EE880BAC53}" type="presParOf" srcId="{E5E0BB4A-F227-41A7-A669-913DE357E65A}" destId="{2A4ACAA5-BF59-412C-AA26-00E80300393D}" srcOrd="1" destOrd="0" presId="urn:microsoft.com/office/officeart/2005/8/layout/default#2"/>
    <dgm:cxn modelId="{AD5B0C01-708A-4CC3-A06C-A3CC02DC3C9B}" type="presParOf" srcId="{E5E0BB4A-F227-41A7-A669-913DE357E65A}" destId="{7DA813EB-F776-4A69-97A7-50EC2BD4A862}" srcOrd="2" destOrd="0" presId="urn:microsoft.com/office/officeart/2005/8/layout/default#2"/>
    <dgm:cxn modelId="{275A66D4-11EE-4275-AE94-5AB020AA81DB}" type="presParOf" srcId="{E5E0BB4A-F227-41A7-A669-913DE357E65A}" destId="{09D4BD0A-0B94-41F8-82D0-E1A792716F8C}" srcOrd="3" destOrd="0" presId="urn:microsoft.com/office/officeart/2005/8/layout/default#2"/>
    <dgm:cxn modelId="{DD93E8FB-96EC-4EA3-BEF6-943DBFAEF024}" type="presParOf" srcId="{E5E0BB4A-F227-41A7-A669-913DE357E65A}" destId="{56C36758-A4E8-4326-9181-919C0696F347}" srcOrd="4" destOrd="0" presId="urn:microsoft.com/office/officeart/2005/8/layout/default#2"/>
    <dgm:cxn modelId="{037839CE-19F3-46F6-9608-B59D985A1C95}" type="presParOf" srcId="{E5E0BB4A-F227-41A7-A669-913DE357E65A}" destId="{13D3814B-E089-4C6B-ABE2-A4144C02394C}" srcOrd="5" destOrd="0" presId="urn:microsoft.com/office/officeart/2005/8/layout/default#2"/>
    <dgm:cxn modelId="{023B37C7-2B4C-44AE-9E1A-DF53A3C65446}" type="presParOf" srcId="{E5E0BB4A-F227-41A7-A669-913DE357E65A}" destId="{E323B6B3-1482-4A0C-93F2-8CC10FCD9496}" srcOrd="6" destOrd="0" presId="urn:microsoft.com/office/officeart/2005/8/layout/default#2"/>
    <dgm:cxn modelId="{321F778C-E478-4A1C-A5EB-5C32B246A80B}" type="presParOf" srcId="{E5E0BB4A-F227-41A7-A669-913DE357E65A}" destId="{A6CBB956-F755-4558-A0A3-1FF267D1DCED}" srcOrd="7" destOrd="0" presId="urn:microsoft.com/office/officeart/2005/8/layout/default#2"/>
    <dgm:cxn modelId="{E597059B-D77A-4FB6-8E7B-CB9C1B4F53D3}" type="presParOf" srcId="{E5E0BB4A-F227-41A7-A669-913DE357E65A}" destId="{F434F81E-0442-4C3E-95C5-11C0800715DD}" srcOrd="8" destOrd="0" presId="urn:microsoft.com/office/officeart/2005/8/layout/default#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1C1CFE8-2A9A-48B1-BB5A-5F98C8DB6A98}" type="doc">
      <dgm:prSet loTypeId="urn:microsoft.com/office/officeart/2005/8/layout/matrix1" loCatId="matrix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DB082620-F194-4836-B63F-5EB33687D628}">
      <dgm:prSet/>
      <dgm:spPr/>
      <dgm:t>
        <a:bodyPr/>
        <a:lstStyle/>
        <a:p>
          <a:pPr rtl="0"/>
          <a:r>
            <a:rPr lang="ru-RU" dirty="0" smtClean="0"/>
            <a:t>Вступают в силу</a:t>
          </a:r>
          <a:endParaRPr lang="ru-RU" dirty="0"/>
        </a:p>
      </dgm:t>
    </dgm:pt>
    <dgm:pt modelId="{C7B3CCF6-794C-405E-A9AA-62ABA74951DC}" type="parTrans" cxnId="{8FF9236D-C4DB-498C-AEC2-48CDBFC6105B}">
      <dgm:prSet/>
      <dgm:spPr/>
      <dgm:t>
        <a:bodyPr/>
        <a:lstStyle/>
        <a:p>
          <a:endParaRPr lang="ru-RU"/>
        </a:p>
      </dgm:t>
    </dgm:pt>
    <dgm:pt modelId="{D29CC2CA-A079-4B62-AB7C-B425A2300C69}" type="sibTrans" cxnId="{8FF9236D-C4DB-498C-AEC2-48CDBFC6105B}">
      <dgm:prSet/>
      <dgm:spPr/>
      <dgm:t>
        <a:bodyPr/>
        <a:lstStyle/>
        <a:p>
          <a:endParaRPr lang="ru-RU"/>
        </a:p>
      </dgm:t>
    </dgm:pt>
    <dgm:pt modelId="{FC59E322-BC34-4103-A7C6-BB6447E138F1}">
      <dgm:prSet/>
      <dgm:spPr/>
      <dgm:t>
        <a:bodyPr/>
        <a:lstStyle/>
        <a:p>
          <a:r>
            <a:rPr lang="ru-RU" dirty="0" smtClean="0"/>
            <a:t>С</a:t>
          </a:r>
          <a:r>
            <a:rPr lang="ru-RU" baseline="0" dirty="0" smtClean="0"/>
            <a:t> момента подписания</a:t>
          </a:r>
          <a:endParaRPr lang="ru-RU" dirty="0"/>
        </a:p>
      </dgm:t>
    </dgm:pt>
    <dgm:pt modelId="{2BDDBFF9-6441-4D9D-AD92-148EBC95D56B}" type="parTrans" cxnId="{D13B5713-A988-453F-B219-9AE79F90CC9C}">
      <dgm:prSet/>
      <dgm:spPr/>
    </dgm:pt>
    <dgm:pt modelId="{E9D839A1-0094-4A31-BD3E-AC98EECE6691}" type="sibTrans" cxnId="{D13B5713-A988-453F-B219-9AE79F90CC9C}">
      <dgm:prSet/>
      <dgm:spPr/>
    </dgm:pt>
    <dgm:pt modelId="{3020C517-749E-4F19-89B5-A4F49BF5D5C5}">
      <dgm:prSet/>
      <dgm:spPr/>
      <dgm:t>
        <a:bodyPr/>
        <a:lstStyle/>
        <a:p>
          <a:r>
            <a:rPr lang="ru-RU" dirty="0" smtClean="0"/>
            <a:t>С</a:t>
          </a:r>
          <a:r>
            <a:rPr lang="ru-RU" baseline="0" dirty="0" smtClean="0"/>
            <a:t> момента опубликования</a:t>
          </a:r>
          <a:endParaRPr lang="ru-RU" dirty="0"/>
        </a:p>
      </dgm:t>
    </dgm:pt>
    <dgm:pt modelId="{544424DC-6FD4-46B6-83ED-D60C627AE2A0}" type="parTrans" cxnId="{2983504E-FFB0-4B7F-84FA-80671D56E58C}">
      <dgm:prSet/>
      <dgm:spPr/>
    </dgm:pt>
    <dgm:pt modelId="{C615AACB-16B2-402A-80F4-BADC65900983}" type="sibTrans" cxnId="{2983504E-FFB0-4B7F-84FA-80671D56E58C}">
      <dgm:prSet/>
      <dgm:spPr/>
    </dgm:pt>
    <dgm:pt modelId="{4FC8131D-6546-4706-9E6F-B5E8B996DCAB}">
      <dgm:prSet/>
      <dgm:spPr/>
      <dgm:t>
        <a:bodyPr/>
        <a:lstStyle/>
        <a:p>
          <a:r>
            <a:rPr lang="ru-RU" dirty="0" smtClean="0"/>
            <a:t>Через</a:t>
          </a:r>
          <a:r>
            <a:rPr lang="ru-RU" baseline="0" dirty="0" smtClean="0"/>
            <a:t> определенное время после опубликования</a:t>
          </a:r>
          <a:endParaRPr lang="ru-RU" dirty="0"/>
        </a:p>
      </dgm:t>
    </dgm:pt>
    <dgm:pt modelId="{9F80BD10-32C4-426A-9E19-8C8376247747}" type="parTrans" cxnId="{38CDA206-4FF5-4096-8020-10BF80B5073F}">
      <dgm:prSet/>
      <dgm:spPr/>
    </dgm:pt>
    <dgm:pt modelId="{F27990D4-D599-41AE-99E0-784D91A218D2}" type="sibTrans" cxnId="{38CDA206-4FF5-4096-8020-10BF80B5073F}">
      <dgm:prSet/>
      <dgm:spPr/>
    </dgm:pt>
    <dgm:pt modelId="{B6D71CA6-D60F-4A01-857A-9D5695547619}">
      <dgm:prSet/>
      <dgm:spPr/>
      <dgm:t>
        <a:bodyPr/>
        <a:lstStyle/>
        <a:p>
          <a:r>
            <a:rPr lang="ru-RU" dirty="0" smtClean="0"/>
            <a:t>С момента специально указанного в самом НПА</a:t>
          </a:r>
          <a:endParaRPr lang="ru-RU" dirty="0"/>
        </a:p>
      </dgm:t>
    </dgm:pt>
    <dgm:pt modelId="{C7335274-A2E0-4DDC-B02F-C180BBB94C0B}" type="parTrans" cxnId="{5D49BEFF-AF39-45C8-83D7-12400CE9B8F8}">
      <dgm:prSet/>
      <dgm:spPr/>
    </dgm:pt>
    <dgm:pt modelId="{5115E044-9E23-4B54-89CB-2252CF1F359A}" type="sibTrans" cxnId="{5D49BEFF-AF39-45C8-83D7-12400CE9B8F8}">
      <dgm:prSet/>
      <dgm:spPr/>
    </dgm:pt>
    <dgm:pt modelId="{C6BD49CB-CE5D-46D5-B484-A9B6D8487EC2}" type="pres">
      <dgm:prSet presAssocID="{11C1CFE8-2A9A-48B1-BB5A-5F98C8DB6A98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17B004D-B9FE-40E9-BF0E-2322671E8200}" type="pres">
      <dgm:prSet presAssocID="{11C1CFE8-2A9A-48B1-BB5A-5F98C8DB6A98}" presName="matrix" presStyleCnt="0"/>
      <dgm:spPr/>
    </dgm:pt>
    <dgm:pt modelId="{66C92502-FED3-4F63-A2C4-10837E9F9D43}" type="pres">
      <dgm:prSet presAssocID="{11C1CFE8-2A9A-48B1-BB5A-5F98C8DB6A98}" presName="tile1" presStyleLbl="node1" presStyleIdx="0" presStyleCnt="4"/>
      <dgm:spPr/>
      <dgm:t>
        <a:bodyPr/>
        <a:lstStyle/>
        <a:p>
          <a:endParaRPr lang="ru-RU"/>
        </a:p>
      </dgm:t>
    </dgm:pt>
    <dgm:pt modelId="{FDBFF86B-B9B7-4C0D-9A3B-5087935BCF85}" type="pres">
      <dgm:prSet presAssocID="{11C1CFE8-2A9A-48B1-BB5A-5F98C8DB6A98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8950A3-EF7A-4A68-B8BC-AE9777DAE7FD}" type="pres">
      <dgm:prSet presAssocID="{11C1CFE8-2A9A-48B1-BB5A-5F98C8DB6A98}" presName="tile2" presStyleLbl="node1" presStyleIdx="1" presStyleCnt="4"/>
      <dgm:spPr/>
      <dgm:t>
        <a:bodyPr/>
        <a:lstStyle/>
        <a:p>
          <a:endParaRPr lang="ru-RU"/>
        </a:p>
      </dgm:t>
    </dgm:pt>
    <dgm:pt modelId="{9724A4A1-B9F1-4056-959E-632D2EA23B35}" type="pres">
      <dgm:prSet presAssocID="{11C1CFE8-2A9A-48B1-BB5A-5F98C8DB6A98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AF067C-6613-4334-9969-C50BD4C000D7}" type="pres">
      <dgm:prSet presAssocID="{11C1CFE8-2A9A-48B1-BB5A-5F98C8DB6A98}" presName="tile3" presStyleLbl="node1" presStyleIdx="2" presStyleCnt="4"/>
      <dgm:spPr/>
      <dgm:t>
        <a:bodyPr/>
        <a:lstStyle/>
        <a:p>
          <a:endParaRPr lang="ru-RU"/>
        </a:p>
      </dgm:t>
    </dgm:pt>
    <dgm:pt modelId="{4BCB3F0A-F8FE-4348-BEF4-79B0A6DAD77C}" type="pres">
      <dgm:prSet presAssocID="{11C1CFE8-2A9A-48B1-BB5A-5F98C8DB6A98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E81715-ADBA-46C5-83CF-B8AC773B9F13}" type="pres">
      <dgm:prSet presAssocID="{11C1CFE8-2A9A-48B1-BB5A-5F98C8DB6A98}" presName="tile4" presStyleLbl="node1" presStyleIdx="3" presStyleCnt="4"/>
      <dgm:spPr/>
      <dgm:t>
        <a:bodyPr/>
        <a:lstStyle/>
        <a:p>
          <a:endParaRPr lang="ru-RU"/>
        </a:p>
      </dgm:t>
    </dgm:pt>
    <dgm:pt modelId="{7E4842B3-FB35-4741-B1F0-8BB6A930224E}" type="pres">
      <dgm:prSet presAssocID="{11C1CFE8-2A9A-48B1-BB5A-5F98C8DB6A98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1151DC-7441-4A44-ADAC-33FBB78DD0AC}" type="pres">
      <dgm:prSet presAssocID="{11C1CFE8-2A9A-48B1-BB5A-5F98C8DB6A98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D13B5713-A988-453F-B219-9AE79F90CC9C}" srcId="{DB082620-F194-4836-B63F-5EB33687D628}" destId="{FC59E322-BC34-4103-A7C6-BB6447E138F1}" srcOrd="0" destOrd="0" parTransId="{2BDDBFF9-6441-4D9D-AD92-148EBC95D56B}" sibTransId="{E9D839A1-0094-4A31-BD3E-AC98EECE6691}"/>
    <dgm:cxn modelId="{3F36F760-6FE2-4CAD-8100-E6C4101EF06D}" type="presOf" srcId="{3020C517-749E-4F19-89B5-A4F49BF5D5C5}" destId="{9724A4A1-B9F1-4056-959E-632D2EA23B35}" srcOrd="1" destOrd="0" presId="urn:microsoft.com/office/officeart/2005/8/layout/matrix1"/>
    <dgm:cxn modelId="{EB7CD100-E469-42F1-B4AB-593B19B54841}" type="presOf" srcId="{3020C517-749E-4F19-89B5-A4F49BF5D5C5}" destId="{2C8950A3-EF7A-4A68-B8BC-AE9777DAE7FD}" srcOrd="0" destOrd="0" presId="urn:microsoft.com/office/officeart/2005/8/layout/matrix1"/>
    <dgm:cxn modelId="{8AE69D78-AA22-45AB-AAC0-7CF7F1F81DA1}" type="presOf" srcId="{B6D71CA6-D60F-4A01-857A-9D5695547619}" destId="{A1E81715-ADBA-46C5-83CF-B8AC773B9F13}" srcOrd="0" destOrd="0" presId="urn:microsoft.com/office/officeart/2005/8/layout/matrix1"/>
    <dgm:cxn modelId="{38CDA206-4FF5-4096-8020-10BF80B5073F}" srcId="{DB082620-F194-4836-B63F-5EB33687D628}" destId="{4FC8131D-6546-4706-9E6F-B5E8B996DCAB}" srcOrd="2" destOrd="0" parTransId="{9F80BD10-32C4-426A-9E19-8C8376247747}" sibTransId="{F27990D4-D599-41AE-99E0-784D91A218D2}"/>
    <dgm:cxn modelId="{C9A504C9-207F-4B86-A605-4A676BB61427}" type="presOf" srcId="{DB082620-F194-4836-B63F-5EB33687D628}" destId="{681151DC-7441-4A44-ADAC-33FBB78DD0AC}" srcOrd="0" destOrd="0" presId="urn:microsoft.com/office/officeart/2005/8/layout/matrix1"/>
    <dgm:cxn modelId="{8FF9236D-C4DB-498C-AEC2-48CDBFC6105B}" srcId="{11C1CFE8-2A9A-48B1-BB5A-5F98C8DB6A98}" destId="{DB082620-F194-4836-B63F-5EB33687D628}" srcOrd="0" destOrd="0" parTransId="{C7B3CCF6-794C-405E-A9AA-62ABA74951DC}" sibTransId="{D29CC2CA-A079-4B62-AB7C-B425A2300C69}"/>
    <dgm:cxn modelId="{184C02AA-4CAD-46FB-AADC-D5C240E6D6C5}" type="presOf" srcId="{11C1CFE8-2A9A-48B1-BB5A-5F98C8DB6A98}" destId="{C6BD49CB-CE5D-46D5-B484-A9B6D8487EC2}" srcOrd="0" destOrd="0" presId="urn:microsoft.com/office/officeart/2005/8/layout/matrix1"/>
    <dgm:cxn modelId="{4898F689-265C-4CF3-8779-4B76BAE8F6A9}" type="presOf" srcId="{4FC8131D-6546-4706-9E6F-B5E8B996DCAB}" destId="{4BCB3F0A-F8FE-4348-BEF4-79B0A6DAD77C}" srcOrd="1" destOrd="0" presId="urn:microsoft.com/office/officeart/2005/8/layout/matrix1"/>
    <dgm:cxn modelId="{5D49BEFF-AF39-45C8-83D7-12400CE9B8F8}" srcId="{DB082620-F194-4836-B63F-5EB33687D628}" destId="{B6D71CA6-D60F-4A01-857A-9D5695547619}" srcOrd="3" destOrd="0" parTransId="{C7335274-A2E0-4DDC-B02F-C180BBB94C0B}" sibTransId="{5115E044-9E23-4B54-89CB-2252CF1F359A}"/>
    <dgm:cxn modelId="{2983504E-FFB0-4B7F-84FA-80671D56E58C}" srcId="{DB082620-F194-4836-B63F-5EB33687D628}" destId="{3020C517-749E-4F19-89B5-A4F49BF5D5C5}" srcOrd="1" destOrd="0" parTransId="{544424DC-6FD4-46B6-83ED-D60C627AE2A0}" sibTransId="{C615AACB-16B2-402A-80F4-BADC65900983}"/>
    <dgm:cxn modelId="{A45DFC60-FAD8-462A-877B-2852444E53A0}" type="presOf" srcId="{4FC8131D-6546-4706-9E6F-B5E8B996DCAB}" destId="{D2AF067C-6613-4334-9969-C50BD4C000D7}" srcOrd="0" destOrd="0" presId="urn:microsoft.com/office/officeart/2005/8/layout/matrix1"/>
    <dgm:cxn modelId="{6CADA53C-367D-47AE-98E5-81DA776FB2CA}" type="presOf" srcId="{FC59E322-BC34-4103-A7C6-BB6447E138F1}" destId="{66C92502-FED3-4F63-A2C4-10837E9F9D43}" srcOrd="0" destOrd="0" presId="urn:microsoft.com/office/officeart/2005/8/layout/matrix1"/>
    <dgm:cxn modelId="{403C12A7-DC66-44C7-B3BE-450A2F3174FA}" type="presOf" srcId="{FC59E322-BC34-4103-A7C6-BB6447E138F1}" destId="{FDBFF86B-B9B7-4C0D-9A3B-5087935BCF85}" srcOrd="1" destOrd="0" presId="urn:microsoft.com/office/officeart/2005/8/layout/matrix1"/>
    <dgm:cxn modelId="{5F33E492-F443-4276-AF33-D9C20F54A430}" type="presOf" srcId="{B6D71CA6-D60F-4A01-857A-9D5695547619}" destId="{7E4842B3-FB35-4741-B1F0-8BB6A930224E}" srcOrd="1" destOrd="0" presId="urn:microsoft.com/office/officeart/2005/8/layout/matrix1"/>
    <dgm:cxn modelId="{A7D15439-D229-4563-BC28-C0A4F1E3A0E2}" type="presParOf" srcId="{C6BD49CB-CE5D-46D5-B484-A9B6D8487EC2}" destId="{317B004D-B9FE-40E9-BF0E-2322671E8200}" srcOrd="0" destOrd="0" presId="urn:microsoft.com/office/officeart/2005/8/layout/matrix1"/>
    <dgm:cxn modelId="{0A907AF0-4726-4EE2-AD6F-AB74943DE229}" type="presParOf" srcId="{317B004D-B9FE-40E9-BF0E-2322671E8200}" destId="{66C92502-FED3-4F63-A2C4-10837E9F9D43}" srcOrd="0" destOrd="0" presId="urn:microsoft.com/office/officeart/2005/8/layout/matrix1"/>
    <dgm:cxn modelId="{66D90EBB-5339-4656-AC38-6540AAA60639}" type="presParOf" srcId="{317B004D-B9FE-40E9-BF0E-2322671E8200}" destId="{FDBFF86B-B9B7-4C0D-9A3B-5087935BCF85}" srcOrd="1" destOrd="0" presId="urn:microsoft.com/office/officeart/2005/8/layout/matrix1"/>
    <dgm:cxn modelId="{3FA58F7A-2E07-40B1-8601-FD67D38EAF2D}" type="presParOf" srcId="{317B004D-B9FE-40E9-BF0E-2322671E8200}" destId="{2C8950A3-EF7A-4A68-B8BC-AE9777DAE7FD}" srcOrd="2" destOrd="0" presId="urn:microsoft.com/office/officeart/2005/8/layout/matrix1"/>
    <dgm:cxn modelId="{F72900E2-84E4-4B58-9B82-CD9E1F4F7156}" type="presParOf" srcId="{317B004D-B9FE-40E9-BF0E-2322671E8200}" destId="{9724A4A1-B9F1-4056-959E-632D2EA23B35}" srcOrd="3" destOrd="0" presId="urn:microsoft.com/office/officeart/2005/8/layout/matrix1"/>
    <dgm:cxn modelId="{49928BC7-5FD8-4AF3-B4F2-EE49AF986B7D}" type="presParOf" srcId="{317B004D-B9FE-40E9-BF0E-2322671E8200}" destId="{D2AF067C-6613-4334-9969-C50BD4C000D7}" srcOrd="4" destOrd="0" presId="urn:microsoft.com/office/officeart/2005/8/layout/matrix1"/>
    <dgm:cxn modelId="{702B6E9A-0909-434D-A80B-28611880849D}" type="presParOf" srcId="{317B004D-B9FE-40E9-BF0E-2322671E8200}" destId="{4BCB3F0A-F8FE-4348-BEF4-79B0A6DAD77C}" srcOrd="5" destOrd="0" presId="urn:microsoft.com/office/officeart/2005/8/layout/matrix1"/>
    <dgm:cxn modelId="{33C7C612-0DE2-4B89-BA51-DCF6A837A473}" type="presParOf" srcId="{317B004D-B9FE-40E9-BF0E-2322671E8200}" destId="{A1E81715-ADBA-46C5-83CF-B8AC773B9F13}" srcOrd="6" destOrd="0" presId="urn:microsoft.com/office/officeart/2005/8/layout/matrix1"/>
    <dgm:cxn modelId="{5BB81869-7048-454A-B306-4289A34D6CBF}" type="presParOf" srcId="{317B004D-B9FE-40E9-BF0E-2322671E8200}" destId="{7E4842B3-FB35-4741-B1F0-8BB6A930224E}" srcOrd="7" destOrd="0" presId="urn:microsoft.com/office/officeart/2005/8/layout/matrix1"/>
    <dgm:cxn modelId="{48A18F41-7E0B-43BF-B587-81A437D2BCFE}" type="presParOf" srcId="{C6BD49CB-CE5D-46D5-B484-A9B6D8487EC2}" destId="{681151DC-7441-4A44-ADAC-33FBB78DD0AC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60D824-8DD1-46AE-9929-8D3483591E5E}">
      <dsp:nvSpPr>
        <dsp:cNvPr id="0" name=""/>
        <dsp:cNvSpPr/>
      </dsp:nvSpPr>
      <dsp:spPr>
        <a:xfrm rot="5400000">
          <a:off x="5012703" y="-1901980"/>
          <a:ext cx="1166849" cy="5266944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Правовой акт выражает волю определенной социальной общности. В нем закрепляются цель и задачи, на решение которых он направлен.</a:t>
          </a:r>
          <a:endParaRPr lang="ru-RU" sz="1400" kern="1200" dirty="0"/>
        </a:p>
      </dsp:txBody>
      <dsp:txXfrm rot="-5400000">
        <a:off x="2962656" y="205028"/>
        <a:ext cx="5209983" cy="1052927"/>
      </dsp:txXfrm>
    </dsp:sp>
    <dsp:sp modelId="{E5DD8795-893F-4F55-AC7E-51A573122959}">
      <dsp:nvSpPr>
        <dsp:cNvPr id="0" name=""/>
        <dsp:cNvSpPr/>
      </dsp:nvSpPr>
      <dsp:spPr>
        <a:xfrm>
          <a:off x="0" y="2209"/>
          <a:ext cx="2962656" cy="1458562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Волевое содержание</a:t>
          </a:r>
          <a:endParaRPr lang="ru-RU" sz="2900" kern="1200" dirty="0"/>
        </a:p>
      </dsp:txBody>
      <dsp:txXfrm>
        <a:off x="71201" y="73410"/>
        <a:ext cx="2820254" cy="1316160"/>
      </dsp:txXfrm>
    </dsp:sp>
    <dsp:sp modelId="{611DDBDD-100A-4BA3-8B7F-9941F9BC69F1}">
      <dsp:nvSpPr>
        <dsp:cNvPr id="0" name=""/>
        <dsp:cNvSpPr/>
      </dsp:nvSpPr>
      <dsp:spPr>
        <a:xfrm rot="5400000">
          <a:off x="5012703" y="-370490"/>
          <a:ext cx="1166849" cy="5266944"/>
        </a:xfrm>
        <a:prstGeom prst="round2SameRect">
          <a:avLst/>
        </a:prstGeom>
        <a:solidFill>
          <a:schemeClr val="accent5">
            <a:tint val="40000"/>
            <a:alpha val="90000"/>
            <a:hueOff val="-1816360"/>
            <a:satOff val="-1683"/>
            <a:lumOff val="-1554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-1816360"/>
              <a:satOff val="-1683"/>
              <a:lumOff val="-155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Издаваемый органами государственной власти или иными уполномоченными органами, акт несет на себе отпечаток силы, его породившей. Официальный характер нормативные правовые акты получают в ввиду его связи с государством.</a:t>
          </a:r>
          <a:endParaRPr lang="ru-RU" sz="1400" kern="1200" dirty="0"/>
        </a:p>
      </dsp:txBody>
      <dsp:txXfrm rot="-5400000">
        <a:off x="2962656" y="1736518"/>
        <a:ext cx="5209983" cy="1052927"/>
      </dsp:txXfrm>
    </dsp:sp>
    <dsp:sp modelId="{ED5A5C24-6790-4780-AA8F-4FC95D303A85}">
      <dsp:nvSpPr>
        <dsp:cNvPr id="0" name=""/>
        <dsp:cNvSpPr/>
      </dsp:nvSpPr>
      <dsp:spPr>
        <a:xfrm>
          <a:off x="0" y="1533700"/>
          <a:ext cx="2962656" cy="1458562"/>
        </a:xfrm>
        <a:prstGeom prst="roundRect">
          <a:avLst/>
        </a:prstGeom>
        <a:solidFill>
          <a:schemeClr val="accent5">
            <a:hueOff val="-1548258"/>
            <a:satOff val="15522"/>
            <a:lumOff val="-1078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Официальный характер</a:t>
          </a:r>
          <a:endParaRPr lang="ru-RU" sz="2900" kern="1200" dirty="0"/>
        </a:p>
      </dsp:txBody>
      <dsp:txXfrm>
        <a:off x="71201" y="1604901"/>
        <a:ext cx="2820254" cy="1316160"/>
      </dsp:txXfrm>
    </dsp:sp>
    <dsp:sp modelId="{699A5BD2-A24A-4CB1-B137-D84F0D43BF28}">
      <dsp:nvSpPr>
        <dsp:cNvPr id="0" name=""/>
        <dsp:cNvSpPr/>
      </dsp:nvSpPr>
      <dsp:spPr>
        <a:xfrm rot="5400000">
          <a:off x="5012703" y="1160999"/>
          <a:ext cx="1166849" cy="5266944"/>
        </a:xfrm>
        <a:prstGeom prst="round2SameRect">
          <a:avLst/>
        </a:prstGeom>
        <a:solidFill>
          <a:schemeClr val="accent5">
            <a:tint val="40000"/>
            <a:alpha val="90000"/>
            <a:hueOff val="-3632719"/>
            <a:satOff val="-3365"/>
            <a:lumOff val="-3109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-3632719"/>
              <a:satOff val="-3365"/>
              <a:lumOff val="-310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Правовой акт входит в единую систему, осуществляя правовое регулирование в соответствии с  общими целями и задачами общества и государства. Иерархическое построение характеризует систему актов. Этот признак представляется важнейшим, так как только в связи с ним нормативные правовые акты и могут выполнять стоящие перед ними задачи.</a:t>
          </a:r>
          <a:endParaRPr lang="ru-RU" sz="1200" kern="1200" dirty="0"/>
        </a:p>
      </dsp:txBody>
      <dsp:txXfrm rot="-5400000">
        <a:off x="2962656" y="3268008"/>
        <a:ext cx="5209983" cy="1052927"/>
      </dsp:txXfrm>
    </dsp:sp>
    <dsp:sp modelId="{7FBFB437-F1D6-4B2B-BC08-EFA71431783F}">
      <dsp:nvSpPr>
        <dsp:cNvPr id="0" name=""/>
        <dsp:cNvSpPr/>
      </dsp:nvSpPr>
      <dsp:spPr>
        <a:xfrm>
          <a:off x="0" y="3065190"/>
          <a:ext cx="2962656" cy="1458562"/>
        </a:xfrm>
        <a:prstGeom prst="roundRect">
          <a:avLst/>
        </a:prstGeom>
        <a:solidFill>
          <a:schemeClr val="accent5">
            <a:hueOff val="-3096517"/>
            <a:satOff val="31044"/>
            <a:lumOff val="-2156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Иерархическое построение</a:t>
          </a:r>
          <a:endParaRPr lang="ru-RU" sz="2900" kern="1200" dirty="0"/>
        </a:p>
      </dsp:txBody>
      <dsp:txXfrm>
        <a:off x="71201" y="3136391"/>
        <a:ext cx="2820254" cy="13161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3D309E-7C4E-4403-AD8C-E25D0E74A99A}">
      <dsp:nvSpPr>
        <dsp:cNvPr id="0" name=""/>
        <dsp:cNvSpPr/>
      </dsp:nvSpPr>
      <dsp:spPr>
        <a:xfrm rot="5400000">
          <a:off x="4877841" y="-1732892"/>
          <a:ext cx="1436573" cy="5266944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Выступает важным признаком нормативного правового акта. Он непременно должен содержать  общие предписания в виде норм права и рассчитан на многократное применение. Нормативные правовые акты содержат правовые нормы, т.е. правила поведения общего характера, направленные на регулирование общественных отношений  того или иного определенного вида.</a:t>
          </a:r>
          <a:endParaRPr lang="ru-RU" sz="1300" kern="1200" dirty="0"/>
        </a:p>
      </dsp:txBody>
      <dsp:txXfrm rot="-5400000">
        <a:off x="2962656" y="252421"/>
        <a:ext cx="5196816" cy="1296317"/>
      </dsp:txXfrm>
    </dsp:sp>
    <dsp:sp modelId="{16CA3768-F131-4AAE-A58A-C27B7562AF63}">
      <dsp:nvSpPr>
        <dsp:cNvPr id="0" name=""/>
        <dsp:cNvSpPr/>
      </dsp:nvSpPr>
      <dsp:spPr>
        <a:xfrm>
          <a:off x="0" y="2720"/>
          <a:ext cx="2962656" cy="1795716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Всеобщий характер</a:t>
          </a:r>
          <a:endParaRPr lang="ru-RU" sz="2800" kern="1200" dirty="0"/>
        </a:p>
      </dsp:txBody>
      <dsp:txXfrm>
        <a:off x="87660" y="90380"/>
        <a:ext cx="2787336" cy="1620396"/>
      </dsp:txXfrm>
    </dsp:sp>
    <dsp:sp modelId="{E6B0284E-7C81-4F51-974D-C773F075C527}">
      <dsp:nvSpPr>
        <dsp:cNvPr id="0" name=""/>
        <dsp:cNvSpPr/>
      </dsp:nvSpPr>
      <dsp:spPr>
        <a:xfrm rot="5400000">
          <a:off x="4877841" y="152609"/>
          <a:ext cx="1436573" cy="5266944"/>
        </a:xfrm>
        <a:prstGeom prst="round2SameRect">
          <a:avLst/>
        </a:prstGeom>
        <a:solidFill>
          <a:schemeClr val="accent5">
            <a:tint val="40000"/>
            <a:alpha val="90000"/>
            <a:hueOff val="-1816360"/>
            <a:satOff val="-1683"/>
            <a:lumOff val="-1554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-1816360"/>
              <a:satOff val="-1683"/>
              <a:lumOff val="-155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Нормативный правовой акт – это письменный документ, имеющий внутреннюю структуру, соответствующую правилам законодательной техники. Правовой акт отличается языком, использованием специальных терминов, наличием установленных реквизитов (дата, номер, наименование и т.п.).</a:t>
          </a:r>
          <a:endParaRPr lang="ru-RU" sz="1300" kern="1200" dirty="0"/>
        </a:p>
      </dsp:txBody>
      <dsp:txXfrm rot="-5400000">
        <a:off x="2962656" y="2137922"/>
        <a:ext cx="5196816" cy="1296317"/>
      </dsp:txXfrm>
    </dsp:sp>
    <dsp:sp modelId="{7FF898AF-12C8-4161-815B-0868B4C6C934}">
      <dsp:nvSpPr>
        <dsp:cNvPr id="0" name=""/>
        <dsp:cNvSpPr/>
      </dsp:nvSpPr>
      <dsp:spPr>
        <a:xfrm>
          <a:off x="0" y="1888223"/>
          <a:ext cx="2962656" cy="1795716"/>
        </a:xfrm>
        <a:prstGeom prst="roundRect">
          <a:avLst/>
        </a:prstGeom>
        <a:solidFill>
          <a:schemeClr val="accent5">
            <a:hueOff val="-1548258"/>
            <a:satOff val="15522"/>
            <a:lumOff val="-1078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Документарная природа</a:t>
          </a:r>
          <a:endParaRPr lang="ru-RU" sz="2800" kern="1200" dirty="0"/>
        </a:p>
      </dsp:txBody>
      <dsp:txXfrm>
        <a:off x="87660" y="1975883"/>
        <a:ext cx="2787336" cy="1620396"/>
      </dsp:txXfrm>
    </dsp:sp>
    <dsp:sp modelId="{AF9BDDB5-2B01-4883-9E4B-EEAF6728EC8F}">
      <dsp:nvSpPr>
        <dsp:cNvPr id="0" name=""/>
        <dsp:cNvSpPr/>
      </dsp:nvSpPr>
      <dsp:spPr>
        <a:xfrm rot="5400000">
          <a:off x="4877841" y="2038112"/>
          <a:ext cx="1436573" cy="5266944"/>
        </a:xfrm>
        <a:prstGeom prst="round2SameRect">
          <a:avLst/>
        </a:prstGeom>
        <a:solidFill>
          <a:schemeClr val="accent5">
            <a:tint val="40000"/>
            <a:alpha val="90000"/>
            <a:hueOff val="-3632719"/>
            <a:satOff val="-3365"/>
            <a:lumOff val="-3109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-3632719"/>
              <a:satOff val="-3365"/>
              <a:lumOff val="-310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Значение процедурных вопросов исключительно велико, что подчеркивается возможностью отмены нормативных правовых актов в случае нарушения порядка их принятия. Этот вопрос становился предметом рассмотрения высших судебных инстанций.</a:t>
          </a:r>
          <a:endParaRPr lang="ru-RU" sz="1300" kern="1200" dirty="0"/>
        </a:p>
      </dsp:txBody>
      <dsp:txXfrm rot="-5400000">
        <a:off x="2962656" y="4023425"/>
        <a:ext cx="5196816" cy="1296317"/>
      </dsp:txXfrm>
    </dsp:sp>
    <dsp:sp modelId="{54B9160F-8374-43C0-A613-BAC6F7A0E965}">
      <dsp:nvSpPr>
        <dsp:cNvPr id="0" name=""/>
        <dsp:cNvSpPr/>
      </dsp:nvSpPr>
      <dsp:spPr>
        <a:xfrm>
          <a:off x="0" y="3773726"/>
          <a:ext cx="2962656" cy="1795716"/>
        </a:xfrm>
        <a:prstGeom prst="roundRect">
          <a:avLst/>
        </a:prstGeom>
        <a:solidFill>
          <a:schemeClr val="accent5">
            <a:hueOff val="-3096517"/>
            <a:satOff val="31044"/>
            <a:lumOff val="-2156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Процедурные вопросы</a:t>
          </a:r>
          <a:endParaRPr lang="ru-RU" sz="2800" kern="1200" dirty="0"/>
        </a:p>
      </dsp:txBody>
      <dsp:txXfrm>
        <a:off x="87660" y="3861386"/>
        <a:ext cx="2787336" cy="162039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24B060-482D-4360-9FCB-7D06267DAAB7}">
      <dsp:nvSpPr>
        <dsp:cNvPr id="0" name=""/>
        <dsp:cNvSpPr/>
      </dsp:nvSpPr>
      <dsp:spPr>
        <a:xfrm>
          <a:off x="951547" y="812"/>
          <a:ext cx="1977032" cy="118621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издается компетентными органами и лицами</a:t>
          </a:r>
          <a:endParaRPr lang="ru-RU" sz="1700" kern="1200" dirty="0"/>
        </a:p>
      </dsp:txBody>
      <dsp:txXfrm>
        <a:off x="951547" y="812"/>
        <a:ext cx="1977032" cy="1186219"/>
      </dsp:txXfrm>
    </dsp:sp>
    <dsp:sp modelId="{601C8E39-E051-482D-886E-2020E290E26A}">
      <dsp:nvSpPr>
        <dsp:cNvPr id="0" name=""/>
        <dsp:cNvSpPr/>
      </dsp:nvSpPr>
      <dsp:spPr>
        <a:xfrm>
          <a:off x="3126283" y="812"/>
          <a:ext cx="1977032" cy="1186219"/>
        </a:xfrm>
        <a:prstGeom prst="rect">
          <a:avLst/>
        </a:prstGeom>
        <a:solidFill>
          <a:schemeClr val="accent5">
            <a:hueOff val="-774129"/>
            <a:satOff val="7761"/>
            <a:lumOff val="-539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регулирует общественные отношения</a:t>
          </a:r>
          <a:endParaRPr lang="ru-RU" sz="1700" kern="1200" dirty="0"/>
        </a:p>
      </dsp:txBody>
      <dsp:txXfrm>
        <a:off x="3126283" y="812"/>
        <a:ext cx="1977032" cy="1186219"/>
      </dsp:txXfrm>
    </dsp:sp>
    <dsp:sp modelId="{B8E1810D-C4D6-4F5B-A088-66F1A4939A33}">
      <dsp:nvSpPr>
        <dsp:cNvPr id="0" name=""/>
        <dsp:cNvSpPr/>
      </dsp:nvSpPr>
      <dsp:spPr>
        <a:xfrm>
          <a:off x="5301019" y="812"/>
          <a:ext cx="1977032" cy="1186219"/>
        </a:xfrm>
        <a:prstGeom prst="rect">
          <a:avLst/>
        </a:prstGeom>
        <a:solidFill>
          <a:schemeClr val="accent5">
            <a:hueOff val="-1548258"/>
            <a:satOff val="15522"/>
            <a:lumOff val="-1078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издается </a:t>
          </a:r>
          <a:r>
            <a:rPr lang="ru-RU" sz="1700" kern="1200" dirty="0" err="1" smtClean="0"/>
            <a:t>управомоченными</a:t>
          </a:r>
          <a:r>
            <a:rPr lang="ru-RU" sz="1700" kern="1200" dirty="0" smtClean="0"/>
            <a:t> органами и лицами</a:t>
          </a:r>
          <a:endParaRPr lang="ru-RU" sz="1700" kern="1200" dirty="0"/>
        </a:p>
      </dsp:txBody>
      <dsp:txXfrm>
        <a:off x="5301019" y="812"/>
        <a:ext cx="1977032" cy="1186219"/>
      </dsp:txXfrm>
    </dsp:sp>
    <dsp:sp modelId="{11ADBD6E-E555-42A4-A879-9AFEBCE3C231}">
      <dsp:nvSpPr>
        <dsp:cNvPr id="0" name=""/>
        <dsp:cNvSpPr/>
      </dsp:nvSpPr>
      <dsp:spPr>
        <a:xfrm>
          <a:off x="2038915" y="1384735"/>
          <a:ext cx="1977032" cy="1186219"/>
        </a:xfrm>
        <a:prstGeom prst="rect">
          <a:avLst/>
        </a:prstGeom>
        <a:solidFill>
          <a:schemeClr val="accent5">
            <a:hueOff val="-2322388"/>
            <a:satOff val="23283"/>
            <a:lumOff val="-1617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гарантируется принудительной силой государства</a:t>
          </a:r>
          <a:endParaRPr lang="ru-RU" sz="1700" kern="1200" dirty="0"/>
        </a:p>
      </dsp:txBody>
      <dsp:txXfrm>
        <a:off x="2038915" y="1384735"/>
        <a:ext cx="1977032" cy="1186219"/>
      </dsp:txXfrm>
    </dsp:sp>
    <dsp:sp modelId="{A3ED9107-346D-4CC8-AB98-CC33DC0354DC}">
      <dsp:nvSpPr>
        <dsp:cNvPr id="0" name=""/>
        <dsp:cNvSpPr/>
      </dsp:nvSpPr>
      <dsp:spPr>
        <a:xfrm>
          <a:off x="4213651" y="1384735"/>
          <a:ext cx="1977032" cy="1186219"/>
        </a:xfrm>
        <a:prstGeom prst="rect">
          <a:avLst/>
        </a:prstGeom>
        <a:solidFill>
          <a:schemeClr val="accent5">
            <a:hueOff val="-3096517"/>
            <a:satOff val="31044"/>
            <a:lumOff val="-2156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имеет форму и структуру, установленные законом</a:t>
          </a:r>
          <a:endParaRPr lang="ru-RU" sz="1700" kern="1200" dirty="0"/>
        </a:p>
      </dsp:txBody>
      <dsp:txXfrm>
        <a:off x="4213651" y="1384735"/>
        <a:ext cx="1977032" cy="118621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32517B-A7E5-4F7C-9112-A4A5E5A0BA82}">
      <dsp:nvSpPr>
        <dsp:cNvPr id="0" name=""/>
        <dsp:cNvSpPr/>
      </dsp:nvSpPr>
      <dsp:spPr>
        <a:xfrm>
          <a:off x="777954" y="1718"/>
          <a:ext cx="2085528" cy="125131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волевое содержание</a:t>
          </a:r>
          <a:endParaRPr lang="ru-RU" sz="2300" kern="1200" dirty="0"/>
        </a:p>
      </dsp:txBody>
      <dsp:txXfrm>
        <a:off x="777954" y="1718"/>
        <a:ext cx="2085528" cy="1251317"/>
      </dsp:txXfrm>
    </dsp:sp>
    <dsp:sp modelId="{7DA813EB-F776-4A69-97A7-50EC2BD4A862}">
      <dsp:nvSpPr>
        <dsp:cNvPr id="0" name=""/>
        <dsp:cNvSpPr/>
      </dsp:nvSpPr>
      <dsp:spPr>
        <a:xfrm>
          <a:off x="3072035" y="1718"/>
          <a:ext cx="2085528" cy="1251317"/>
        </a:xfrm>
        <a:prstGeom prst="rect">
          <a:avLst/>
        </a:prstGeom>
        <a:solidFill>
          <a:schemeClr val="accent5">
            <a:hueOff val="-774129"/>
            <a:satOff val="7761"/>
            <a:lumOff val="-539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официальный характер</a:t>
          </a:r>
          <a:endParaRPr lang="ru-RU" sz="2300" kern="1200" dirty="0"/>
        </a:p>
      </dsp:txBody>
      <dsp:txXfrm>
        <a:off x="3072035" y="1718"/>
        <a:ext cx="2085528" cy="1251317"/>
      </dsp:txXfrm>
    </dsp:sp>
    <dsp:sp modelId="{56C36758-A4E8-4326-9181-919C0696F347}">
      <dsp:nvSpPr>
        <dsp:cNvPr id="0" name=""/>
        <dsp:cNvSpPr/>
      </dsp:nvSpPr>
      <dsp:spPr>
        <a:xfrm>
          <a:off x="5366117" y="1718"/>
          <a:ext cx="2085528" cy="1251317"/>
        </a:xfrm>
        <a:prstGeom prst="rect">
          <a:avLst/>
        </a:prstGeom>
        <a:solidFill>
          <a:schemeClr val="accent5">
            <a:hueOff val="-1548258"/>
            <a:satOff val="15522"/>
            <a:lumOff val="-1078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входит в единую систему</a:t>
          </a:r>
          <a:endParaRPr lang="ru-RU" sz="2300" kern="1200" dirty="0"/>
        </a:p>
      </dsp:txBody>
      <dsp:txXfrm>
        <a:off x="5366117" y="1718"/>
        <a:ext cx="2085528" cy="1251317"/>
      </dsp:txXfrm>
    </dsp:sp>
    <dsp:sp modelId="{E323B6B3-1482-4A0C-93F2-8CC10FCD9496}">
      <dsp:nvSpPr>
        <dsp:cNvPr id="0" name=""/>
        <dsp:cNvSpPr/>
      </dsp:nvSpPr>
      <dsp:spPr>
        <a:xfrm>
          <a:off x="1924995" y="1461588"/>
          <a:ext cx="2085528" cy="1251317"/>
        </a:xfrm>
        <a:prstGeom prst="rect">
          <a:avLst/>
        </a:prstGeom>
        <a:solidFill>
          <a:schemeClr val="accent5">
            <a:hueOff val="-2322388"/>
            <a:satOff val="23283"/>
            <a:lumOff val="-1617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нормативность</a:t>
          </a:r>
          <a:endParaRPr lang="ru-RU" sz="2300" kern="1200" dirty="0"/>
        </a:p>
      </dsp:txBody>
      <dsp:txXfrm>
        <a:off x="1924995" y="1461588"/>
        <a:ext cx="2085528" cy="1251317"/>
      </dsp:txXfrm>
    </dsp:sp>
    <dsp:sp modelId="{F434F81E-0442-4C3E-95C5-11C0800715DD}">
      <dsp:nvSpPr>
        <dsp:cNvPr id="0" name=""/>
        <dsp:cNvSpPr/>
      </dsp:nvSpPr>
      <dsp:spPr>
        <a:xfrm>
          <a:off x="4219076" y="1461588"/>
          <a:ext cx="2085528" cy="1251317"/>
        </a:xfrm>
        <a:prstGeom prst="rect">
          <a:avLst/>
        </a:prstGeom>
        <a:solidFill>
          <a:schemeClr val="accent5">
            <a:hueOff val="-3096517"/>
            <a:satOff val="31044"/>
            <a:lumOff val="-2156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принимается в специальной процедуре</a:t>
          </a:r>
          <a:endParaRPr lang="ru-RU" sz="2300" kern="1200" dirty="0"/>
        </a:p>
      </dsp:txBody>
      <dsp:txXfrm>
        <a:off x="4219076" y="1461588"/>
        <a:ext cx="2085528" cy="125131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1470C-A8B1-46BD-8850-6ABF9E5E759C}" type="datetimeFigureOut">
              <a:rPr lang="ru-RU" smtClean="0"/>
              <a:t>08.03.2025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B704D-EF5C-4996-AA55-70E9F107DC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1470C-A8B1-46BD-8850-6ABF9E5E759C}" type="datetimeFigureOut">
              <a:rPr lang="ru-RU" smtClean="0"/>
              <a:t>08.03.2025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B704D-EF5C-4996-AA55-70E9F107DC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1470C-A8B1-46BD-8850-6ABF9E5E759C}" type="datetimeFigureOut">
              <a:rPr lang="ru-RU" smtClean="0"/>
              <a:t>08.03.2025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B704D-EF5C-4996-AA55-70E9F107DC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1470C-A8B1-46BD-8850-6ABF9E5E759C}" type="datetimeFigureOut">
              <a:rPr lang="ru-RU" smtClean="0"/>
              <a:t>08.03.2025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B704D-EF5C-4996-AA55-70E9F107DC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1470C-A8B1-46BD-8850-6ABF9E5E759C}" type="datetimeFigureOut">
              <a:rPr lang="ru-RU" smtClean="0"/>
              <a:t>08.03.2025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B704D-EF5C-4996-AA55-70E9F107DC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1470C-A8B1-46BD-8850-6ABF9E5E759C}" type="datetimeFigureOut">
              <a:rPr lang="ru-RU" smtClean="0"/>
              <a:t>08.03.2025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B704D-EF5C-4996-AA55-70E9F107DC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1470C-A8B1-46BD-8850-6ABF9E5E759C}" type="datetimeFigureOut">
              <a:rPr lang="ru-RU" smtClean="0"/>
              <a:t>08.03.2025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B704D-EF5C-4996-AA55-70E9F107DC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1470C-A8B1-46BD-8850-6ABF9E5E759C}" type="datetimeFigureOut">
              <a:rPr lang="ru-RU" smtClean="0"/>
              <a:t>08.03.2025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B704D-EF5C-4996-AA55-70E9F107DC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1470C-A8B1-46BD-8850-6ABF9E5E759C}" type="datetimeFigureOut">
              <a:rPr lang="ru-RU" smtClean="0"/>
              <a:t>08.03.2025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B704D-EF5C-4996-AA55-70E9F107DC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1470C-A8B1-46BD-8850-6ABF9E5E759C}" type="datetimeFigureOut">
              <a:rPr lang="ru-RU" smtClean="0"/>
              <a:t>08.03.2025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B704D-EF5C-4996-AA55-70E9F107DC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1470C-A8B1-46BD-8850-6ABF9E5E759C}" type="datetimeFigureOut">
              <a:rPr lang="ru-RU" smtClean="0"/>
              <a:t>08.03.2025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B704D-EF5C-4996-AA55-70E9F107DC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A1470C-A8B1-46BD-8850-6ABF9E5E759C}" type="datetimeFigureOut">
              <a:rPr lang="ru-RU" smtClean="0"/>
              <a:t>08.03.2025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8B704D-EF5C-4996-AA55-70E9F107DC6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Нормативно-правовые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  <a:r>
              <a:rPr lang="ru-RU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кты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ln>
            <a:noFill/>
          </a:ln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Понятие, признаки, виды, действие НПА во времени, в пространстве и по кругу лиц</a:t>
            </a:r>
            <a:endParaRPr lang="ru-RU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Действие НПА во времени 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НПА прекращает свое действие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С момента специальной отмены</a:t>
            </a:r>
          </a:p>
          <a:p>
            <a:r>
              <a:rPr lang="ru-RU" dirty="0" smtClean="0"/>
              <a:t>С момента, специально указанного в самом НПА</a:t>
            </a:r>
          </a:p>
          <a:p>
            <a:pPr>
              <a:buNone/>
            </a:pPr>
            <a:r>
              <a:rPr lang="ru-RU" dirty="0" smtClean="0"/>
              <a:t>НПА бывают с </a:t>
            </a:r>
            <a:r>
              <a:rPr lang="ru-RU" u="sng" dirty="0" smtClean="0"/>
              <a:t>обратной силой </a:t>
            </a:r>
            <a:r>
              <a:rPr lang="ru-RU" dirty="0" smtClean="0"/>
              <a:t>и </a:t>
            </a:r>
            <a:r>
              <a:rPr lang="ru-RU" u="sng" dirty="0" smtClean="0"/>
              <a:t>без обратной </a:t>
            </a:r>
            <a:r>
              <a:rPr lang="ru-RU" dirty="0" smtClean="0"/>
              <a:t>силы.</a:t>
            </a:r>
          </a:p>
          <a:p>
            <a:pPr>
              <a:buNone/>
            </a:pPr>
            <a:r>
              <a:rPr lang="ru-RU" u="sng" dirty="0" smtClean="0"/>
              <a:t>НПА не имеет обратной силы</a:t>
            </a:r>
            <a:r>
              <a:rPr lang="ru-RU" dirty="0" smtClean="0"/>
              <a:t> если он устанавливает или увеличивает ответственность.</a:t>
            </a:r>
          </a:p>
          <a:p>
            <a:pPr>
              <a:buNone/>
            </a:pPr>
            <a:r>
              <a:rPr lang="ru-RU" u="sng" dirty="0" smtClean="0"/>
              <a:t>НПА имеет обратную силу</a:t>
            </a:r>
            <a:r>
              <a:rPr lang="ru-RU" dirty="0" smtClean="0"/>
              <a:t> если он отменяет или уменьшает ответственность.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Действие НПА в пространстве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u="sng" dirty="0" smtClean="0"/>
              <a:t>НПА бывает:</a:t>
            </a:r>
          </a:p>
          <a:p>
            <a:r>
              <a:rPr lang="ru-RU" dirty="0" smtClean="0"/>
              <a:t>Общефедеральные</a:t>
            </a:r>
          </a:p>
          <a:p>
            <a:r>
              <a:rPr lang="ru-RU" dirty="0" smtClean="0"/>
              <a:t>Субъектов РФ</a:t>
            </a:r>
          </a:p>
          <a:p>
            <a:r>
              <a:rPr lang="ru-RU" dirty="0" smtClean="0"/>
              <a:t>Муниципальные</a:t>
            </a:r>
          </a:p>
          <a:p>
            <a:r>
              <a:rPr lang="ru-RU" dirty="0" smtClean="0"/>
              <a:t>Для определенных территорий (например районов крайнего севера)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Действие НПА по кругу лиц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643182"/>
            <a:ext cx="4614866" cy="1900238"/>
          </a:xfrm>
        </p:spPr>
        <p:txBody>
          <a:bodyPr/>
          <a:lstStyle/>
          <a:p>
            <a:r>
              <a:rPr lang="ru-RU" dirty="0" smtClean="0"/>
              <a:t>Для всех лиц</a:t>
            </a:r>
          </a:p>
          <a:p>
            <a:r>
              <a:rPr lang="ru-RU" dirty="0" smtClean="0"/>
              <a:t>Для определенного круга лиц</a:t>
            </a:r>
            <a:endParaRPr lang="ru-RU" dirty="0"/>
          </a:p>
        </p:txBody>
      </p:sp>
      <p:pic>
        <p:nvPicPr>
          <p:cNvPr id="2050" name="Picture 2" descr="C:\Documents and Settings\главный бухгалтер\Рабочий стол\d3250fbf3dd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7620" y="1071546"/>
            <a:ext cx="4692687" cy="54292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Знание нормативных документов необходимо, чтобы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algn="just"/>
            <a:endParaRPr lang="ru-RU" sz="5000" dirty="0"/>
          </a:p>
          <a:p>
            <a:pPr marL="0" indent="0" algn="just">
              <a:buNone/>
            </a:pPr>
            <a:r>
              <a:rPr lang="ru-RU" sz="5000" dirty="0"/>
              <a:t>•  Действовать в рамках </a:t>
            </a:r>
            <a:r>
              <a:rPr lang="ru-RU" sz="5000" dirty="0" smtClean="0"/>
              <a:t>закона. Нормативные </a:t>
            </a:r>
            <a:r>
              <a:rPr lang="ru-RU" sz="5000" dirty="0"/>
              <a:t>акты определяют границы дозволенного и обязательного. Их знание позволяет избежать нарушений и связанных с ними санкций.</a:t>
            </a:r>
          </a:p>
          <a:p>
            <a:pPr marL="0" indent="0" algn="just">
              <a:buNone/>
            </a:pPr>
            <a:r>
              <a:rPr lang="ru-RU" sz="5000" dirty="0"/>
              <a:t>•  Защищать свои права и </a:t>
            </a:r>
            <a:r>
              <a:rPr lang="ru-RU" sz="5000" dirty="0" smtClean="0"/>
              <a:t>интересы. </a:t>
            </a:r>
            <a:r>
              <a:rPr lang="ru-RU" sz="5000" dirty="0"/>
              <a:t>Знание законов и правил позволяет уверенно отстаивать свои права как в образовательной организации, так и за её пределами.</a:t>
            </a:r>
          </a:p>
          <a:p>
            <a:pPr marL="0" indent="0" algn="just">
              <a:buNone/>
            </a:pPr>
            <a:r>
              <a:rPr lang="ru-RU" sz="5000" dirty="0"/>
              <a:t>•  Принимать обоснованные </a:t>
            </a:r>
            <a:r>
              <a:rPr lang="ru-RU" sz="5000" dirty="0" smtClean="0"/>
              <a:t>решения</a:t>
            </a:r>
            <a:r>
              <a:rPr lang="ru-RU" sz="5000" dirty="0"/>
              <a:t>.</a:t>
            </a:r>
            <a:r>
              <a:rPr lang="ru-RU" sz="5000" dirty="0" smtClean="0"/>
              <a:t> </a:t>
            </a:r>
            <a:r>
              <a:rPr lang="ru-RU" sz="5000" dirty="0"/>
              <a:t>Нормативные акты содержат информацию, необходимую для правильной оценки ситуации и выбора оптимального варианта действий.</a:t>
            </a:r>
          </a:p>
          <a:p>
            <a:pPr marL="0" indent="0" algn="just">
              <a:buNone/>
            </a:pPr>
            <a:r>
              <a:rPr lang="ru-RU" sz="5000" dirty="0"/>
              <a:t>•  Эффективно выполнять свои </a:t>
            </a:r>
            <a:r>
              <a:rPr lang="ru-RU" sz="5000" dirty="0" smtClean="0"/>
              <a:t>обязанности. </a:t>
            </a:r>
            <a:r>
              <a:rPr lang="ru-RU" sz="5000" dirty="0"/>
              <a:t>Чёткое понимание требований нормативных актов помогает качественно выполнять свои профессиональные задачи.</a:t>
            </a:r>
          </a:p>
          <a:p>
            <a:pPr marL="0" indent="0" algn="just">
              <a:buNone/>
            </a:pPr>
            <a:r>
              <a:rPr lang="ru-RU" sz="5000" dirty="0"/>
              <a:t>•  Адаптироваться к </a:t>
            </a:r>
            <a:r>
              <a:rPr lang="ru-RU" sz="5000" dirty="0" smtClean="0"/>
              <a:t>изменениям. </a:t>
            </a:r>
            <a:r>
              <a:rPr lang="ru-RU" sz="5000" dirty="0"/>
              <a:t>Знание общей системы регулирования позволяет быстро ориентироваться в новых нормативных актах и изменениях в законодательстве.</a:t>
            </a:r>
          </a:p>
          <a:p>
            <a:endParaRPr lang="ru-RU" sz="5000" dirty="0"/>
          </a:p>
        </p:txBody>
      </p:sp>
    </p:spTree>
    <p:extLst>
      <p:ext uri="{BB962C8B-B14F-4D97-AF65-F5344CB8AC3E}">
        <p14:creationId xmlns:p14="http://schemas.microsoft.com/office/powerpoint/2010/main" val="15245267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Н</a:t>
            </a:r>
            <a:r>
              <a:rPr lang="ru-RU" dirty="0" smtClean="0"/>
              <a:t>ормативные </a:t>
            </a:r>
            <a:r>
              <a:rPr lang="ru-RU" dirty="0"/>
              <a:t>документы создают правовую основу для эффективного и законного управления образовательной организацией, обеспечивая стабильность, предсказуемость и качество образовательного процесса, а также защиту прав и интересов всех его участников. Без нормативной базы невозможно представить себе эффективное и устойчивое функционирование современной образовательной организации.</a:t>
            </a:r>
          </a:p>
        </p:txBody>
      </p:sp>
    </p:spTree>
    <p:extLst>
      <p:ext uri="{BB962C8B-B14F-4D97-AF65-F5344CB8AC3E}">
        <p14:creationId xmlns:p14="http://schemas.microsoft.com/office/powerpoint/2010/main" val="1132072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Понятие НПА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5614998" cy="4525963"/>
          </a:xfrm>
        </p:spPr>
        <p:txBody>
          <a:bodyPr anchor="t">
            <a:normAutofit fontScale="85000" lnSpcReduction="10000"/>
          </a:bodyPr>
          <a:lstStyle/>
          <a:p>
            <a:pPr>
              <a:lnSpc>
                <a:spcPct val="150000"/>
              </a:lnSpc>
              <a:buNone/>
            </a:pPr>
            <a:r>
              <a:rPr lang="ru-RU" b="1" u="sng" dirty="0" smtClean="0">
                <a:solidFill>
                  <a:schemeClr val="bg2">
                    <a:lumMod val="10000"/>
                  </a:schemeClr>
                </a:solidFill>
              </a:rPr>
              <a:t>Нормативно-правовой </a:t>
            </a:r>
            <a:r>
              <a:rPr lang="ru-RU" b="1" u="sng" dirty="0">
                <a:solidFill>
                  <a:schemeClr val="bg2">
                    <a:lumMod val="10000"/>
                  </a:schemeClr>
                </a:solidFill>
              </a:rPr>
              <a:t>а</a:t>
            </a:r>
            <a:r>
              <a:rPr lang="ru-RU" b="1" u="sng" dirty="0" smtClean="0">
                <a:solidFill>
                  <a:schemeClr val="bg2">
                    <a:lumMod val="10000"/>
                  </a:schemeClr>
                </a:solidFill>
              </a:rPr>
              <a:t>кт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smtClean="0"/>
              <a:t>– юридический документ устанавливающий, изменяющий или отменяющий нормы права, является основным источником права в Российской Федерации.</a:t>
            </a:r>
            <a:endParaRPr lang="ru-RU" dirty="0"/>
          </a:p>
        </p:txBody>
      </p:sp>
      <p:pic>
        <p:nvPicPr>
          <p:cNvPr id="1026" name="Picture 2" descr="C:\Documents and Settings\главный бухгалтер\Рабочий стол\нпа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8" y="2285992"/>
            <a:ext cx="3286148" cy="33575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Признаки НПА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069951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642918"/>
          <a:ext cx="8229600" cy="5572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хема 6"/>
          <p:cNvGraphicFramePr/>
          <p:nvPr/>
        </p:nvGraphicFramePr>
        <p:xfrm>
          <a:off x="500034" y="4143380"/>
          <a:ext cx="8229600" cy="25717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ПРИЗНАКИ НПА</a:t>
            </a:r>
            <a:endParaRPr lang="ru-RU" sz="2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4294967295"/>
          </p:nvPr>
        </p:nvGraphicFramePr>
        <p:xfrm>
          <a:off x="914400" y="1143000"/>
          <a:ext cx="8229600" cy="2714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7814164" cy="124850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По их юридической силе нормативные акты делят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87624" y="1127911"/>
            <a:ext cx="6619244" cy="1355927"/>
          </a:xfrm>
        </p:spPr>
        <p:txBody>
          <a:bodyPr>
            <a:normAutofit/>
          </a:bodyPr>
          <a:lstStyle/>
          <a:p>
            <a:pPr algn="ctr"/>
            <a:r>
              <a:rPr lang="ru-RU" sz="2400" dirty="0">
                <a:solidFill>
                  <a:schemeClr val="tx1"/>
                </a:solidFill>
              </a:rPr>
              <a:t>1) на законы;</a:t>
            </a:r>
          </a:p>
          <a:p>
            <a:pPr algn="ctr"/>
            <a:r>
              <a:rPr lang="ru-RU" sz="2400" dirty="0">
                <a:solidFill>
                  <a:schemeClr val="tx1"/>
                </a:solidFill>
              </a:rPr>
              <a:t>2) подзаконные нормативные акты.</a:t>
            </a:r>
          </a:p>
          <a:p>
            <a:pPr algn="ctr"/>
            <a:endParaRPr lang="ru-RU" sz="2400" dirty="0">
              <a:solidFill>
                <a:schemeClr val="tx1"/>
              </a:solidFill>
            </a:endParaRPr>
          </a:p>
        </p:txBody>
      </p:sp>
      <p:pic>
        <p:nvPicPr>
          <p:cNvPr id="12290" name="Picture 2" descr="Какие документы товарищество собственников жилья обязано предоставить по  запросу собственника | ТСЖ, ТСН, ЖСК РосКвартал®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54"/>
          <a:stretch/>
        </p:blipFill>
        <p:spPr bwMode="auto">
          <a:xfrm>
            <a:off x="4655527" y="2483838"/>
            <a:ext cx="4140449" cy="3467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2" name="Picture 4" descr="Законы, вступающие в силу в июле 2017 года - Парламентская газета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255" y="2483838"/>
            <a:ext cx="3929063" cy="3467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7516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ЗАКОН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sz="5100" dirty="0" smtClean="0"/>
              <a:t>Закон </a:t>
            </a:r>
            <a:r>
              <a:rPr lang="ru-RU" sz="5100" dirty="0"/>
              <a:t>– НПА принятый законодательным органом (или на Референдуме), обладающий высшей юридической силой.</a:t>
            </a:r>
          </a:p>
          <a:p>
            <a:r>
              <a:rPr lang="ru-RU" sz="5100" dirty="0"/>
              <a:t>Виды законов (в порядке уменьшения юридической силы):</a:t>
            </a:r>
          </a:p>
          <a:p>
            <a:r>
              <a:rPr lang="ru-RU" sz="5100" dirty="0"/>
              <a:t>Конституция РФ - основной закон государства</a:t>
            </a:r>
          </a:p>
          <a:p>
            <a:r>
              <a:rPr lang="ru-RU" sz="5100" dirty="0"/>
              <a:t>Закон о поправке к Конституции</a:t>
            </a:r>
          </a:p>
          <a:p>
            <a:r>
              <a:rPr lang="ru-RU" sz="5100" dirty="0"/>
              <a:t>Федеральный Конституционный закон (ФКЗ) – дополняет Конституцию</a:t>
            </a:r>
          </a:p>
          <a:p>
            <a:r>
              <a:rPr lang="ru-RU" sz="5100" dirty="0"/>
              <a:t>Федеральный закон (ФЗ) – обычный закон на федеральном уровне</a:t>
            </a:r>
          </a:p>
          <a:p>
            <a:r>
              <a:rPr lang="ru-RU" sz="5100" dirty="0"/>
              <a:t>Закон субъекта РФ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10050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08841" y="1270860"/>
            <a:ext cx="6641399" cy="739743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1) НИКТО НЕ ВПРАВЕ ОТМЕНИТЬ ИЛИ ИЗМЕНИТЬ ЗАКОН, КРОМЕ ТОГО ОРГАНА, КОТОРЫЙ ЕГО СОЗДАЛ;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169416"/>
            <a:ext cx="775701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cap="all" dirty="0">
                <a:latin typeface="+mj-lt"/>
                <a:ea typeface="+mj-ea"/>
                <a:cs typeface="+mj-cs"/>
              </a:rPr>
              <a:t>Закон имеет высшую юридическую силу, что означает:</a:t>
            </a:r>
            <a:endParaRPr lang="en-US" sz="2000" cap="all" dirty="0">
              <a:latin typeface="+mj-lt"/>
              <a:ea typeface="+mj-ea"/>
              <a:cs typeface="+mj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152042" y="2691943"/>
            <a:ext cx="664139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cap="all" dirty="0">
                <a:latin typeface="+mj-lt"/>
                <a:ea typeface="+mj-ea"/>
                <a:cs typeface="+mj-cs"/>
              </a:rPr>
              <a:t>2) другие нормативные акты не должны противоречить закону;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27584" y="5949280"/>
            <a:ext cx="80283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cap="all" dirty="0">
                <a:latin typeface="+mj-lt"/>
                <a:ea typeface="+mj-ea"/>
                <a:cs typeface="+mj-cs"/>
              </a:rPr>
              <a:t>3) при появлении противоречия между законом и подзаконным актом приоритет остается за законом.</a:t>
            </a:r>
          </a:p>
        </p:txBody>
      </p:sp>
      <p:pic>
        <p:nvPicPr>
          <p:cNvPr id="4098" name="Picture 2" descr="Правоведение для чайников – 3. Нормативные правовые акты как источники права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311" y="2456971"/>
            <a:ext cx="2530732" cy="2362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Нормативные документы | Владимир Чуянов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1090" y="3501008"/>
            <a:ext cx="2985476" cy="2066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241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7584" y="3861048"/>
            <a:ext cx="7772400" cy="1500187"/>
          </a:xfrm>
        </p:spPr>
        <p:txBody>
          <a:bodyPr>
            <a:normAutofit fontScale="25000" lnSpcReduction="20000"/>
          </a:bodyPr>
          <a:lstStyle/>
          <a:p>
            <a:pPr marL="176213" algn="ctr"/>
            <a:r>
              <a:rPr lang="ru-RU" sz="11200" b="1" dirty="0" smtClean="0">
                <a:solidFill>
                  <a:schemeClr val="tx1"/>
                </a:solidFill>
              </a:rPr>
              <a:t>ПОДЗАКОННЫЙ АКТ</a:t>
            </a:r>
          </a:p>
          <a:p>
            <a:pPr marL="176213" algn="ctr"/>
            <a:endParaRPr lang="ru-RU" sz="11200" b="1" dirty="0" smtClean="0">
              <a:solidFill>
                <a:schemeClr val="tx1"/>
              </a:solidFill>
            </a:endParaRPr>
          </a:p>
          <a:p>
            <a:pPr marL="176213" lvl="1"/>
            <a:r>
              <a:rPr lang="ru-RU" sz="11200" b="1" u="sng" dirty="0" smtClean="0">
                <a:solidFill>
                  <a:schemeClr val="tx1"/>
                </a:solidFill>
              </a:rPr>
              <a:t>Подзаконный </a:t>
            </a:r>
            <a:r>
              <a:rPr lang="ru-RU" sz="11200" b="1" u="sng" dirty="0">
                <a:solidFill>
                  <a:schemeClr val="tx1"/>
                </a:solidFill>
              </a:rPr>
              <a:t>акт</a:t>
            </a:r>
            <a:r>
              <a:rPr lang="ru-RU" sz="11200" dirty="0">
                <a:solidFill>
                  <a:schemeClr val="tx1"/>
                </a:solidFill>
              </a:rPr>
              <a:t> – НПА, принятый на основании законов и им не противоречащий (указы, постановления, распоряжения, приказы, инструкции)</a:t>
            </a:r>
          </a:p>
          <a:p>
            <a:pPr marL="176213" lvl="2"/>
            <a:r>
              <a:rPr lang="ru-RU" sz="11200" dirty="0">
                <a:solidFill>
                  <a:schemeClr val="tx1"/>
                </a:solidFill>
              </a:rPr>
              <a:t>Подзаконный акт обладает меньшей юридической силой, чем закон.</a:t>
            </a:r>
          </a:p>
          <a:p>
            <a:pPr marL="176213" lvl="2"/>
            <a:r>
              <a:rPr lang="ru-RU" sz="11200" b="1" u="sng" dirty="0">
                <a:solidFill>
                  <a:schemeClr val="tx1"/>
                </a:solidFill>
              </a:rPr>
              <a:t>Высшая юридическая сила </a:t>
            </a:r>
            <a:r>
              <a:rPr lang="ru-RU" sz="11200" dirty="0">
                <a:solidFill>
                  <a:schemeClr val="tx1"/>
                </a:solidFill>
              </a:rPr>
              <a:t>заключается в том, что законам не могут противоречить подзаконные акты.</a:t>
            </a:r>
            <a:endParaRPr lang="ru-RU" sz="11200" b="1" u="sng" dirty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318676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767</Words>
  <Application>Microsoft Office PowerPoint</Application>
  <PresentationFormat>Экран (4:3)</PresentationFormat>
  <Paragraphs>78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Нормативно-правовые акты</vt:lpstr>
      <vt:lpstr>Понятие НПА</vt:lpstr>
      <vt:lpstr>Признаки НПА</vt:lpstr>
      <vt:lpstr>Презентация PowerPoint</vt:lpstr>
      <vt:lpstr>ПРИЗНАКИ НПА</vt:lpstr>
      <vt:lpstr>По их юридической силе нормативные акты делят:</vt:lpstr>
      <vt:lpstr>ЗАКОН</vt:lpstr>
      <vt:lpstr>Презентация PowerPoint</vt:lpstr>
      <vt:lpstr>Презентация PowerPoint</vt:lpstr>
      <vt:lpstr>Действие НПА во времени </vt:lpstr>
      <vt:lpstr>НПА прекращает свое действие</vt:lpstr>
      <vt:lpstr>Действие НПА в пространстве</vt:lpstr>
      <vt:lpstr>Действие НПА по кругу лиц</vt:lpstr>
      <vt:lpstr>Знание нормативных документов необходимо, чтобы:</vt:lpstr>
      <vt:lpstr>ВЫВОД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Нормативно-Правовые Акты</dc:title>
  <dc:creator>user</dc:creator>
  <cp:lastModifiedBy>Andree Topolnikov</cp:lastModifiedBy>
  <cp:revision>36</cp:revision>
  <dcterms:created xsi:type="dcterms:W3CDTF">2012-12-21T11:23:20Z</dcterms:created>
  <dcterms:modified xsi:type="dcterms:W3CDTF">2025-03-08T04:44:07Z</dcterms:modified>
</cp:coreProperties>
</file>