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466" r:id="rId3"/>
    <p:sldId id="481" r:id="rId4"/>
    <p:sldId id="496" r:id="rId5"/>
    <p:sldId id="497" r:id="rId6"/>
    <p:sldId id="494" r:id="rId7"/>
    <p:sldId id="480" r:id="rId8"/>
    <p:sldId id="493" r:id="rId9"/>
    <p:sldId id="483" r:id="rId10"/>
    <p:sldId id="474" r:id="rId11"/>
    <p:sldId id="475" r:id="rId12"/>
    <p:sldId id="476" r:id="rId13"/>
    <p:sldId id="477" r:id="rId14"/>
    <p:sldId id="478" r:id="rId15"/>
    <p:sldId id="495" r:id="rId16"/>
    <p:sldId id="470" r:id="rId17"/>
    <p:sldId id="471" r:id="rId18"/>
    <p:sldId id="472" r:id="rId19"/>
    <p:sldId id="453" r:id="rId20"/>
    <p:sldId id="487" r:id="rId21"/>
    <p:sldId id="488" r:id="rId22"/>
    <p:sldId id="489" r:id="rId23"/>
    <p:sldId id="490" r:id="rId24"/>
    <p:sldId id="491" r:id="rId25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0EF692B-C291-497F-8A96-5546BE8CE6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7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1CA52-D3FE-4B96-9679-0F5767A8477C}" type="slidenum">
              <a:rPr lang="ru-RU"/>
              <a:pPr/>
              <a:t>1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0EF692B-C291-497F-8A96-5546BE8CE63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137D85-EDB4-41B3-A553-46FBD0FEA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A12DE4-B8FE-4131-AB91-60465D35E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203ED-2176-4248-A5E0-1EC165969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09B9EC-2E00-4332-91F9-C8555714A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21B0E-364D-4166-9E4C-4DD2DC896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B9592F-1B0C-403B-BA03-629A3A0E7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8DACF5-86A0-49DE-8D44-7D6B60863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7553DF-AB75-40E6-8936-4EEB2EC20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2E63B5-CF61-4802-8F28-1B4294B71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12730D-A04A-43F2-9758-1857B2987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17.6.19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A9B027-30FF-4962-A3EE-D0EB43CD1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17.6.19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CC33F42F-FCF6-4095-9345-50B348A923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структуры щелкните мышью</a:t>
            </a:r>
          </a:p>
          <a:p>
            <a:pPr lvl="1"/>
            <a:r>
              <a:rPr lang="ru-RU" smtClean="0"/>
              <a:t>Второй уровень структуры</a:t>
            </a:r>
          </a:p>
          <a:p>
            <a:pPr lvl="2"/>
            <a:r>
              <a:rPr lang="ru-RU" smtClean="0"/>
              <a:t>Третий уровень структуры</a:t>
            </a:r>
          </a:p>
          <a:p>
            <a:pPr lvl="3"/>
            <a:r>
              <a:rPr lang="ru-RU" smtClean="0"/>
              <a:t>Четвёртый уровень структуры</a:t>
            </a:r>
          </a:p>
          <a:p>
            <a:pPr lvl="4"/>
            <a:r>
              <a:rPr lang="ru-RU" smtClean="0"/>
              <a:t>Пятый уровень структуры</a:t>
            </a:r>
          </a:p>
          <a:p>
            <a:pPr lvl="4"/>
            <a:r>
              <a:rPr lang="ru-RU" smtClean="0"/>
              <a:t>Шестой уровень структуры</a:t>
            </a:r>
          </a:p>
          <a:p>
            <a:pPr lvl="4"/>
            <a:r>
              <a:rPr lang="ru-RU" smtClean="0"/>
              <a:t>Седьмой уровень структуры</a:t>
            </a:r>
          </a:p>
          <a:p>
            <a:pPr lvl="4"/>
            <a:r>
              <a:rPr lang="ru-RU" smtClean="0"/>
              <a:t>Восьмой уровень структуры</a:t>
            </a:r>
          </a:p>
          <a:p>
            <a:pPr lvl="4"/>
            <a:r>
              <a:rPr 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tush70@yandex.ru" TargetMode="External"/><Relationship Id="rId2" Type="http://schemas.openxmlformats.org/officeDocument/2006/relationships/hyperlink" Target="mailto:sagit.eng2015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500063"/>
            <a:ext cx="7858125" cy="1587"/>
          </a:xfrm>
          <a:prstGeom prst="line">
            <a:avLst/>
          </a:prstGeom>
          <a:noFill/>
          <a:ln w="19080" cap="flat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544513"/>
            <a:ext cx="7858125" cy="1587"/>
          </a:xfrm>
          <a:prstGeom prst="line">
            <a:avLst/>
          </a:prstGeom>
          <a:noFill/>
          <a:ln w="19080" cap="flat">
            <a:solidFill>
              <a:srgbClr val="2B95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5288" y="736600"/>
            <a:ext cx="8280400" cy="51384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4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4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Наставничество педагогических работников</a:t>
            </a:r>
            <a:endParaRPr lang="ru-RU" sz="3600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в образовательных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организациях Республики Башкортостан </a:t>
            </a:r>
            <a:endParaRPr lang="ru-RU" sz="3600" i="1" dirty="0">
              <a:solidFill>
                <a:srgbClr val="00206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i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i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6" charset="0"/>
              </a:rPr>
              <a:t>Баширова Э.В., руководитель   ЦНППМПР</a:t>
            </a:r>
            <a:endParaRPr lang="ru-RU" sz="2400" i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4777"/>
            <a:ext cx="1244470" cy="10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544513"/>
            <a:ext cx="842893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непрерывного повышения профессионального мастерства педагогических работников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Уфимский многопрофильный профессиональный колледж</a:t>
            </a:r>
            <a:endParaRPr lang="ru-RU" sz="1600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56" y="1094792"/>
            <a:ext cx="1712668" cy="11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590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Организационно-методическое обеспечение реализации системы наставничества в образовательной организации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6799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пар/групп «наставник – наставляемый»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составлением персонализированных программ наставничества для конкретных пар/групп;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повышение квалификации наставников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программе дополнительного профессионального образования «Наставничество педагогических работников в образовательной организации»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диагностирования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реализации персонализированных программ наставничества 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выявления профессиональных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затруднений и 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дефицитов педагогических работников (в том числе молодых/начинающих педагогов);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наставника и наставляемого;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инновационных проектах наставников вместе с наставляемыми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вовлечения их в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исследовательскую и аналитическую деятельность;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подготовка положения и иной документации о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конкурсов на лучшего наставника, конкурсов наставнических пар;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молодым педагогам в подготовке к участию в профессиональных 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педагогическим и наставническим опытом;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помощь наставляемым в публикации статей на различных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ресурсах, в методической литературе и пр.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95009"/>
            <a:ext cx="8136904" cy="213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наставничества педагогических работников в 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 (ИОМ)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является краткосрочной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3 месяцев до 1 года);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создается для конкретной пары/группы наставников и наставляемых;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разрабатывается совместно наставником и наставляемым, или наставляемый знакомится с разработанной наставником программой (возможно, в присутствии куратора или члена методического объединения/совета наставников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0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6030"/>
            <a:ext cx="8496944" cy="272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x-none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-методическое обеспечение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наставничества реализуется с помощью:</a:t>
            </a:r>
            <a:endParaRPr lang="ru-RU" dirty="0">
              <a:solidFill>
                <a:srgbClr val="C0000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официальн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ого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сайт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образовательной организации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/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муниципальной сетевой платформ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ы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, пополнени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 баз наставников и наставляемых;</a:t>
            </a:r>
            <a:endParaRPr lang="ru-RU" dirty="0"/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педагогов в сетевых предметных сообществах;</a:t>
            </a:r>
            <a:endParaRPr lang="ru-RU" dirty="0"/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сетево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взаимодействи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x-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образовательных организаций и других субъектов в рамках организации единого пространства наставничества, продвижения педагогических и наставнических практик и опыта. </a:t>
            </a:r>
            <a:endParaRPr lang="ru-RU" dirty="0">
              <a:solidFill>
                <a:srgbClr val="002060"/>
              </a:solidFill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568952" cy="483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(применение) системы наставничества разделяется на три основных этапа: подготовительный, основной и заключительный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правового оформления внедрения системы наставничества, организационно-методическое и информационно-методическое обеспечение процесса реализации системы наставничества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важно информирование педагогического коллектива о подготовке к внедрению системы наставничества. На этом этапе также рекомендуется сформировать совет наставников и выбрать куратора, отвечающего за реализацию персонализированных программ наставничества. Совет наставников участвует в определении задач, форм и видов наставничества, планируемых результатов. Разрабатывается Дорожная карта по реализации системы наставничества педагогических работников в образовательной организации с указанием конкретных мероприятий, сроков исполнения и ответственных, необходимых для реализации ресурсов с учетом имеющихся дефицитов разрабатывается представителями администрации.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4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352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 ЭТАП ВНЕДРЕНИЯ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применения)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системы наставничества включает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пар наставник/наставляемый, организацию непосредственного взаимодействия наставника и наставляемого в рамках реализации персонализированной программы наставничества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 различные формы и виды наставничества (в том числе дистанционные), взаимное обогащение профессиональным опытом и наращивание компетенций с привлечением в том числе ресурсов социального партнерства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501008"/>
            <a:ext cx="77872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внедрения (применения) системы наставничества, рефлексию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саморефлексию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поощрение наставников и наставляемых, которые добились существенных профессиональных успехов,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диссеминацию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лучшего опыта, планирование при необходимости следующих этапов развития системы наставничества с учетом имеющегося опыта и новых задач, запросов от наставляемых.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55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x-none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здает локальные акты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внедрении и реализации системы 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наставничества,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принимает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Положение о системе наставничества педагогических работников в образовательной организации, дорожн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ую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 его реализации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другие документы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рганизует контакты с различными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структурами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проблемам наставничества (заключение договоров о сотрудничестве, о социальном партнерстве, проведение координационных совещаний, участие в конференциях, форумах, вебинарах, семинарах по проблемам наставничества и т.п.)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существляет организационное, учебно-методическое, материально-техническое, инфраструктурное обеспечение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наставничества;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оздает органы управления и мониторинга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программы наставничества;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сбор информации о реализации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наставничества педагогических работников и представляет информацию в орган местного самоуправления муниципального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Башкортостан, осуществляющего управление в сфере образования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(Региональному координатору).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руководство и контроль за организацией и реализацией системы наставничества осуществляет руководитель образовательной организации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особенностей работы образовательной организации и от количества наставников/наставляемых могут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определяются ответственные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куратор реализации программ наставничества, который назначается руководителем образовательной организации из числа заместителей руководителя.</a:t>
            </a:r>
            <a:endParaRPr lang="ru-RU" sz="1600" dirty="0">
              <a:solidFill>
                <a:srgbClr val="00206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Куратор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персонализированных программ наставничества работает в тесном взаимодействии с первичной профсоюзной организацией или территориальной профсоюзной организацией.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26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620688"/>
            <a:ext cx="7931224" cy="506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Муниципальный уровень. </a:t>
            </a:r>
            <a:endParaRPr lang="ru-RU" sz="1200" dirty="0">
              <a:solidFill>
                <a:srgbClr val="C0000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2.4.1.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Органы местного самоуправления муниципальных районов и городских округов Республики Башкортостан, осуществляющие управление в сфере образования: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выстраивают муниципальную систему наставничества педагогических работников образовательных организаций; 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осуществляют организационно-аналитическое, учебно-методическое, кадровое обеспечение и сопровождение обучения и повышения квалификации кураторов и наставников муниципальных образовательных организаций;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формируют муниципальный методический совет наставников и курируют его деятельность, а также деятельность методических объединений наставников (при отсутствии в образовательной организации методического объединения наставников);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организуют сетевое взаимодействие наставников и наставляемых на муниципальном уровне, в том числе с использованием цифровой образовательной среды;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формируют экспертное сообщество для выявления лучших практик наставничества и диссеминации инновационного опыта;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обеспечивают привлечение социальных партнеров к реализации персонализированных программ наставничества, в том числе на межведомственной основе;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проводят внутренний мониторинг реализации и эффективности программ наставничества в муниципальном образовании;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формируют базы данных программ наставничества и лучших практик в подведомственных образовательных организациях;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создают условия для повышения уровня профессионального мастерства педагогических работников, задействованных в программе наставничества;</a:t>
            </a:r>
            <a:endParaRPr lang="ru-RU" sz="1200" dirty="0"/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своевременное внесение информации в Единую информационную базу наставников, Единую информационную базу наставляемых;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осуществляют сбор информации о реализации программы наставничества педагогических работников в подведомственных образовательных организациях и представляют информацию Региональному координатору ежеквартально не позднее 5 рабочих дней до окончания текущего квартала.</a:t>
            </a:r>
            <a:endParaRPr lang="ru-RU" sz="1200" dirty="0"/>
          </a:p>
          <a:p>
            <a:pPr indent="450215" algn="just">
              <a:spcAft>
                <a:spcPts val="0"/>
              </a:spcAft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74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1"/>
            <a:ext cx="8784976" cy="598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x-none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непрерывного повышения профессионального мастерства педагогических работников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Государственного бюджетного профессионального образовательного учреждения Уфимский многопрофильный профессиональный колледж (далее - </a:t>
            </a:r>
            <a:r>
              <a:rPr lang="x-none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ЦНППМ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ПР, Региональный центр наставничества)</a:t>
            </a:r>
            <a:endParaRPr lang="ru-RU" sz="1200" dirty="0">
              <a:solidFill>
                <a:srgbClr val="C0000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x-none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деятельности ЦНППМ ПР</a:t>
            </a:r>
            <a:r>
              <a:rPr lang="x-none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200" dirty="0">
              <a:solidFill>
                <a:srgbClr val="C0000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систему методического сопровождения освоения программ дополнительного профессионального педагогического образования с использованием индивидуальных образовательных маршрутов на основе выявленных дефицитов профессиональных компетенций, в том числе с применением сетевых форм реализации программ;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облегчать перенос приобретенных (усовершенствованных) профессиональных компетенций в ежедневную педагогическую практику;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выявлять, систематизировать, отбирать и диссеминировать новые рациональные и эффективные практики наставничества;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и развивать распределенную сеть муниципальной методической поддержки, муниципальных тьюторов, работающих на муниципальных и межмуниципальных стажировочных площадках;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проведение мониторинга эффективности реализации  программы наставничества педагогических работников образовательных организаций,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реализацию программы наставничества педагогических работников в общеобразовательных организациях;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проведение мониторинга эффективности реализации  программы наставничества педагогических работников общеобразовательных организаций;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информационную базу наставников, информационную базу наставляемых педагогических работников общеобразовательных организаций;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аналитический отчет по результатам мониторинга эффективности реализации программы наставничества педагогических работников образовательных организаций,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образования, в Министерство образования и науки Республики Башкортостан ежеквартально не позднее 1 рабочего дня до окончания текущего квартала;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Единую информационную базу наставников, Единую информационную базу наставляемых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0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100" dirty="0" smtClean="0"/>
              <a:t>2022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3486"/>
            <a:ext cx="8748464" cy="601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Региональный методический центр дополнительного образования Республики Башкортостан (далее – ГАУ ДПО РМЦДО РБ).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деятельности ГАУ ДПО РМЦДО РБ: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реализацию программы наставничества педагогических работников в организациях дополнительного образования;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проведение мониторинга эффективности реализации  программы наставничества педагогических работников организаций дополнительного образования;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предоставлять отчет по результатам мониторинга эффективности реализации программы наставничества педагогических работников организаций дополнительного образования в Региональный центр наставничества ежеквартально не позднее 3 рабочих дней до окончания текущего квартала;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информационную базу наставников, информационную базу наставляемых педагогических работников организаций дополнительного образования.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2.5.4.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«Центр опережающей профессиональной подготовки Республики Башкортостан» (далее – ГАУ ДО ЦОПП РБ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деятельности ГАУ ДО ЦОПП РБ: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реализацию программы наставничества педагогических работников в образовательных организациях среднего профессионального образования;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проведение мониторинга эффективности реализации  программы наставничества педагогических работников образовательных организаций  среднего профессионального образования;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отчет по результатам мониторинга эффективности реализации программы наставничества педагогических работников образовательных организаций среднего профессионального образования в Региональный центр наставничества ежеквартально не позднее 3 рабочих дней до окончания текущего квартала;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информационную базу наставников, информационную базу наставляемых педагогических работников образовательных организаций  среднего профессионального образования.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347638"/>
          </a:xfrm>
        </p:spPr>
        <p:txBody>
          <a:bodyPr/>
          <a:lstStyle/>
          <a:p>
            <a:r>
              <a:rPr lang="ru-RU" dirty="0"/>
              <a:t>Логика процесса наставничества в образовательной организации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59" cy="50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3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0" y="260648"/>
            <a:ext cx="4915408" cy="6345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836712"/>
            <a:ext cx="371549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8355459" cy="638723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4572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73051"/>
            <a:ext cx="8496944" cy="585628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790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7"/>
            <a:ext cx="8435280" cy="579668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0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291264" cy="638723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8385"/>
            <a:ext cx="5400600" cy="585628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317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17.6.19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56184"/>
            <a:ext cx="4207616" cy="6384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8" y="356184"/>
            <a:ext cx="4442632" cy="6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875"/>
            <a:ext cx="4502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4050"/>
            <a:ext cx="40274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352800"/>
            <a:ext cx="3429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09950"/>
            <a:ext cx="321786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422525"/>
            <a:ext cx="18748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7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5620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620" y="1340768"/>
            <a:ext cx="7425748" cy="462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НОРМАТИВНЫЕ ПРАВОВЫЕ АКТЫ: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положения о системе наставничества педагогических работников в образовательной организации» (с приложениями: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x-none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педагогических работников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образовательной организации,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(план мероприятий) по реализации Положения о системе наставничества педагогических работников в образовательной организации).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x-none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риказ(ы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 закреплении наставнических пар/групп с письменного согласия их участников на возложение на них дополнительных обязанностей, связанных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наставнической деятельностью</a:t>
            </a:r>
            <a:r>
              <a:rPr lang="x-none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6830"/>
            <a:ext cx="42414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3"/>
            <a:ext cx="8424936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внедрения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реализации программы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образовательные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реализацию программ наставничества;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методическое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объединение/совет наставников;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муниципальных районов и городских округов Республики Башкортостан, осуществляющие управление в сфере образования;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-общественно-профессиональное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сообщество (ассоциация, муниципальный методический совет) по вопросам наставничества педагогических работников образовательных организаций;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-государственное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дополнительного профессионального образования Институт развития образования Республики Башкортостан;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непрерывного повышения профессионального мастерства педагогических работников Государственного бюджетного профессионального образовательного учреждения Уфимский многопрофильный профессиональный колледж;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-государственное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дополнительного профессионального образования Региональный методический центр дополнительного образования Республики Башкортостан;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-государственное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дополнительного профессионального образования «Центр опережающей профессиональной подготовки Республики Башкортостан»;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-Министерство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Республики Башкортостан;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-ФГАОУ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ДПО «Академия Министерства просвещения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-Федеральные центры научно-методического сопровождения педагогов.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1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координаторы реализации программы наставничества: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работников общеобразовательных организаций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ЦНППМПР, ответственное лицо: Насертдинов Сагит Калимуллович, преподаватель, 8(347) 235-72-33,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sagit.eng2015@yandex.ru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работников образовательных организаций дополнительного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ГАУ ДПО Региональный методический центр дополнительного образования Республики Башкортостан, ответственное лицо: Михайлова Татьяна Юрьевна, начальник отдела реализации программ и методического обеспечения, 8(347) 292-16-85, 89997604708,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Tatush70@yandex.ru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работников образовательных организаций среднего профессионального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ГАУ ДПО «Центр опережающей профессиональной подготовки Республики Башкортостан», ответственное лицо: Калямова Диана Тагирьяновна, методолог, 89872434947, coppdpo_rb@mail.ru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4531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201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презентация2019</Template>
  <TotalTime>2074</TotalTime>
  <Words>1712</Words>
  <Application>Microsoft Office PowerPoint</Application>
  <PresentationFormat>Экран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 Unicode MS</vt:lpstr>
      <vt:lpstr>Microsoft YaHei</vt:lpstr>
      <vt:lpstr>Arial</vt:lpstr>
      <vt:lpstr>Calibri</vt:lpstr>
      <vt:lpstr>Times New Roman</vt:lpstr>
      <vt:lpstr>Verdana</vt:lpstr>
      <vt:lpstr>презентация2019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Логика процесса наставничества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КТМПБХГ</dc:creator>
  <cp:lastModifiedBy>User</cp:lastModifiedBy>
  <cp:revision>198</cp:revision>
  <cp:lastPrinted>1601-01-01T00:00:00Z</cp:lastPrinted>
  <dcterms:created xsi:type="dcterms:W3CDTF">2019-06-17T05:27:22Z</dcterms:created>
  <dcterms:modified xsi:type="dcterms:W3CDTF">2022-11-15T10:44:08Z</dcterms:modified>
</cp:coreProperties>
</file>