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75" r:id="rId3"/>
    <p:sldId id="276" r:id="rId4"/>
    <p:sldId id="277" r:id="rId5"/>
    <p:sldId id="260" r:id="rId6"/>
    <p:sldId id="280" r:id="rId7"/>
    <p:sldId id="281" r:id="rId8"/>
    <p:sldId id="282" r:id="rId9"/>
    <p:sldId id="266" r:id="rId10"/>
    <p:sldId id="267" r:id="rId11"/>
    <p:sldId id="268" r:id="rId12"/>
    <p:sldId id="269" r:id="rId13"/>
    <p:sldId id="283" r:id="rId14"/>
    <p:sldId id="278" r:id="rId15"/>
    <p:sldId id="284" r:id="rId16"/>
    <p:sldId id="279" r:id="rId1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0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44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F4E7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44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44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4458-3B9B-4D68-986A-A93D83B5BB4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46C7-A954-4A71-B444-1171AF230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8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2357" y="308228"/>
            <a:ext cx="9527285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244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22501" y="1537843"/>
            <a:ext cx="8746997" cy="190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F4E7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0061" y="1441513"/>
            <a:ext cx="97425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6" charset="0"/>
            </a:endParaRPr>
          </a:p>
          <a:p>
            <a:pPr algn="ctr"/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Практикоориентированные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подходы к развитию  креативного мышления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6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Топольникова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 Н.Н.,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к.п.н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6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г.Уфа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, ул. Российская, 100/3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+7 (347) 235–72–33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magpos@mail.ru</a:t>
            </a:r>
          </a:p>
        </p:txBody>
      </p:sp>
      <p:pic>
        <p:nvPicPr>
          <p:cNvPr id="1026" name="Picture 2" descr="C:\Users\AdminCnppm\Desktop\старый ноут\Рабочий стол\Слой 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193090"/>
            <a:ext cx="2442033" cy="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7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091" y="50114"/>
            <a:ext cx="107442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4170" marR="5080" indent="-2872105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ЧТО</a:t>
            </a:r>
            <a:r>
              <a:rPr sz="2800" spc="15" dirty="0"/>
              <a:t> </a:t>
            </a:r>
            <a:r>
              <a:rPr sz="2800" spc="-15" dirty="0"/>
              <a:t>ВЫНОСИТСЯ</a:t>
            </a:r>
            <a:r>
              <a:rPr sz="2800" spc="45" dirty="0"/>
              <a:t> </a:t>
            </a:r>
            <a:r>
              <a:rPr sz="2800" spc="-5" dirty="0"/>
              <a:t>НА</a:t>
            </a:r>
            <a:r>
              <a:rPr sz="2800" spc="25" dirty="0"/>
              <a:t> </a:t>
            </a:r>
            <a:r>
              <a:rPr sz="2800" spc="-5" dirty="0"/>
              <a:t>ОЦЕНКУ?</a:t>
            </a:r>
            <a:r>
              <a:rPr sz="2800" spc="15" dirty="0"/>
              <a:t> </a:t>
            </a:r>
            <a:r>
              <a:rPr sz="2800" spc="-40" dirty="0"/>
              <a:t>КАЧЕСТВА</a:t>
            </a:r>
            <a:r>
              <a:rPr sz="2800" spc="45" dirty="0"/>
              <a:t> </a:t>
            </a:r>
            <a:r>
              <a:rPr sz="2800" spc="-30" dirty="0"/>
              <a:t>КРЕАТИВНОГО</a:t>
            </a:r>
            <a:r>
              <a:rPr sz="2800" spc="20" dirty="0"/>
              <a:t> </a:t>
            </a:r>
            <a:r>
              <a:rPr sz="2800" spc="-5" dirty="0"/>
              <a:t>МЫШЛЕНИЯ, </a:t>
            </a:r>
            <a:r>
              <a:rPr sz="2800" spc="-620" dirty="0"/>
              <a:t> </a:t>
            </a:r>
            <a:r>
              <a:rPr sz="2800" spc="-10" dirty="0"/>
              <a:t>КОМПЕТЕНТНОСТИ</a:t>
            </a:r>
            <a:r>
              <a:rPr sz="2800" spc="5" dirty="0"/>
              <a:t> </a:t>
            </a:r>
            <a:r>
              <a:rPr sz="2800" spc="-5" dirty="0"/>
              <a:t>И КРИТЕРИИ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323088" y="1112519"/>
            <a:ext cx="11656060" cy="788035"/>
            <a:chOff x="323088" y="1112519"/>
            <a:chExt cx="11656060" cy="788035"/>
          </a:xfrm>
        </p:grpSpPr>
        <p:sp>
          <p:nvSpPr>
            <p:cNvPr id="4" name="object 4"/>
            <p:cNvSpPr/>
            <p:nvPr/>
          </p:nvSpPr>
          <p:spPr>
            <a:xfrm>
              <a:off x="336042" y="1125473"/>
              <a:ext cx="3853179" cy="762000"/>
            </a:xfrm>
            <a:custGeom>
              <a:avLst/>
              <a:gdLst/>
              <a:ahLst/>
              <a:cxnLst/>
              <a:rect l="l" t="t" r="r" b="b"/>
              <a:pathLst>
                <a:path w="3853179" h="762000">
                  <a:moveTo>
                    <a:pt x="3852672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852672" y="762000"/>
                  </a:lnTo>
                  <a:lnTo>
                    <a:pt x="3852672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6042" y="1125473"/>
              <a:ext cx="3853179" cy="762000"/>
            </a:xfrm>
            <a:custGeom>
              <a:avLst/>
              <a:gdLst/>
              <a:ahLst/>
              <a:cxnLst/>
              <a:rect l="l" t="t" r="r" b="b"/>
              <a:pathLst>
                <a:path w="3853179" h="762000">
                  <a:moveTo>
                    <a:pt x="0" y="762000"/>
                  </a:moveTo>
                  <a:lnTo>
                    <a:pt x="3852672" y="762000"/>
                  </a:lnTo>
                  <a:lnTo>
                    <a:pt x="3852672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2590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156" y="1194815"/>
              <a:ext cx="3547872" cy="2392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25290" y="1125473"/>
              <a:ext cx="3851275" cy="762000"/>
            </a:xfrm>
            <a:custGeom>
              <a:avLst/>
              <a:gdLst/>
              <a:ahLst/>
              <a:cxnLst/>
              <a:rect l="l" t="t" r="r" b="b"/>
              <a:pathLst>
                <a:path w="3851275" h="762000">
                  <a:moveTo>
                    <a:pt x="3851148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851148" y="762000"/>
                  </a:lnTo>
                  <a:lnTo>
                    <a:pt x="3851148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25290" y="1125473"/>
              <a:ext cx="3851275" cy="762000"/>
            </a:xfrm>
            <a:custGeom>
              <a:avLst/>
              <a:gdLst/>
              <a:ahLst/>
              <a:cxnLst/>
              <a:rect l="l" t="t" r="r" b="b"/>
              <a:pathLst>
                <a:path w="3851275" h="762000">
                  <a:moveTo>
                    <a:pt x="0" y="762000"/>
                  </a:moveTo>
                  <a:lnTo>
                    <a:pt x="3851148" y="762000"/>
                  </a:lnTo>
                  <a:lnTo>
                    <a:pt x="3851148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2590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1653" y="1189862"/>
              <a:ext cx="2595245" cy="5228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113014" y="1125473"/>
              <a:ext cx="3853179" cy="762000"/>
            </a:xfrm>
            <a:custGeom>
              <a:avLst/>
              <a:gdLst/>
              <a:ahLst/>
              <a:cxnLst/>
              <a:rect l="l" t="t" r="r" b="b"/>
              <a:pathLst>
                <a:path w="3853179" h="762000">
                  <a:moveTo>
                    <a:pt x="3852672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852672" y="762000"/>
                  </a:lnTo>
                  <a:lnTo>
                    <a:pt x="38526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13014" y="1125473"/>
              <a:ext cx="3853179" cy="762000"/>
            </a:xfrm>
            <a:custGeom>
              <a:avLst/>
              <a:gdLst/>
              <a:ahLst/>
              <a:cxnLst/>
              <a:rect l="l" t="t" r="r" b="b"/>
              <a:pathLst>
                <a:path w="3853179" h="762000">
                  <a:moveTo>
                    <a:pt x="0" y="762000"/>
                  </a:moveTo>
                  <a:lnTo>
                    <a:pt x="3852672" y="762000"/>
                  </a:lnTo>
                  <a:lnTo>
                    <a:pt x="3852672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2590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6276" y="1168907"/>
              <a:ext cx="1903476" cy="2910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92438" y="1194942"/>
              <a:ext cx="1851406" cy="238633"/>
            </a:xfrm>
            <a:prstGeom prst="rect">
              <a:avLst/>
            </a:prstGeom>
          </p:spPr>
        </p:pic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91084" y="1978914"/>
          <a:ext cx="11649708" cy="1597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1590"/>
                <a:gridCol w="68579"/>
                <a:gridCol w="3851274"/>
                <a:gridCol w="3898265"/>
              </a:tblGrid>
              <a:tr h="719327">
                <a:tc gridSpan="2">
                  <a:txBody>
                    <a:bodyPr/>
                    <a:lstStyle/>
                    <a:p>
                      <a:pPr marL="343535" indent="-243204">
                        <a:lnSpc>
                          <a:spcPts val="2295"/>
                        </a:lnSpc>
                        <a:buClr>
                          <a:srgbClr val="2C3493"/>
                        </a:buClr>
                        <a:buSzPct val="95833"/>
                        <a:buFont typeface="Wingdings"/>
                        <a:buChar char=""/>
                        <a:tabLst>
                          <a:tab pos="344170" algn="l"/>
                        </a:tabLst>
                      </a:pPr>
                      <a:r>
                        <a:rPr sz="2400" b="1" spc="-2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БЕГЛОСТЬ,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81305">
                        <a:lnSpc>
                          <a:spcPts val="2590"/>
                        </a:lnSpc>
                      </a:pPr>
                      <a:r>
                        <a:rPr sz="2400" b="1" spc="-1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ПРОДУКТИВНОСТЬ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343535" indent="-254000">
                        <a:lnSpc>
                          <a:spcPts val="2335"/>
                        </a:lnSpc>
                        <a:buClr>
                          <a:srgbClr val="2C3493"/>
                        </a:buClr>
                        <a:buSzPct val="96000"/>
                        <a:buFont typeface="Wingdings"/>
                        <a:buChar char=""/>
                        <a:tabLst>
                          <a:tab pos="344170" algn="l"/>
                        </a:tabLst>
                      </a:pPr>
                      <a:r>
                        <a:rPr sz="25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ВЫДВИЖЕНИЕ</a:t>
                      </a:r>
                      <a:endParaRPr sz="2500">
                        <a:latin typeface="Calibri"/>
                        <a:cs typeface="Calibri"/>
                      </a:endParaRPr>
                    </a:p>
                    <a:p>
                      <a:pPr marL="269875">
                        <a:lnSpc>
                          <a:spcPts val="2700"/>
                        </a:lnSpc>
                      </a:pPr>
                      <a:r>
                        <a:rPr sz="2500" b="1" spc="-2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РАЗНООБРАЗНЫХ</a:t>
                      </a:r>
                      <a:r>
                        <a:rPr sz="2500" b="1" spc="-3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5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ИДЕЙ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420370" indent="-283845">
                        <a:lnSpc>
                          <a:spcPts val="2910"/>
                        </a:lnSpc>
                        <a:buClr>
                          <a:srgbClr val="2C3493"/>
                        </a:buClr>
                        <a:buSzPct val="96428"/>
                        <a:buFont typeface="Wingdings"/>
                        <a:buChar char=""/>
                        <a:tabLst>
                          <a:tab pos="421005" algn="l"/>
                        </a:tabLst>
                      </a:pPr>
                      <a:r>
                        <a:rPr sz="2800" b="1" spc="-2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2800" b="1" spc="-3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ИДЕЙ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</a:tr>
              <a:tr h="15392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F2F9F"/>
                      </a:solidFill>
                      <a:prstDash val="solid"/>
                    </a:lnL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311785" indent="-243204">
                        <a:lnSpc>
                          <a:spcPts val="2375"/>
                        </a:lnSpc>
                        <a:buClr>
                          <a:srgbClr val="2C3493"/>
                        </a:buClr>
                        <a:buSzPct val="95833"/>
                        <a:buFont typeface="Wingdings"/>
                        <a:buChar char=""/>
                        <a:tabLst>
                          <a:tab pos="312420" algn="l"/>
                        </a:tabLst>
                      </a:pPr>
                      <a:r>
                        <a:rPr sz="2400" b="1" spc="-1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ГИБКОСТЬ,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48920">
                        <a:lnSpc>
                          <a:spcPts val="2595"/>
                        </a:lnSpc>
                      </a:pPr>
                      <a:r>
                        <a:rPr sz="2400" b="1" spc="-3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РАЗНООБРАЗИЕ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420370" indent="-283845">
                        <a:lnSpc>
                          <a:spcPts val="2840"/>
                        </a:lnSpc>
                        <a:buClr>
                          <a:srgbClr val="2C3493"/>
                        </a:buClr>
                        <a:buSzPct val="96428"/>
                        <a:buFont typeface="Wingdings"/>
                        <a:buChar char=""/>
                        <a:tabLst>
                          <a:tab pos="421005" algn="l"/>
                        </a:tabLst>
                      </a:pPr>
                      <a:r>
                        <a:rPr sz="2800" b="1" spc="-3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ОТЛИЧИЕ </a:t>
                      </a:r>
                      <a:r>
                        <a:rPr sz="28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ИДЕЙ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323088" y="3992879"/>
            <a:ext cx="3878579" cy="745490"/>
            <a:chOff x="323088" y="3992879"/>
            <a:chExt cx="3878579" cy="745490"/>
          </a:xfrm>
        </p:grpSpPr>
        <p:sp>
          <p:nvSpPr>
            <p:cNvPr id="16" name="object 16"/>
            <p:cNvSpPr/>
            <p:nvPr/>
          </p:nvSpPr>
          <p:spPr>
            <a:xfrm>
              <a:off x="336042" y="4005833"/>
              <a:ext cx="3853179" cy="719455"/>
            </a:xfrm>
            <a:custGeom>
              <a:avLst/>
              <a:gdLst/>
              <a:ahLst/>
              <a:cxnLst/>
              <a:rect l="l" t="t" r="r" b="b"/>
              <a:pathLst>
                <a:path w="3853179" h="719454">
                  <a:moveTo>
                    <a:pt x="3852672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3852672" y="719327"/>
                  </a:lnTo>
                  <a:lnTo>
                    <a:pt x="3852672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042" y="4005833"/>
              <a:ext cx="3853179" cy="719455"/>
            </a:xfrm>
            <a:custGeom>
              <a:avLst/>
              <a:gdLst/>
              <a:ahLst/>
              <a:cxnLst/>
              <a:rect l="l" t="t" r="r" b="b"/>
              <a:pathLst>
                <a:path w="3853179" h="719454">
                  <a:moveTo>
                    <a:pt x="0" y="719327"/>
                  </a:moveTo>
                  <a:lnTo>
                    <a:pt x="3852672" y="719327"/>
                  </a:lnTo>
                  <a:lnTo>
                    <a:pt x="3852672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2590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23088" y="3758184"/>
          <a:ext cx="11632563" cy="1792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0960"/>
                <a:gridCol w="3892549"/>
                <a:gridCol w="3869054"/>
              </a:tblGrid>
              <a:tr h="0">
                <a:tc rowSpan="2">
                  <a:txBody>
                    <a:bodyPr/>
                    <a:lstStyle/>
                    <a:p>
                      <a:pPr marL="270510" marR="939800" indent="-180340">
                        <a:lnSpc>
                          <a:spcPts val="2300"/>
                        </a:lnSpc>
                        <a:spcBef>
                          <a:spcPts val="2090"/>
                        </a:spcBef>
                        <a:buClr>
                          <a:srgbClr val="2C3493"/>
                        </a:buClr>
                        <a:buSzPct val="95833"/>
                        <a:buFont typeface="Wingdings"/>
                        <a:buChar char=""/>
                        <a:tabLst>
                          <a:tab pos="334010" algn="l"/>
                        </a:tabLst>
                      </a:pPr>
                      <a:r>
                        <a:rPr sz="24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АЛЬНОСТЬ,  </a:t>
                      </a:r>
                      <a:r>
                        <a:rPr sz="2400" b="1" spc="-2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НЕСТАНДАРТНОСТЬ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5430" marB="0">
                    <a:lnR w="28575">
                      <a:solidFill>
                        <a:srgbClr val="6F2F9F"/>
                      </a:solidFill>
                      <a:prstDash val="solid"/>
                    </a:lnR>
                    <a:lnB w="28575">
                      <a:solidFill>
                        <a:srgbClr val="6F2F9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0" indent="-253365">
                        <a:lnSpc>
                          <a:spcPts val="2360"/>
                        </a:lnSpc>
                        <a:buClr>
                          <a:srgbClr val="2C3493"/>
                        </a:buClr>
                        <a:buSzPct val="96000"/>
                        <a:buFont typeface="Wingdings"/>
                        <a:buChar char=""/>
                        <a:tabLst>
                          <a:tab pos="361950" algn="l"/>
                        </a:tabLst>
                      </a:pPr>
                      <a:r>
                        <a:rPr sz="25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ВЫДВИЖЕНИЕ</a:t>
                      </a:r>
                      <a:endParaRPr sz="2500">
                        <a:latin typeface="Calibri"/>
                        <a:cs typeface="Calibri"/>
                      </a:endParaRPr>
                    </a:p>
                    <a:p>
                      <a:pPr marL="288290">
                        <a:lnSpc>
                          <a:spcPts val="2700"/>
                        </a:lnSpc>
                      </a:pPr>
                      <a:r>
                        <a:rPr sz="2500" b="1" spc="-2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КРЕАТИВНОЙ</a:t>
                      </a:r>
                      <a:r>
                        <a:rPr sz="2500" b="1" spc="-3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5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ИДЕИ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F2F9F"/>
                      </a:solidFill>
                      <a:prstDash val="solid"/>
                    </a:lnL>
                    <a:lnB w="28575">
                      <a:solidFill>
                        <a:srgbClr val="6F2F9F"/>
                      </a:solidFill>
                      <a:prstDash val="solid"/>
                    </a:lnB>
                  </a:tcPr>
                </a:tc>
              </a:tr>
              <a:tr h="7818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5430" marB="0">
                    <a:lnR w="28575">
                      <a:solidFill>
                        <a:srgbClr val="6F2F9F"/>
                      </a:solidFill>
                      <a:prstDash val="solid"/>
                    </a:lnR>
                    <a:lnB w="28575">
                      <a:solidFill>
                        <a:srgbClr val="6F2F9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97510" indent="-283845">
                        <a:lnSpc>
                          <a:spcPts val="2930"/>
                        </a:lnSpc>
                        <a:buClr>
                          <a:srgbClr val="2C3493"/>
                        </a:buClr>
                        <a:buSzPct val="96428"/>
                        <a:buFont typeface="Wingdings"/>
                        <a:buChar char=""/>
                        <a:tabLst>
                          <a:tab pos="398145" algn="l"/>
                        </a:tabLst>
                      </a:pPr>
                      <a:r>
                        <a:rPr sz="2800" b="1" spc="-2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ЧАСТОТНОСТЬ</a:t>
                      </a:r>
                      <a:r>
                        <a:rPr sz="2800" b="1" spc="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ИДЕИ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270510" marR="893444" indent="-180340">
                        <a:lnSpc>
                          <a:spcPts val="2300"/>
                        </a:lnSpc>
                        <a:spcBef>
                          <a:spcPts val="325"/>
                        </a:spcBef>
                        <a:buClr>
                          <a:srgbClr val="2C3493"/>
                        </a:buClr>
                        <a:buSzPct val="95833"/>
                        <a:buFont typeface="Wingdings"/>
                        <a:buChar char=""/>
                        <a:tabLst>
                          <a:tab pos="334010" algn="l"/>
                        </a:tabLst>
                      </a:pPr>
                      <a:r>
                        <a:rPr sz="2400" b="1" spc="-14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2400" b="1" spc="-14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АБ</a:t>
                      </a:r>
                      <a:r>
                        <a:rPr sz="2400" b="1" spc="-6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b="1" spc="-17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АН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ОСТЬ,  </a:t>
                      </a:r>
                      <a:r>
                        <a:rPr sz="2400" b="1" spc="-2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ПРОРАБОТКА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253365">
                        <a:lnSpc>
                          <a:spcPct val="100000"/>
                        </a:lnSpc>
                        <a:spcBef>
                          <a:spcPts val="75"/>
                        </a:spcBef>
                        <a:buClr>
                          <a:srgbClr val="2C3493"/>
                        </a:buClr>
                        <a:buSzPct val="96000"/>
                        <a:buFont typeface="Wingdings"/>
                        <a:buChar char=""/>
                        <a:tabLst>
                          <a:tab pos="361950" algn="l"/>
                        </a:tabLst>
                      </a:pPr>
                      <a:r>
                        <a:rPr sz="2500" b="1" spc="-3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ДОРАБОТКА</a:t>
                      </a:r>
                      <a:r>
                        <a:rPr sz="2500" b="1" spc="-5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5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ИДЕИ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1132840" indent="-251460">
                        <a:lnSpc>
                          <a:spcPts val="2690"/>
                        </a:lnSpc>
                        <a:spcBef>
                          <a:spcPts val="150"/>
                        </a:spcBef>
                        <a:buClr>
                          <a:srgbClr val="2C3493"/>
                        </a:buClr>
                        <a:buSzPct val="96428"/>
                        <a:buFont typeface="Wingdings"/>
                        <a:buChar char=""/>
                        <a:tabLst>
                          <a:tab pos="384175" algn="l"/>
                        </a:tabLst>
                      </a:pPr>
                      <a:r>
                        <a:rPr sz="2800" b="1" spc="-2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ДЕТАЛЬНОСТЬ, </a:t>
                      </a:r>
                      <a:r>
                        <a:rPr sz="2800" b="1" spc="-62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ЯСНОСТЬ</a:t>
                      </a:r>
                      <a:r>
                        <a:rPr sz="2800" b="1" spc="-4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ИДЕИ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28575">
                      <a:solidFill>
                        <a:srgbClr val="6F2F9F"/>
                      </a:solidFill>
                      <a:prstDash val="solid"/>
                    </a:lnL>
                    <a:lnR w="28575">
                      <a:solidFill>
                        <a:srgbClr val="6F2F9F"/>
                      </a:solidFill>
                      <a:prstDash val="solid"/>
                    </a:lnR>
                    <a:lnT w="28575">
                      <a:solidFill>
                        <a:srgbClr val="6F2F9F"/>
                      </a:solidFill>
                      <a:prstDash val="solid"/>
                    </a:lnT>
                    <a:lnB w="28575">
                      <a:solidFill>
                        <a:srgbClr val="6F2F9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4212335" y="4826508"/>
            <a:ext cx="3877310" cy="853440"/>
            <a:chOff x="4212335" y="4826508"/>
            <a:chExt cx="3877310" cy="853440"/>
          </a:xfrm>
        </p:grpSpPr>
        <p:sp>
          <p:nvSpPr>
            <p:cNvPr id="20" name="object 20"/>
            <p:cNvSpPr/>
            <p:nvPr/>
          </p:nvSpPr>
          <p:spPr>
            <a:xfrm>
              <a:off x="4225289" y="4839462"/>
              <a:ext cx="3851275" cy="828040"/>
            </a:xfrm>
            <a:custGeom>
              <a:avLst/>
              <a:gdLst/>
              <a:ahLst/>
              <a:cxnLst/>
              <a:rect l="l" t="t" r="r" b="b"/>
              <a:pathLst>
                <a:path w="3851275" h="828039">
                  <a:moveTo>
                    <a:pt x="3851148" y="0"/>
                  </a:moveTo>
                  <a:lnTo>
                    <a:pt x="0" y="0"/>
                  </a:lnTo>
                  <a:lnTo>
                    <a:pt x="0" y="827532"/>
                  </a:lnTo>
                  <a:lnTo>
                    <a:pt x="3851148" y="827532"/>
                  </a:lnTo>
                  <a:lnTo>
                    <a:pt x="3851148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25289" y="4839462"/>
              <a:ext cx="3851275" cy="828040"/>
            </a:xfrm>
            <a:custGeom>
              <a:avLst/>
              <a:gdLst/>
              <a:ahLst/>
              <a:cxnLst/>
              <a:rect l="l" t="t" r="r" b="b"/>
              <a:pathLst>
                <a:path w="3851275" h="828039">
                  <a:moveTo>
                    <a:pt x="0" y="827532"/>
                  </a:moveTo>
                  <a:lnTo>
                    <a:pt x="3851148" y="827532"/>
                  </a:lnTo>
                  <a:lnTo>
                    <a:pt x="3851148" y="0"/>
                  </a:lnTo>
                  <a:lnTo>
                    <a:pt x="0" y="0"/>
                  </a:lnTo>
                  <a:lnTo>
                    <a:pt x="0" y="827532"/>
                  </a:lnTo>
                  <a:close/>
                </a:path>
              </a:pathLst>
            </a:custGeom>
            <a:ln w="2590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181855" y="5792723"/>
            <a:ext cx="7762240" cy="745490"/>
            <a:chOff x="4181855" y="5792723"/>
            <a:chExt cx="7762240" cy="745490"/>
          </a:xfrm>
        </p:grpSpPr>
        <p:sp>
          <p:nvSpPr>
            <p:cNvPr id="23" name="object 23"/>
            <p:cNvSpPr/>
            <p:nvPr/>
          </p:nvSpPr>
          <p:spPr>
            <a:xfrm>
              <a:off x="4194809" y="5805677"/>
              <a:ext cx="7736205" cy="719455"/>
            </a:xfrm>
            <a:custGeom>
              <a:avLst/>
              <a:gdLst/>
              <a:ahLst/>
              <a:cxnLst/>
              <a:rect l="l" t="t" r="r" b="b"/>
              <a:pathLst>
                <a:path w="7736205" h="719454">
                  <a:moveTo>
                    <a:pt x="7735824" y="0"/>
                  </a:moveTo>
                  <a:lnTo>
                    <a:pt x="0" y="0"/>
                  </a:lnTo>
                  <a:lnTo>
                    <a:pt x="0" y="719328"/>
                  </a:lnTo>
                  <a:lnTo>
                    <a:pt x="7735824" y="719328"/>
                  </a:lnTo>
                  <a:lnTo>
                    <a:pt x="7735824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94809" y="5805677"/>
              <a:ext cx="7736205" cy="719455"/>
            </a:xfrm>
            <a:custGeom>
              <a:avLst/>
              <a:gdLst/>
              <a:ahLst/>
              <a:cxnLst/>
              <a:rect l="l" t="t" r="r" b="b"/>
              <a:pathLst>
                <a:path w="7736205" h="719454">
                  <a:moveTo>
                    <a:pt x="0" y="719328"/>
                  </a:moveTo>
                  <a:lnTo>
                    <a:pt x="7735824" y="719328"/>
                  </a:lnTo>
                  <a:lnTo>
                    <a:pt x="7735824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2590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86122" y="5739485"/>
            <a:ext cx="6594475" cy="793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70865" marR="5080" indent="-570865">
              <a:lnSpc>
                <a:spcPts val="2690"/>
              </a:lnSpc>
              <a:spcBef>
                <a:spcPts val="745"/>
              </a:spcBef>
              <a:buClr>
                <a:srgbClr val="2C3493"/>
              </a:buClr>
              <a:buFont typeface="Wingdings"/>
              <a:buChar char=""/>
              <a:tabLst>
                <a:tab pos="570865" algn="l"/>
                <a:tab pos="571500" algn="l"/>
              </a:tabLst>
            </a:pP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СООТВЕТСТВИЕ</a:t>
            </a:r>
            <a:r>
              <a:rPr sz="2800" b="1" spc="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ТЕМЕ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ТРЕБОВАНИЯМ </a:t>
            </a:r>
            <a:r>
              <a:rPr sz="2800" b="1" spc="-6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ЗАДАНИЯ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7919" y="429894"/>
            <a:ext cx="9967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ПАМЯТКА.</a:t>
            </a:r>
            <a:r>
              <a:rPr sz="2800" spc="35" dirty="0"/>
              <a:t> </a:t>
            </a:r>
            <a:r>
              <a:rPr sz="2800" spc="-25" dirty="0"/>
              <a:t>КРЕАТИВНОЕ</a:t>
            </a:r>
            <a:r>
              <a:rPr sz="2800" spc="10" dirty="0"/>
              <a:t> </a:t>
            </a:r>
            <a:r>
              <a:rPr sz="2800" spc="-20" dirty="0"/>
              <a:t>САМОВЫРАЖЕНИЕ:</a:t>
            </a:r>
            <a:r>
              <a:rPr sz="2800" spc="35" dirty="0"/>
              <a:t> </a:t>
            </a:r>
            <a:r>
              <a:rPr sz="2800" spc="-20" dirty="0"/>
              <a:t>СЮЖЕТЫ</a:t>
            </a:r>
            <a:r>
              <a:rPr sz="2800" spc="30" dirty="0"/>
              <a:t> </a:t>
            </a:r>
            <a:r>
              <a:rPr sz="2800" spc="-10" dirty="0"/>
              <a:t>ЗАДАНИЙ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026856" y="1508696"/>
            <a:ext cx="3364865" cy="4831080"/>
            <a:chOff x="2026856" y="1508696"/>
            <a:chExt cx="3364865" cy="4831080"/>
          </a:xfrm>
        </p:grpSpPr>
        <p:sp>
          <p:nvSpPr>
            <p:cNvPr id="4" name="object 4"/>
            <p:cNvSpPr/>
            <p:nvPr/>
          </p:nvSpPr>
          <p:spPr>
            <a:xfrm>
              <a:off x="5054345" y="4065269"/>
              <a:ext cx="323850" cy="2261235"/>
            </a:xfrm>
            <a:custGeom>
              <a:avLst/>
              <a:gdLst/>
              <a:ahLst/>
              <a:cxnLst/>
              <a:rect l="l" t="t" r="r" b="b"/>
              <a:pathLst>
                <a:path w="323850" h="2261235">
                  <a:moveTo>
                    <a:pt x="0" y="1117091"/>
                  </a:moveTo>
                  <a:lnTo>
                    <a:pt x="161925" y="1117091"/>
                  </a:lnTo>
                  <a:lnTo>
                    <a:pt x="161925" y="2260942"/>
                  </a:lnTo>
                  <a:lnTo>
                    <a:pt x="323850" y="2260942"/>
                  </a:lnTo>
                </a:path>
                <a:path w="323850" h="2261235">
                  <a:moveTo>
                    <a:pt x="0" y="1117091"/>
                  </a:moveTo>
                  <a:lnTo>
                    <a:pt x="161925" y="1117091"/>
                  </a:lnTo>
                  <a:lnTo>
                    <a:pt x="161925" y="1616913"/>
                  </a:lnTo>
                  <a:lnTo>
                    <a:pt x="323850" y="1616913"/>
                  </a:lnTo>
                </a:path>
                <a:path w="323850" h="2261235">
                  <a:moveTo>
                    <a:pt x="0" y="1118234"/>
                  </a:moveTo>
                  <a:lnTo>
                    <a:pt x="161925" y="1118234"/>
                  </a:lnTo>
                  <a:lnTo>
                    <a:pt x="161925" y="836675"/>
                  </a:lnTo>
                  <a:lnTo>
                    <a:pt x="323850" y="836675"/>
                  </a:lnTo>
                </a:path>
                <a:path w="323850" h="2261235">
                  <a:moveTo>
                    <a:pt x="0" y="1116837"/>
                  </a:moveTo>
                  <a:lnTo>
                    <a:pt x="161925" y="1116837"/>
                  </a:lnTo>
                  <a:lnTo>
                    <a:pt x="161925" y="0"/>
                  </a:lnTo>
                  <a:lnTo>
                    <a:pt x="323850" y="0"/>
                  </a:lnTo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11246" y="2460497"/>
              <a:ext cx="323850" cy="2722245"/>
            </a:xfrm>
            <a:custGeom>
              <a:avLst/>
              <a:gdLst/>
              <a:ahLst/>
              <a:cxnLst/>
              <a:rect l="l" t="t" r="r" b="b"/>
              <a:pathLst>
                <a:path w="323850" h="2722245">
                  <a:moveTo>
                    <a:pt x="0" y="1360932"/>
                  </a:moveTo>
                  <a:lnTo>
                    <a:pt x="161925" y="1360932"/>
                  </a:lnTo>
                  <a:lnTo>
                    <a:pt x="161925" y="2721864"/>
                  </a:lnTo>
                  <a:lnTo>
                    <a:pt x="323850" y="2721864"/>
                  </a:lnTo>
                </a:path>
                <a:path w="323850" h="2722245">
                  <a:moveTo>
                    <a:pt x="0" y="1360932"/>
                  </a:moveTo>
                  <a:lnTo>
                    <a:pt x="161925" y="1360932"/>
                  </a:lnTo>
                  <a:lnTo>
                    <a:pt x="161925" y="0"/>
                  </a:lnTo>
                  <a:lnTo>
                    <a:pt x="323850" y="0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39874" y="2340101"/>
              <a:ext cx="1071880" cy="2964180"/>
            </a:xfrm>
            <a:custGeom>
              <a:avLst/>
              <a:gdLst/>
              <a:ahLst/>
              <a:cxnLst/>
              <a:rect l="l" t="t" r="r" b="b"/>
              <a:pathLst>
                <a:path w="1071880" h="2964179">
                  <a:moveTo>
                    <a:pt x="1071372" y="0"/>
                  </a:moveTo>
                  <a:lnTo>
                    <a:pt x="0" y="0"/>
                  </a:lnTo>
                  <a:lnTo>
                    <a:pt x="0" y="2964180"/>
                  </a:lnTo>
                  <a:lnTo>
                    <a:pt x="1071372" y="2964180"/>
                  </a:lnTo>
                  <a:lnTo>
                    <a:pt x="10713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9874" y="2340101"/>
              <a:ext cx="1071880" cy="2964180"/>
            </a:xfrm>
            <a:custGeom>
              <a:avLst/>
              <a:gdLst/>
              <a:ahLst/>
              <a:cxnLst/>
              <a:rect l="l" t="t" r="r" b="b"/>
              <a:pathLst>
                <a:path w="1071880" h="2964179">
                  <a:moveTo>
                    <a:pt x="0" y="2964180"/>
                  </a:moveTo>
                  <a:lnTo>
                    <a:pt x="1071372" y="2964180"/>
                  </a:lnTo>
                  <a:lnTo>
                    <a:pt x="1071372" y="0"/>
                  </a:lnTo>
                  <a:lnTo>
                    <a:pt x="0" y="0"/>
                  </a:lnTo>
                  <a:lnTo>
                    <a:pt x="0" y="296418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54345" y="1521713"/>
              <a:ext cx="323850" cy="1879600"/>
            </a:xfrm>
            <a:custGeom>
              <a:avLst/>
              <a:gdLst/>
              <a:ahLst/>
              <a:cxnLst/>
              <a:rect l="l" t="t" r="r" b="b"/>
              <a:pathLst>
                <a:path w="323850" h="1879600">
                  <a:moveTo>
                    <a:pt x="0" y="938784"/>
                  </a:moveTo>
                  <a:lnTo>
                    <a:pt x="161925" y="938784"/>
                  </a:lnTo>
                  <a:lnTo>
                    <a:pt x="161925" y="1879091"/>
                  </a:lnTo>
                  <a:lnTo>
                    <a:pt x="323850" y="1879091"/>
                  </a:lnTo>
                </a:path>
                <a:path w="323850" h="1879600">
                  <a:moveTo>
                    <a:pt x="0" y="938784"/>
                  </a:moveTo>
                  <a:lnTo>
                    <a:pt x="161925" y="938784"/>
                  </a:lnTo>
                  <a:lnTo>
                    <a:pt x="161925" y="1273302"/>
                  </a:lnTo>
                  <a:lnTo>
                    <a:pt x="323850" y="1273302"/>
                  </a:lnTo>
                </a:path>
                <a:path w="323850" h="1879600">
                  <a:moveTo>
                    <a:pt x="0" y="938402"/>
                  </a:moveTo>
                  <a:lnTo>
                    <a:pt x="161925" y="938402"/>
                  </a:lnTo>
                  <a:lnTo>
                    <a:pt x="161925" y="635508"/>
                  </a:lnTo>
                  <a:lnTo>
                    <a:pt x="323850" y="635508"/>
                  </a:lnTo>
                </a:path>
                <a:path w="323850" h="1879600">
                  <a:moveTo>
                    <a:pt x="0" y="939800"/>
                  </a:moveTo>
                  <a:lnTo>
                    <a:pt x="161925" y="939800"/>
                  </a:lnTo>
                  <a:lnTo>
                    <a:pt x="161925" y="0"/>
                  </a:lnTo>
                  <a:lnTo>
                    <a:pt x="323850" y="0"/>
                  </a:lnTo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01163" y="2528847"/>
            <a:ext cx="770890" cy="2588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3175" algn="ctr">
              <a:lnSpc>
                <a:spcPts val="2615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Креативное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215"/>
              </a:lnSpc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самовыражение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21316" y="2200592"/>
            <a:ext cx="1646555" cy="520065"/>
            <a:chOff x="3421316" y="2200592"/>
            <a:chExt cx="1646555" cy="520065"/>
          </a:xfrm>
        </p:grpSpPr>
        <p:sp>
          <p:nvSpPr>
            <p:cNvPr id="11" name="object 11"/>
            <p:cNvSpPr/>
            <p:nvPr/>
          </p:nvSpPr>
          <p:spPr>
            <a:xfrm>
              <a:off x="3434333" y="2213609"/>
              <a:ext cx="1620520" cy="494030"/>
            </a:xfrm>
            <a:custGeom>
              <a:avLst/>
              <a:gdLst/>
              <a:ahLst/>
              <a:cxnLst/>
              <a:rect l="l" t="t" r="r" b="b"/>
              <a:pathLst>
                <a:path w="1620520" h="494030">
                  <a:moveTo>
                    <a:pt x="1620012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620012" y="493775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34333" y="2213609"/>
              <a:ext cx="1620520" cy="494030"/>
            </a:xfrm>
            <a:custGeom>
              <a:avLst/>
              <a:gdLst/>
              <a:ahLst/>
              <a:cxnLst/>
              <a:rect l="l" t="t" r="r" b="b"/>
              <a:pathLst>
                <a:path w="1620520" h="494030">
                  <a:moveTo>
                    <a:pt x="0" y="493775"/>
                  </a:moveTo>
                  <a:lnTo>
                    <a:pt x="1620012" y="493775"/>
                  </a:lnTo>
                  <a:lnTo>
                    <a:pt x="1620012" y="0"/>
                  </a:lnTo>
                  <a:lnTo>
                    <a:pt x="0" y="0"/>
                  </a:lnTo>
                  <a:lnTo>
                    <a:pt x="0" y="49377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34334" y="2213610"/>
            <a:ext cx="1620520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6559">
              <a:lnSpc>
                <a:spcPts val="3295"/>
              </a:lnSpc>
            </a:pP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Текст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64416" y="1266380"/>
            <a:ext cx="4845050" cy="509270"/>
            <a:chOff x="5364416" y="1266380"/>
            <a:chExt cx="4845050" cy="509270"/>
          </a:xfrm>
        </p:grpSpPr>
        <p:sp>
          <p:nvSpPr>
            <p:cNvPr id="15" name="object 15"/>
            <p:cNvSpPr/>
            <p:nvPr/>
          </p:nvSpPr>
          <p:spPr>
            <a:xfrm>
              <a:off x="5377433" y="1279397"/>
              <a:ext cx="4819015" cy="483234"/>
            </a:xfrm>
            <a:custGeom>
              <a:avLst/>
              <a:gdLst/>
              <a:ahLst/>
              <a:cxnLst/>
              <a:rect l="l" t="t" r="r" b="b"/>
              <a:pathLst>
                <a:path w="4819015" h="483235">
                  <a:moveTo>
                    <a:pt x="4818888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4818888" y="483108"/>
                  </a:lnTo>
                  <a:lnTo>
                    <a:pt x="48188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7433" y="1279397"/>
              <a:ext cx="4819015" cy="483234"/>
            </a:xfrm>
            <a:custGeom>
              <a:avLst/>
              <a:gdLst/>
              <a:ahLst/>
              <a:cxnLst/>
              <a:rect l="l" t="t" r="r" b="b"/>
              <a:pathLst>
                <a:path w="4819015" h="483235">
                  <a:moveTo>
                    <a:pt x="0" y="483108"/>
                  </a:moveTo>
                  <a:lnTo>
                    <a:pt x="4818888" y="483108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48310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77434" y="1279397"/>
            <a:ext cx="4819015" cy="48323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заголовки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подписи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64416" y="1872932"/>
            <a:ext cx="4845050" cy="570230"/>
            <a:chOff x="5364416" y="1872932"/>
            <a:chExt cx="4845050" cy="570230"/>
          </a:xfrm>
        </p:grpSpPr>
        <p:sp>
          <p:nvSpPr>
            <p:cNvPr id="19" name="object 19"/>
            <p:cNvSpPr/>
            <p:nvPr/>
          </p:nvSpPr>
          <p:spPr>
            <a:xfrm>
              <a:off x="5377433" y="1885950"/>
              <a:ext cx="4819015" cy="544195"/>
            </a:xfrm>
            <a:custGeom>
              <a:avLst/>
              <a:gdLst/>
              <a:ahLst/>
              <a:cxnLst/>
              <a:rect l="l" t="t" r="r" b="b"/>
              <a:pathLst>
                <a:path w="4819015" h="544194">
                  <a:moveTo>
                    <a:pt x="4818888" y="0"/>
                  </a:moveTo>
                  <a:lnTo>
                    <a:pt x="0" y="0"/>
                  </a:lnTo>
                  <a:lnTo>
                    <a:pt x="0" y="544067"/>
                  </a:lnTo>
                  <a:lnTo>
                    <a:pt x="4818888" y="544067"/>
                  </a:lnTo>
                  <a:lnTo>
                    <a:pt x="48188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77433" y="1885950"/>
              <a:ext cx="4819015" cy="544195"/>
            </a:xfrm>
            <a:custGeom>
              <a:avLst/>
              <a:gdLst/>
              <a:ahLst/>
              <a:cxnLst/>
              <a:rect l="l" t="t" r="r" b="b"/>
              <a:pathLst>
                <a:path w="4819015" h="544194">
                  <a:moveTo>
                    <a:pt x="0" y="544067"/>
                  </a:moveTo>
                  <a:lnTo>
                    <a:pt x="4818888" y="544067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54406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377434" y="1885950"/>
            <a:ext cx="481901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9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призыв,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девиз,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лозунг,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слоган,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обращение,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реклама...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364416" y="2540444"/>
            <a:ext cx="4845050" cy="509270"/>
            <a:chOff x="5364416" y="2540444"/>
            <a:chExt cx="4845050" cy="509270"/>
          </a:xfrm>
        </p:grpSpPr>
        <p:sp>
          <p:nvSpPr>
            <p:cNvPr id="23" name="object 23"/>
            <p:cNvSpPr/>
            <p:nvPr/>
          </p:nvSpPr>
          <p:spPr>
            <a:xfrm>
              <a:off x="5377433" y="2553462"/>
              <a:ext cx="4819015" cy="483234"/>
            </a:xfrm>
            <a:custGeom>
              <a:avLst/>
              <a:gdLst/>
              <a:ahLst/>
              <a:cxnLst/>
              <a:rect l="l" t="t" r="r" b="b"/>
              <a:pathLst>
                <a:path w="4819015" h="483235">
                  <a:moveTo>
                    <a:pt x="4818888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4818888" y="483108"/>
                  </a:lnTo>
                  <a:lnTo>
                    <a:pt x="48188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77433" y="2553462"/>
              <a:ext cx="4819015" cy="483234"/>
            </a:xfrm>
            <a:custGeom>
              <a:avLst/>
              <a:gdLst/>
              <a:ahLst/>
              <a:cxnLst/>
              <a:rect l="l" t="t" r="r" b="b"/>
              <a:pathLst>
                <a:path w="4819015" h="483235">
                  <a:moveTo>
                    <a:pt x="0" y="483108"/>
                  </a:moveTo>
                  <a:lnTo>
                    <a:pt x="4818888" y="483108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48310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377434" y="2553461"/>
            <a:ext cx="4819015" cy="48323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59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сюжеты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сценарии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историй,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игр,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пьес...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64416" y="3146996"/>
            <a:ext cx="4845050" cy="508000"/>
            <a:chOff x="5364416" y="3146996"/>
            <a:chExt cx="4845050" cy="508000"/>
          </a:xfrm>
        </p:grpSpPr>
        <p:sp>
          <p:nvSpPr>
            <p:cNvPr id="27" name="object 27"/>
            <p:cNvSpPr/>
            <p:nvPr/>
          </p:nvSpPr>
          <p:spPr>
            <a:xfrm>
              <a:off x="5377433" y="3160013"/>
              <a:ext cx="4819015" cy="481965"/>
            </a:xfrm>
            <a:custGeom>
              <a:avLst/>
              <a:gdLst/>
              <a:ahLst/>
              <a:cxnLst/>
              <a:rect l="l" t="t" r="r" b="b"/>
              <a:pathLst>
                <a:path w="4819015" h="481964">
                  <a:moveTo>
                    <a:pt x="4818888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4818888" y="481584"/>
                  </a:lnTo>
                  <a:lnTo>
                    <a:pt x="48188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77433" y="3160013"/>
              <a:ext cx="4819015" cy="481965"/>
            </a:xfrm>
            <a:custGeom>
              <a:avLst/>
              <a:gdLst/>
              <a:ahLst/>
              <a:cxnLst/>
              <a:rect l="l" t="t" r="r" b="b"/>
              <a:pathLst>
                <a:path w="4819015" h="481964">
                  <a:moveTo>
                    <a:pt x="0" y="481584"/>
                  </a:moveTo>
                  <a:lnTo>
                    <a:pt x="4818888" y="481584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4815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377434" y="3160014"/>
            <a:ext cx="4819015" cy="4819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45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диалоги,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короткие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истории,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инструкции,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...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421316" y="4922456"/>
            <a:ext cx="1646555" cy="520065"/>
            <a:chOff x="3421316" y="4922456"/>
            <a:chExt cx="1646555" cy="520065"/>
          </a:xfrm>
        </p:grpSpPr>
        <p:sp>
          <p:nvSpPr>
            <p:cNvPr id="31" name="object 31"/>
            <p:cNvSpPr/>
            <p:nvPr/>
          </p:nvSpPr>
          <p:spPr>
            <a:xfrm>
              <a:off x="3434333" y="4935474"/>
              <a:ext cx="1620520" cy="494030"/>
            </a:xfrm>
            <a:custGeom>
              <a:avLst/>
              <a:gdLst/>
              <a:ahLst/>
              <a:cxnLst/>
              <a:rect l="l" t="t" r="r" b="b"/>
              <a:pathLst>
                <a:path w="1620520" h="494029">
                  <a:moveTo>
                    <a:pt x="1620012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620012" y="493775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34333" y="4935474"/>
              <a:ext cx="1620520" cy="494030"/>
            </a:xfrm>
            <a:custGeom>
              <a:avLst/>
              <a:gdLst/>
              <a:ahLst/>
              <a:cxnLst/>
              <a:rect l="l" t="t" r="r" b="b"/>
              <a:pathLst>
                <a:path w="1620520" h="494029">
                  <a:moveTo>
                    <a:pt x="0" y="493775"/>
                  </a:moveTo>
                  <a:lnTo>
                    <a:pt x="1620012" y="493775"/>
                  </a:lnTo>
                  <a:lnTo>
                    <a:pt x="1620012" y="0"/>
                  </a:lnTo>
                  <a:lnTo>
                    <a:pt x="0" y="0"/>
                  </a:lnTo>
                  <a:lnTo>
                    <a:pt x="0" y="49377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434334" y="4935473"/>
            <a:ext cx="1620520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>
              <a:lnSpc>
                <a:spcPts val="33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Рисунок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364416" y="3752024"/>
            <a:ext cx="4845050" cy="628015"/>
            <a:chOff x="5364416" y="3752024"/>
            <a:chExt cx="4845050" cy="628015"/>
          </a:xfrm>
        </p:grpSpPr>
        <p:sp>
          <p:nvSpPr>
            <p:cNvPr id="35" name="object 35"/>
            <p:cNvSpPr/>
            <p:nvPr/>
          </p:nvSpPr>
          <p:spPr>
            <a:xfrm>
              <a:off x="5377433" y="3765041"/>
              <a:ext cx="4819015" cy="601980"/>
            </a:xfrm>
            <a:custGeom>
              <a:avLst/>
              <a:gdLst/>
              <a:ahLst/>
              <a:cxnLst/>
              <a:rect l="l" t="t" r="r" b="b"/>
              <a:pathLst>
                <a:path w="4819015" h="601979">
                  <a:moveTo>
                    <a:pt x="4818888" y="0"/>
                  </a:moveTo>
                  <a:lnTo>
                    <a:pt x="0" y="0"/>
                  </a:lnTo>
                  <a:lnTo>
                    <a:pt x="0" y="601979"/>
                  </a:lnTo>
                  <a:lnTo>
                    <a:pt x="4818888" y="601979"/>
                  </a:lnTo>
                  <a:lnTo>
                    <a:pt x="4818888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77433" y="3765041"/>
              <a:ext cx="4819015" cy="601980"/>
            </a:xfrm>
            <a:custGeom>
              <a:avLst/>
              <a:gdLst/>
              <a:ahLst/>
              <a:cxnLst/>
              <a:rect l="l" t="t" r="r" b="b"/>
              <a:pathLst>
                <a:path w="4819015" h="601979">
                  <a:moveTo>
                    <a:pt x="0" y="601979"/>
                  </a:moveTo>
                  <a:lnTo>
                    <a:pt x="4818888" y="601979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6019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377434" y="3765041"/>
            <a:ext cx="4819015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3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иллюстрации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тексту,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понятию,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ts val="230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мысли,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событию...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364416" y="4477448"/>
            <a:ext cx="4845050" cy="847725"/>
            <a:chOff x="5364416" y="4477448"/>
            <a:chExt cx="4845050" cy="847725"/>
          </a:xfrm>
        </p:grpSpPr>
        <p:sp>
          <p:nvSpPr>
            <p:cNvPr id="39" name="object 39"/>
            <p:cNvSpPr/>
            <p:nvPr/>
          </p:nvSpPr>
          <p:spPr>
            <a:xfrm>
              <a:off x="5377433" y="4490465"/>
              <a:ext cx="4819015" cy="821690"/>
            </a:xfrm>
            <a:custGeom>
              <a:avLst/>
              <a:gdLst/>
              <a:ahLst/>
              <a:cxnLst/>
              <a:rect l="l" t="t" r="r" b="b"/>
              <a:pathLst>
                <a:path w="4819015" h="821689">
                  <a:moveTo>
                    <a:pt x="4818888" y="0"/>
                  </a:moveTo>
                  <a:lnTo>
                    <a:pt x="0" y="0"/>
                  </a:lnTo>
                  <a:lnTo>
                    <a:pt x="0" y="821436"/>
                  </a:lnTo>
                  <a:lnTo>
                    <a:pt x="4818888" y="821436"/>
                  </a:lnTo>
                  <a:lnTo>
                    <a:pt x="4818888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77433" y="4490465"/>
              <a:ext cx="4819015" cy="821690"/>
            </a:xfrm>
            <a:custGeom>
              <a:avLst/>
              <a:gdLst/>
              <a:ahLst/>
              <a:cxnLst/>
              <a:rect l="l" t="t" r="r" b="b"/>
              <a:pathLst>
                <a:path w="4819015" h="821689">
                  <a:moveTo>
                    <a:pt x="0" y="821436"/>
                  </a:moveTo>
                  <a:lnTo>
                    <a:pt x="4818888" y="821436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377434" y="4490465"/>
            <a:ext cx="4819015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схемы,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графики,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диаграммы,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иное</a:t>
            </a:r>
            <a:endParaRPr sz="2000">
              <a:latin typeface="Calibri"/>
              <a:cs typeface="Calibri"/>
            </a:endParaRPr>
          </a:p>
          <a:p>
            <a:pPr marL="29845" marR="22225" algn="ctr">
              <a:lnSpc>
                <a:spcPts val="2200"/>
              </a:lnSpc>
              <a:spcBef>
                <a:spcPts val="145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наглядное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представление данных,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формул,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результатов...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364416" y="5422328"/>
            <a:ext cx="4845050" cy="520065"/>
            <a:chOff x="5364416" y="5422328"/>
            <a:chExt cx="4845050" cy="520065"/>
          </a:xfrm>
        </p:grpSpPr>
        <p:sp>
          <p:nvSpPr>
            <p:cNvPr id="43" name="object 43"/>
            <p:cNvSpPr/>
            <p:nvPr/>
          </p:nvSpPr>
          <p:spPr>
            <a:xfrm>
              <a:off x="5377433" y="5435345"/>
              <a:ext cx="4819015" cy="494030"/>
            </a:xfrm>
            <a:custGeom>
              <a:avLst/>
              <a:gdLst/>
              <a:ahLst/>
              <a:cxnLst/>
              <a:rect l="l" t="t" r="r" b="b"/>
              <a:pathLst>
                <a:path w="4819015" h="494029">
                  <a:moveTo>
                    <a:pt x="4818888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4818888" y="493775"/>
                  </a:lnTo>
                  <a:lnTo>
                    <a:pt x="4818888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77433" y="5435345"/>
              <a:ext cx="4819015" cy="494030"/>
            </a:xfrm>
            <a:custGeom>
              <a:avLst/>
              <a:gdLst/>
              <a:ahLst/>
              <a:cxnLst/>
              <a:rect l="l" t="t" r="r" b="b"/>
              <a:pathLst>
                <a:path w="4819015" h="494029">
                  <a:moveTo>
                    <a:pt x="0" y="493775"/>
                  </a:moveTo>
                  <a:lnTo>
                    <a:pt x="4818888" y="493775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4937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377434" y="5435346"/>
            <a:ext cx="4819015" cy="4940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166495">
              <a:lnSpc>
                <a:spcPct val="100000"/>
              </a:lnSpc>
              <a:spcBef>
                <a:spcPts val="5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инфографика,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реклама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364416" y="6039548"/>
            <a:ext cx="4845050" cy="573405"/>
            <a:chOff x="5364416" y="6039548"/>
            <a:chExt cx="4845050" cy="573405"/>
          </a:xfrm>
        </p:grpSpPr>
        <p:sp>
          <p:nvSpPr>
            <p:cNvPr id="47" name="object 47"/>
            <p:cNvSpPr/>
            <p:nvPr/>
          </p:nvSpPr>
          <p:spPr>
            <a:xfrm>
              <a:off x="5377433" y="6052565"/>
              <a:ext cx="4819015" cy="547370"/>
            </a:xfrm>
            <a:custGeom>
              <a:avLst/>
              <a:gdLst/>
              <a:ahLst/>
              <a:cxnLst/>
              <a:rect l="l" t="t" r="r" b="b"/>
              <a:pathLst>
                <a:path w="4819015" h="547370">
                  <a:moveTo>
                    <a:pt x="4818888" y="0"/>
                  </a:moveTo>
                  <a:lnTo>
                    <a:pt x="0" y="0"/>
                  </a:lnTo>
                  <a:lnTo>
                    <a:pt x="0" y="547116"/>
                  </a:lnTo>
                  <a:lnTo>
                    <a:pt x="4818888" y="547116"/>
                  </a:lnTo>
                  <a:lnTo>
                    <a:pt x="4818888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77433" y="6052565"/>
              <a:ext cx="4819015" cy="547370"/>
            </a:xfrm>
            <a:custGeom>
              <a:avLst/>
              <a:gdLst/>
              <a:ahLst/>
              <a:cxnLst/>
              <a:rect l="l" t="t" r="r" b="b"/>
              <a:pathLst>
                <a:path w="4819015" h="547370">
                  <a:moveTo>
                    <a:pt x="0" y="547116"/>
                  </a:moveTo>
                  <a:lnTo>
                    <a:pt x="4818888" y="547116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54711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377434" y="6052565"/>
            <a:ext cx="4819015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1925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плакат,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символ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логотип,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баннер,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эскиз,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ts val="2305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эмблема...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68808" y="1275588"/>
            <a:ext cx="11497310" cy="5328285"/>
          </a:xfrm>
          <a:custGeom>
            <a:avLst/>
            <a:gdLst/>
            <a:ahLst/>
            <a:cxnLst/>
            <a:rect l="l" t="t" r="r" b="b"/>
            <a:pathLst>
              <a:path w="11497310" h="5328284">
                <a:moveTo>
                  <a:pt x="0" y="5327904"/>
                </a:moveTo>
                <a:lnTo>
                  <a:pt x="11497056" y="5327904"/>
                </a:lnTo>
                <a:lnTo>
                  <a:pt x="11497056" y="0"/>
                </a:lnTo>
                <a:lnTo>
                  <a:pt x="0" y="0"/>
                </a:lnTo>
                <a:lnTo>
                  <a:pt x="0" y="53279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323066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5889" y="0"/>
            <a:ext cx="68783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7410" marR="5080" indent="-2125345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ПОЛУЧЕНИЕ</a:t>
            </a:r>
            <a:r>
              <a:rPr sz="2400" spc="-5" dirty="0"/>
              <a:t> </a:t>
            </a:r>
            <a:r>
              <a:rPr sz="2400" spc="-15" dirty="0"/>
              <a:t>НОВОГО</a:t>
            </a:r>
            <a:r>
              <a:rPr sz="2400" spc="25" dirty="0"/>
              <a:t> </a:t>
            </a:r>
            <a:r>
              <a:rPr sz="2400" spc="-5" dirty="0"/>
              <a:t>ЗНАНИЯ. РЕШЕНИЕ</a:t>
            </a:r>
            <a:r>
              <a:rPr sz="2400" spc="10" dirty="0"/>
              <a:t> </a:t>
            </a:r>
            <a:r>
              <a:rPr sz="2400" spc="-5" dirty="0"/>
              <a:t>ПРОБЛЕМ: </a:t>
            </a:r>
            <a:r>
              <a:rPr sz="2400" spc="-530" dirty="0"/>
              <a:t> </a:t>
            </a:r>
            <a:r>
              <a:rPr sz="2400" spc="-10" dirty="0"/>
              <a:t>СЮЖЕТЫ</a:t>
            </a:r>
            <a:r>
              <a:rPr sz="2400" spc="-15" dirty="0"/>
              <a:t> </a:t>
            </a:r>
            <a:r>
              <a:rPr sz="2400" spc="-10" dirty="0"/>
              <a:t>ЗАДАНИЙ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787588" y="860996"/>
            <a:ext cx="3970020" cy="5264150"/>
            <a:chOff x="1787588" y="860996"/>
            <a:chExt cx="3970020" cy="5264150"/>
          </a:xfrm>
        </p:grpSpPr>
        <p:sp>
          <p:nvSpPr>
            <p:cNvPr id="4" name="object 4"/>
            <p:cNvSpPr/>
            <p:nvPr/>
          </p:nvSpPr>
          <p:spPr>
            <a:xfrm>
              <a:off x="5414010" y="3920489"/>
              <a:ext cx="330835" cy="2191385"/>
            </a:xfrm>
            <a:custGeom>
              <a:avLst/>
              <a:gdLst/>
              <a:ahLst/>
              <a:cxnLst/>
              <a:rect l="l" t="t" r="r" b="b"/>
              <a:pathLst>
                <a:path w="330835" h="2191385">
                  <a:moveTo>
                    <a:pt x="0" y="941832"/>
                  </a:moveTo>
                  <a:lnTo>
                    <a:pt x="144272" y="941832"/>
                  </a:lnTo>
                  <a:lnTo>
                    <a:pt x="144272" y="2191283"/>
                  </a:lnTo>
                  <a:lnTo>
                    <a:pt x="288543" y="2191283"/>
                  </a:lnTo>
                </a:path>
                <a:path w="330835" h="2191385">
                  <a:moveTo>
                    <a:pt x="0" y="941832"/>
                  </a:moveTo>
                  <a:lnTo>
                    <a:pt x="165226" y="941832"/>
                  </a:lnTo>
                  <a:lnTo>
                    <a:pt x="165226" y="1250442"/>
                  </a:lnTo>
                  <a:lnTo>
                    <a:pt x="330326" y="1250442"/>
                  </a:lnTo>
                </a:path>
                <a:path w="330835" h="2191385">
                  <a:moveTo>
                    <a:pt x="0" y="940816"/>
                  </a:moveTo>
                  <a:lnTo>
                    <a:pt x="158241" y="940816"/>
                  </a:lnTo>
                  <a:lnTo>
                    <a:pt x="158241" y="0"/>
                  </a:lnTo>
                  <a:lnTo>
                    <a:pt x="316484" y="0"/>
                  </a:lnTo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7134" y="1913381"/>
              <a:ext cx="288925" cy="2949575"/>
            </a:xfrm>
            <a:custGeom>
              <a:avLst/>
              <a:gdLst/>
              <a:ahLst/>
              <a:cxnLst/>
              <a:rect l="l" t="t" r="r" b="b"/>
              <a:pathLst>
                <a:path w="288925" h="2949575">
                  <a:moveTo>
                    <a:pt x="0" y="1563623"/>
                  </a:moveTo>
                  <a:lnTo>
                    <a:pt x="144272" y="1563623"/>
                  </a:lnTo>
                  <a:lnTo>
                    <a:pt x="144272" y="2949320"/>
                  </a:lnTo>
                  <a:lnTo>
                    <a:pt x="288544" y="2949320"/>
                  </a:lnTo>
                </a:path>
                <a:path w="288925" h="2949575">
                  <a:moveTo>
                    <a:pt x="0" y="1563242"/>
                  </a:moveTo>
                  <a:lnTo>
                    <a:pt x="144272" y="1563242"/>
                  </a:lnTo>
                  <a:lnTo>
                    <a:pt x="144272" y="0"/>
                  </a:lnTo>
                  <a:lnTo>
                    <a:pt x="288544" y="0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00606" y="874013"/>
              <a:ext cx="1176655" cy="5204460"/>
            </a:xfrm>
            <a:custGeom>
              <a:avLst/>
              <a:gdLst/>
              <a:ahLst/>
              <a:cxnLst/>
              <a:rect l="l" t="t" r="r" b="b"/>
              <a:pathLst>
                <a:path w="1176655" h="5204460">
                  <a:moveTo>
                    <a:pt x="1176528" y="0"/>
                  </a:moveTo>
                  <a:lnTo>
                    <a:pt x="0" y="0"/>
                  </a:lnTo>
                  <a:lnTo>
                    <a:pt x="0" y="5204460"/>
                  </a:lnTo>
                  <a:lnTo>
                    <a:pt x="1176528" y="5204460"/>
                  </a:lnTo>
                  <a:lnTo>
                    <a:pt x="11765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00606" y="874013"/>
              <a:ext cx="1176655" cy="5204460"/>
            </a:xfrm>
            <a:custGeom>
              <a:avLst/>
              <a:gdLst/>
              <a:ahLst/>
              <a:cxnLst/>
              <a:rect l="l" t="t" r="r" b="b"/>
              <a:pathLst>
                <a:path w="1176655" h="5204460">
                  <a:moveTo>
                    <a:pt x="0" y="5204460"/>
                  </a:moveTo>
                  <a:lnTo>
                    <a:pt x="1176528" y="5204460"/>
                  </a:lnTo>
                  <a:lnTo>
                    <a:pt x="1176528" y="0"/>
                  </a:lnTo>
                  <a:lnTo>
                    <a:pt x="0" y="0"/>
                  </a:lnTo>
                  <a:lnTo>
                    <a:pt x="0" y="52044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2485" y="1082801"/>
              <a:ext cx="288925" cy="1826895"/>
            </a:xfrm>
            <a:custGeom>
              <a:avLst/>
              <a:gdLst/>
              <a:ahLst/>
              <a:cxnLst/>
              <a:rect l="l" t="t" r="r" b="b"/>
              <a:pathLst>
                <a:path w="288925" h="1826895">
                  <a:moveTo>
                    <a:pt x="0" y="830580"/>
                  </a:moveTo>
                  <a:lnTo>
                    <a:pt x="144272" y="830580"/>
                  </a:lnTo>
                  <a:lnTo>
                    <a:pt x="144272" y="1826514"/>
                  </a:lnTo>
                  <a:lnTo>
                    <a:pt x="288543" y="1826514"/>
                  </a:lnTo>
                </a:path>
                <a:path w="288925" h="1826895">
                  <a:moveTo>
                    <a:pt x="0" y="830580"/>
                  </a:moveTo>
                  <a:lnTo>
                    <a:pt x="137287" y="830580"/>
                  </a:lnTo>
                  <a:lnTo>
                    <a:pt x="137287" y="1296162"/>
                  </a:lnTo>
                  <a:lnTo>
                    <a:pt x="274574" y="1296162"/>
                  </a:lnTo>
                </a:path>
                <a:path w="288925" h="1826895">
                  <a:moveTo>
                    <a:pt x="0" y="830326"/>
                  </a:moveTo>
                  <a:lnTo>
                    <a:pt x="144272" y="830326"/>
                  </a:lnTo>
                  <a:lnTo>
                    <a:pt x="144272" y="704088"/>
                  </a:lnTo>
                  <a:lnTo>
                    <a:pt x="288543" y="704088"/>
                  </a:lnTo>
                </a:path>
                <a:path w="288925" h="1826895">
                  <a:moveTo>
                    <a:pt x="0" y="829818"/>
                  </a:moveTo>
                  <a:lnTo>
                    <a:pt x="144272" y="829818"/>
                  </a:lnTo>
                  <a:lnTo>
                    <a:pt x="144272" y="0"/>
                  </a:lnTo>
                  <a:lnTo>
                    <a:pt x="288543" y="0"/>
                  </a:lnTo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14346" y="1462535"/>
            <a:ext cx="770890" cy="40297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61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Получение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нового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знания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21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Решение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проблем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52152" y="740600"/>
            <a:ext cx="2173605" cy="2345690"/>
            <a:chOff x="3252152" y="740600"/>
            <a:chExt cx="2173605" cy="2345690"/>
          </a:xfrm>
        </p:grpSpPr>
        <p:sp>
          <p:nvSpPr>
            <p:cNvPr id="11" name="object 11"/>
            <p:cNvSpPr/>
            <p:nvPr/>
          </p:nvSpPr>
          <p:spPr>
            <a:xfrm>
              <a:off x="3265170" y="753617"/>
              <a:ext cx="2147570" cy="2319655"/>
            </a:xfrm>
            <a:custGeom>
              <a:avLst/>
              <a:gdLst/>
              <a:ahLst/>
              <a:cxnLst/>
              <a:rect l="l" t="t" r="r" b="b"/>
              <a:pathLst>
                <a:path w="2147570" h="2319655">
                  <a:moveTo>
                    <a:pt x="2147316" y="0"/>
                  </a:moveTo>
                  <a:lnTo>
                    <a:pt x="0" y="0"/>
                  </a:lnTo>
                  <a:lnTo>
                    <a:pt x="0" y="2319528"/>
                  </a:lnTo>
                  <a:lnTo>
                    <a:pt x="2147316" y="2319528"/>
                  </a:lnTo>
                  <a:lnTo>
                    <a:pt x="21473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5170" y="753617"/>
              <a:ext cx="2147570" cy="2319655"/>
            </a:xfrm>
            <a:custGeom>
              <a:avLst/>
              <a:gdLst/>
              <a:ahLst/>
              <a:cxnLst/>
              <a:rect l="l" t="t" r="r" b="b"/>
              <a:pathLst>
                <a:path w="2147570" h="2319655">
                  <a:moveTo>
                    <a:pt x="0" y="2319528"/>
                  </a:moveTo>
                  <a:lnTo>
                    <a:pt x="2147316" y="2319528"/>
                  </a:lnTo>
                  <a:lnTo>
                    <a:pt x="2147316" y="0"/>
                  </a:lnTo>
                  <a:lnTo>
                    <a:pt x="0" y="0"/>
                  </a:lnTo>
                  <a:lnTo>
                    <a:pt x="0" y="231952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65170" y="753618"/>
            <a:ext cx="2147570" cy="231965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262255" marR="255270" indent="161290" algn="just">
              <a:lnSpc>
                <a:spcPct val="916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Научное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знание и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научные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мы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89028" y="714692"/>
            <a:ext cx="4741545" cy="737870"/>
            <a:chOff x="5689028" y="714692"/>
            <a:chExt cx="4741545" cy="737870"/>
          </a:xfrm>
        </p:grpSpPr>
        <p:sp>
          <p:nvSpPr>
            <p:cNvPr id="15" name="object 15"/>
            <p:cNvSpPr/>
            <p:nvPr/>
          </p:nvSpPr>
          <p:spPr>
            <a:xfrm>
              <a:off x="5702045" y="727710"/>
              <a:ext cx="4715510" cy="711835"/>
            </a:xfrm>
            <a:custGeom>
              <a:avLst/>
              <a:gdLst/>
              <a:ahLst/>
              <a:cxnLst/>
              <a:rect l="l" t="t" r="r" b="b"/>
              <a:pathLst>
                <a:path w="4715509" h="711835">
                  <a:moveTo>
                    <a:pt x="4715256" y="0"/>
                  </a:moveTo>
                  <a:lnTo>
                    <a:pt x="0" y="0"/>
                  </a:lnTo>
                  <a:lnTo>
                    <a:pt x="0" y="711708"/>
                  </a:lnTo>
                  <a:lnTo>
                    <a:pt x="4715256" y="711708"/>
                  </a:lnTo>
                  <a:lnTo>
                    <a:pt x="47152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02045" y="727710"/>
              <a:ext cx="4715510" cy="711835"/>
            </a:xfrm>
            <a:custGeom>
              <a:avLst/>
              <a:gdLst/>
              <a:ahLst/>
              <a:cxnLst/>
              <a:rect l="l" t="t" r="r" b="b"/>
              <a:pathLst>
                <a:path w="4715509" h="711835">
                  <a:moveTo>
                    <a:pt x="0" y="711708"/>
                  </a:moveTo>
                  <a:lnTo>
                    <a:pt x="4715256" y="711708"/>
                  </a:lnTo>
                  <a:lnTo>
                    <a:pt x="4715256" y="0"/>
                  </a:lnTo>
                  <a:lnTo>
                    <a:pt x="0" y="0"/>
                  </a:lnTo>
                  <a:lnTo>
                    <a:pt x="0" y="71170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02046" y="727709"/>
            <a:ext cx="4715510" cy="7118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97790" marR="109855" indent="17780" algn="ctr">
              <a:lnSpc>
                <a:spcPts val="1560"/>
              </a:lnSpc>
              <a:spcBef>
                <a:spcPts val="38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исследовательские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вопросы,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гипотезы,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замысел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опыта,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эксперимента,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исследования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получению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нового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знания,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проверке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гипотез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89028" y="1536128"/>
            <a:ext cx="4741545" cy="501650"/>
            <a:chOff x="5689028" y="1536128"/>
            <a:chExt cx="4741545" cy="501650"/>
          </a:xfrm>
        </p:grpSpPr>
        <p:sp>
          <p:nvSpPr>
            <p:cNvPr id="19" name="object 19"/>
            <p:cNvSpPr/>
            <p:nvPr/>
          </p:nvSpPr>
          <p:spPr>
            <a:xfrm>
              <a:off x="5702045" y="1549146"/>
              <a:ext cx="4715510" cy="475615"/>
            </a:xfrm>
            <a:custGeom>
              <a:avLst/>
              <a:gdLst/>
              <a:ahLst/>
              <a:cxnLst/>
              <a:rect l="l" t="t" r="r" b="b"/>
              <a:pathLst>
                <a:path w="4715509" h="475614">
                  <a:moveTo>
                    <a:pt x="4715256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4715256" y="475488"/>
                  </a:lnTo>
                  <a:lnTo>
                    <a:pt x="47152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02045" y="1549146"/>
              <a:ext cx="4715510" cy="475615"/>
            </a:xfrm>
            <a:custGeom>
              <a:avLst/>
              <a:gdLst/>
              <a:ahLst/>
              <a:cxnLst/>
              <a:rect l="l" t="t" r="r" b="b"/>
              <a:pathLst>
                <a:path w="4715509" h="475614">
                  <a:moveTo>
                    <a:pt x="0" y="475488"/>
                  </a:moveTo>
                  <a:lnTo>
                    <a:pt x="4715256" y="475488"/>
                  </a:lnTo>
                  <a:lnTo>
                    <a:pt x="4715256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02046" y="1549146"/>
            <a:ext cx="4715510" cy="475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2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изобретения,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техническое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творчество,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новые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ts val="1739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применения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научного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знания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75312" y="2128964"/>
            <a:ext cx="4794885" cy="500380"/>
            <a:chOff x="5675312" y="2128964"/>
            <a:chExt cx="4794885" cy="500380"/>
          </a:xfrm>
        </p:grpSpPr>
        <p:sp>
          <p:nvSpPr>
            <p:cNvPr id="23" name="object 23"/>
            <p:cNvSpPr/>
            <p:nvPr/>
          </p:nvSpPr>
          <p:spPr>
            <a:xfrm>
              <a:off x="5688329" y="2141981"/>
              <a:ext cx="4768850" cy="474345"/>
            </a:xfrm>
            <a:custGeom>
              <a:avLst/>
              <a:gdLst/>
              <a:ahLst/>
              <a:cxnLst/>
              <a:rect l="l" t="t" r="r" b="b"/>
              <a:pathLst>
                <a:path w="4768850" h="474344">
                  <a:moveTo>
                    <a:pt x="4768596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768596" y="473963"/>
                  </a:lnTo>
                  <a:lnTo>
                    <a:pt x="47685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88329" y="2141981"/>
              <a:ext cx="4768850" cy="474345"/>
            </a:xfrm>
            <a:custGeom>
              <a:avLst/>
              <a:gdLst/>
              <a:ahLst/>
              <a:cxnLst/>
              <a:rect l="l" t="t" r="r" b="b"/>
              <a:pathLst>
                <a:path w="4768850" h="474344">
                  <a:moveTo>
                    <a:pt x="0" y="473963"/>
                  </a:moveTo>
                  <a:lnTo>
                    <a:pt x="4768596" y="473963"/>
                  </a:lnTo>
                  <a:lnTo>
                    <a:pt x="4768596" y="0"/>
                  </a:lnTo>
                  <a:lnTo>
                    <a:pt x="0" y="0"/>
                  </a:lnTo>
                  <a:lnTo>
                    <a:pt x="0" y="47396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688329" y="2141982"/>
            <a:ext cx="476885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классификация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описание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данных,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демонстрация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39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свойств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689028" y="2706560"/>
            <a:ext cx="4794885" cy="405765"/>
            <a:chOff x="5689028" y="2706560"/>
            <a:chExt cx="4794885" cy="405765"/>
          </a:xfrm>
        </p:grpSpPr>
        <p:sp>
          <p:nvSpPr>
            <p:cNvPr id="27" name="object 27"/>
            <p:cNvSpPr/>
            <p:nvPr/>
          </p:nvSpPr>
          <p:spPr>
            <a:xfrm>
              <a:off x="5702045" y="2719578"/>
              <a:ext cx="4768850" cy="379730"/>
            </a:xfrm>
            <a:custGeom>
              <a:avLst/>
              <a:gdLst/>
              <a:ahLst/>
              <a:cxnLst/>
              <a:rect l="l" t="t" r="r" b="b"/>
              <a:pathLst>
                <a:path w="4768850" h="379730">
                  <a:moveTo>
                    <a:pt x="4768596" y="0"/>
                  </a:moveTo>
                  <a:lnTo>
                    <a:pt x="0" y="0"/>
                  </a:lnTo>
                  <a:lnTo>
                    <a:pt x="0" y="379475"/>
                  </a:lnTo>
                  <a:lnTo>
                    <a:pt x="4768596" y="379475"/>
                  </a:lnTo>
                  <a:lnTo>
                    <a:pt x="47685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02045" y="2719578"/>
              <a:ext cx="4768850" cy="379730"/>
            </a:xfrm>
            <a:custGeom>
              <a:avLst/>
              <a:gdLst/>
              <a:ahLst/>
              <a:cxnLst/>
              <a:rect l="l" t="t" r="r" b="b"/>
              <a:pathLst>
                <a:path w="4768850" h="379730">
                  <a:moveTo>
                    <a:pt x="0" y="379475"/>
                  </a:moveTo>
                  <a:lnTo>
                    <a:pt x="4768596" y="379475"/>
                  </a:lnTo>
                  <a:lnTo>
                    <a:pt x="4768596" y="0"/>
                  </a:lnTo>
                  <a:lnTo>
                    <a:pt x="0" y="0"/>
                  </a:lnTo>
                  <a:lnTo>
                    <a:pt x="0" y="37947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702046" y="2719577"/>
            <a:ext cx="4768850" cy="37973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выводы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интерпретация данных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252152" y="3512756"/>
            <a:ext cx="2174875" cy="2699385"/>
            <a:chOff x="3252152" y="3512756"/>
            <a:chExt cx="2174875" cy="2699385"/>
          </a:xfrm>
        </p:grpSpPr>
        <p:sp>
          <p:nvSpPr>
            <p:cNvPr id="31" name="object 31"/>
            <p:cNvSpPr/>
            <p:nvPr/>
          </p:nvSpPr>
          <p:spPr>
            <a:xfrm>
              <a:off x="3265170" y="3525774"/>
              <a:ext cx="2148840" cy="2673350"/>
            </a:xfrm>
            <a:custGeom>
              <a:avLst/>
              <a:gdLst/>
              <a:ahLst/>
              <a:cxnLst/>
              <a:rect l="l" t="t" r="r" b="b"/>
              <a:pathLst>
                <a:path w="2148840" h="2673350">
                  <a:moveTo>
                    <a:pt x="2148840" y="0"/>
                  </a:moveTo>
                  <a:lnTo>
                    <a:pt x="0" y="0"/>
                  </a:lnTo>
                  <a:lnTo>
                    <a:pt x="0" y="2673096"/>
                  </a:lnTo>
                  <a:lnTo>
                    <a:pt x="2148840" y="2673096"/>
                  </a:lnTo>
                  <a:lnTo>
                    <a:pt x="2148840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65170" y="3525774"/>
              <a:ext cx="2148840" cy="2673350"/>
            </a:xfrm>
            <a:custGeom>
              <a:avLst/>
              <a:gdLst/>
              <a:ahLst/>
              <a:cxnLst/>
              <a:rect l="l" t="t" r="r" b="b"/>
              <a:pathLst>
                <a:path w="2148840" h="2673350">
                  <a:moveTo>
                    <a:pt x="0" y="2673096"/>
                  </a:moveTo>
                  <a:lnTo>
                    <a:pt x="2148840" y="2673096"/>
                  </a:lnTo>
                  <a:lnTo>
                    <a:pt x="2148840" y="0"/>
                  </a:lnTo>
                  <a:lnTo>
                    <a:pt x="0" y="0"/>
                  </a:lnTo>
                  <a:lnTo>
                    <a:pt x="0" y="267309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265170" y="3525773"/>
            <a:ext cx="2148840" cy="26733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600">
              <a:latin typeface="Times New Roman"/>
              <a:cs typeface="Times New Roman"/>
            </a:endParaRPr>
          </a:p>
          <a:p>
            <a:pPr marL="122555" marR="120014" indent="1905" algn="ctr">
              <a:lnSpc>
                <a:spcPct val="916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Социальное </a:t>
            </a:r>
            <a:r>
              <a:rPr sz="2800" b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знание и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социальные 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проблемы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716460" y="3195764"/>
            <a:ext cx="4794885" cy="1450975"/>
            <a:chOff x="5716460" y="3195764"/>
            <a:chExt cx="4794885" cy="1450975"/>
          </a:xfrm>
        </p:grpSpPr>
        <p:sp>
          <p:nvSpPr>
            <p:cNvPr id="35" name="object 35"/>
            <p:cNvSpPr/>
            <p:nvPr/>
          </p:nvSpPr>
          <p:spPr>
            <a:xfrm>
              <a:off x="5729477" y="3208781"/>
              <a:ext cx="4768850" cy="1424940"/>
            </a:xfrm>
            <a:custGeom>
              <a:avLst/>
              <a:gdLst/>
              <a:ahLst/>
              <a:cxnLst/>
              <a:rect l="l" t="t" r="r" b="b"/>
              <a:pathLst>
                <a:path w="4768850" h="1424939">
                  <a:moveTo>
                    <a:pt x="4768596" y="0"/>
                  </a:moveTo>
                  <a:lnTo>
                    <a:pt x="0" y="0"/>
                  </a:lnTo>
                  <a:lnTo>
                    <a:pt x="0" y="1424939"/>
                  </a:lnTo>
                  <a:lnTo>
                    <a:pt x="4768596" y="1424939"/>
                  </a:lnTo>
                  <a:lnTo>
                    <a:pt x="4768596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29477" y="3208781"/>
              <a:ext cx="4768850" cy="1424940"/>
            </a:xfrm>
            <a:custGeom>
              <a:avLst/>
              <a:gdLst/>
              <a:ahLst/>
              <a:cxnLst/>
              <a:rect l="l" t="t" r="r" b="b"/>
              <a:pathLst>
                <a:path w="4768850" h="1424939">
                  <a:moveTo>
                    <a:pt x="0" y="1424939"/>
                  </a:moveTo>
                  <a:lnTo>
                    <a:pt x="4768596" y="1424939"/>
                  </a:lnTo>
                  <a:lnTo>
                    <a:pt x="4768596" y="0"/>
                  </a:lnTo>
                  <a:lnTo>
                    <a:pt x="0" y="0"/>
                  </a:lnTo>
                  <a:lnTo>
                    <a:pt x="0" y="142493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729478" y="3208782"/>
            <a:ext cx="4768850" cy="14249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14629" marR="205740" algn="ctr">
              <a:lnSpc>
                <a:spcPts val="1750"/>
              </a:lnSpc>
              <a:spcBef>
                <a:spcPts val="27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отношения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между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людьми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выяснение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мнений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позиций;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сопереживание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взаимопонимани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33020" marR="85090" algn="ctr">
              <a:lnSpc>
                <a:spcPts val="1750"/>
              </a:lnSpc>
              <a:spcBef>
                <a:spcPts val="15"/>
              </a:spcBef>
              <a:tabLst>
                <a:tab pos="1113155" algn="l"/>
                <a:tab pos="2195195" algn="l"/>
                <a:tab pos="3529329" algn="l"/>
                <a:tab pos="3785235" algn="l"/>
              </a:tabLst>
            </a:pPr>
            <a:r>
              <a:rPr sz="1400" spc="-5" dirty="0">
                <a:solidFill>
                  <a:srgbClr val="FFFFFF"/>
                </a:solidFill>
                <a:latin typeface="Calibri Light"/>
                <a:cs typeface="Calibri Light"/>
              </a:rPr>
              <a:t>разрешени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е	</a:t>
            </a:r>
            <a:r>
              <a:rPr sz="1400" spc="-5" dirty="0">
                <a:solidFill>
                  <a:srgbClr val="FFFFFF"/>
                </a:solidFill>
                <a:latin typeface="Calibri Light"/>
                <a:cs typeface="Calibri Light"/>
              </a:rPr>
              <a:t>конфликтов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,	</a:t>
            </a:r>
            <a:r>
              <a:rPr sz="1400" spc="-5" dirty="0">
                <a:solidFill>
                  <a:srgbClr val="FFFFFF"/>
                </a:solidFill>
                <a:latin typeface="Calibri Light"/>
                <a:cs typeface="Calibri Light"/>
              </a:rPr>
              <a:t>взаимопомо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ь	и	</a:t>
            </a:r>
            <a:r>
              <a:rPr sz="1400" spc="-5" dirty="0">
                <a:solidFill>
                  <a:srgbClr val="FFFFFF"/>
                </a:solidFill>
                <a:latin typeface="Calibri Light"/>
                <a:cs typeface="Calibri Light"/>
              </a:rPr>
              <a:t>поддержка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;  нравственный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выбор;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солидарность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655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справедливость;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безопасность;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правила,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традиции,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ts val="1839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обычаи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31700" y="4730432"/>
            <a:ext cx="4793615" cy="881380"/>
            <a:chOff x="5731700" y="4730432"/>
            <a:chExt cx="4793615" cy="881380"/>
          </a:xfrm>
        </p:grpSpPr>
        <p:sp>
          <p:nvSpPr>
            <p:cNvPr id="39" name="object 39"/>
            <p:cNvSpPr/>
            <p:nvPr/>
          </p:nvSpPr>
          <p:spPr>
            <a:xfrm>
              <a:off x="5744718" y="4743450"/>
              <a:ext cx="4767580" cy="855344"/>
            </a:xfrm>
            <a:custGeom>
              <a:avLst/>
              <a:gdLst/>
              <a:ahLst/>
              <a:cxnLst/>
              <a:rect l="l" t="t" r="r" b="b"/>
              <a:pathLst>
                <a:path w="4767580" h="855345">
                  <a:moveTo>
                    <a:pt x="4767072" y="0"/>
                  </a:moveTo>
                  <a:lnTo>
                    <a:pt x="0" y="0"/>
                  </a:lnTo>
                  <a:lnTo>
                    <a:pt x="0" y="854963"/>
                  </a:lnTo>
                  <a:lnTo>
                    <a:pt x="4767072" y="854963"/>
                  </a:lnTo>
                  <a:lnTo>
                    <a:pt x="4767072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44718" y="4743450"/>
              <a:ext cx="4767580" cy="855344"/>
            </a:xfrm>
            <a:custGeom>
              <a:avLst/>
              <a:gdLst/>
              <a:ahLst/>
              <a:cxnLst/>
              <a:rect l="l" t="t" r="r" b="b"/>
              <a:pathLst>
                <a:path w="4767580" h="855345">
                  <a:moveTo>
                    <a:pt x="0" y="854963"/>
                  </a:moveTo>
                  <a:lnTo>
                    <a:pt x="4767072" y="854963"/>
                  </a:lnTo>
                  <a:lnTo>
                    <a:pt x="4767072" y="0"/>
                  </a:lnTo>
                  <a:lnTo>
                    <a:pt x="0" y="0"/>
                  </a:lnTo>
                  <a:lnTo>
                    <a:pt x="0" y="854963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744717" y="4743450"/>
            <a:ext cx="4767580" cy="85534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98120" marR="191135" algn="ctr">
              <a:lnSpc>
                <a:spcPct val="91600"/>
              </a:lnSpc>
              <a:spcBef>
                <a:spcPts val="62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человек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и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природа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природные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ресурсы,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среда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обитания,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охрана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окружающей среды,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природные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катаклизмы,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отдых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туризм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689028" y="5695124"/>
            <a:ext cx="4794885" cy="833755"/>
            <a:chOff x="5689028" y="5695124"/>
            <a:chExt cx="4794885" cy="833755"/>
          </a:xfrm>
        </p:grpSpPr>
        <p:sp>
          <p:nvSpPr>
            <p:cNvPr id="43" name="object 43"/>
            <p:cNvSpPr/>
            <p:nvPr/>
          </p:nvSpPr>
          <p:spPr>
            <a:xfrm>
              <a:off x="5702045" y="5708141"/>
              <a:ext cx="4768850" cy="807720"/>
            </a:xfrm>
            <a:custGeom>
              <a:avLst/>
              <a:gdLst/>
              <a:ahLst/>
              <a:cxnLst/>
              <a:rect l="l" t="t" r="r" b="b"/>
              <a:pathLst>
                <a:path w="4768850" h="807720">
                  <a:moveTo>
                    <a:pt x="4768596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4768596" y="807720"/>
                  </a:lnTo>
                  <a:lnTo>
                    <a:pt x="4768596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02045" y="5708141"/>
              <a:ext cx="4768850" cy="807720"/>
            </a:xfrm>
            <a:custGeom>
              <a:avLst/>
              <a:gdLst/>
              <a:ahLst/>
              <a:cxnLst/>
              <a:rect l="l" t="t" r="r" b="b"/>
              <a:pathLst>
                <a:path w="4768850" h="807720">
                  <a:moveTo>
                    <a:pt x="0" y="807720"/>
                  </a:moveTo>
                  <a:lnTo>
                    <a:pt x="4768596" y="807720"/>
                  </a:lnTo>
                  <a:lnTo>
                    <a:pt x="4768596" y="0"/>
                  </a:lnTo>
                  <a:lnTo>
                    <a:pt x="0" y="0"/>
                  </a:lnTo>
                  <a:lnTo>
                    <a:pt x="0" y="8077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02046" y="5708141"/>
            <a:ext cx="4768850" cy="80772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635" algn="ctr">
              <a:lnSpc>
                <a:spcPts val="1835"/>
              </a:lnSpc>
              <a:spcBef>
                <a:spcPts val="115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человек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научно-технический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прогресс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изменения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marL="7620" algn="ctr">
              <a:lnSpc>
                <a:spcPts val="1835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условиях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жизни и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труда,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современные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технологии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97179" y="722376"/>
            <a:ext cx="11675745" cy="5796280"/>
          </a:xfrm>
          <a:custGeom>
            <a:avLst/>
            <a:gdLst/>
            <a:ahLst/>
            <a:cxnLst/>
            <a:rect l="l" t="t" r="r" b="b"/>
            <a:pathLst>
              <a:path w="11675745" h="5796280">
                <a:moveTo>
                  <a:pt x="0" y="5795772"/>
                </a:moveTo>
                <a:lnTo>
                  <a:pt x="11675364" y="5795772"/>
                </a:lnTo>
                <a:lnTo>
                  <a:pt x="11675364" y="0"/>
                </a:lnTo>
                <a:lnTo>
                  <a:pt x="0" y="0"/>
                </a:lnTo>
                <a:lnTo>
                  <a:pt x="0" y="5795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323066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-381000"/>
            <a:ext cx="12192000" cy="7239000"/>
          </a:xfrm>
          <a:prstGeom prst="rect">
            <a:avLst/>
          </a:prstGeom>
        </p:spPr>
      </p:pic>
      <p:pic>
        <p:nvPicPr>
          <p:cNvPr id="1026" name="Picture 2" descr="C:\Users\AdminCnppm\Desktop\старый ноут\Рабочий стол\Слой 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193090"/>
            <a:ext cx="2442033" cy="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381000"/>
            <a:ext cx="10363200" cy="954107"/>
          </a:xfrm>
        </p:spPr>
        <p:txBody>
          <a:bodyPr/>
          <a:lstStyle/>
          <a:p>
            <a:pPr algn="ctr"/>
            <a:r>
              <a:rPr lang="ru-RU" dirty="0" smtClean="0"/>
              <a:t>        ТЕХНОЛОГИИ</a:t>
            </a:r>
            <a:r>
              <a:rPr lang="ru-RU" dirty="0"/>
              <a:t>, МЕТОДЫ И ПРИЕМЫ ДЛЯ РАЗВИТИЯ </a:t>
            </a:r>
            <a:r>
              <a:rPr lang="ru-RU" dirty="0" smtClean="0"/>
              <a:t>                        КРЕАТИВНОГО </a:t>
            </a:r>
            <a:r>
              <a:rPr lang="ru-RU" dirty="0"/>
              <a:t>МЫШЛЕНИЯ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>
          <a:xfrm>
            <a:off x="1066800" y="1752600"/>
            <a:ext cx="9829800" cy="448758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800" dirty="0">
                <a:latin typeface="+mn-lt"/>
              </a:rPr>
              <a:t> МЕТОД «МОЗГОВОЙ ШТУРМ</a:t>
            </a:r>
            <a:r>
              <a:rPr lang="ru-RU" sz="2800" dirty="0" smtClean="0">
                <a:latin typeface="+mn-lt"/>
              </a:rPr>
              <a:t>». Автор </a:t>
            </a:r>
            <a:r>
              <a:rPr lang="ru-RU" sz="2800" dirty="0">
                <a:latin typeface="+mn-lt"/>
              </a:rPr>
              <a:t>– Алекс Осборн</a:t>
            </a:r>
            <a:r>
              <a:rPr lang="ru-RU" sz="2800" dirty="0" smtClean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>
                <a:latin typeface="+mn-lt"/>
              </a:rPr>
              <a:t>МЕТОД «СИНЕКТИКА</a:t>
            </a:r>
            <a:r>
              <a:rPr lang="ru-RU" sz="2800" dirty="0" smtClean="0">
                <a:latin typeface="+mn-lt"/>
              </a:rPr>
              <a:t>». А </a:t>
            </a:r>
            <a:r>
              <a:rPr lang="ru-RU" sz="2800" dirty="0">
                <a:latin typeface="+mn-lt"/>
              </a:rPr>
              <a:t>втор – Уильям Гордон</a:t>
            </a:r>
            <a:r>
              <a:rPr lang="ru-RU" sz="2800" dirty="0" smtClean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>
                <a:latin typeface="+mn-lt"/>
              </a:rPr>
              <a:t>МЕТОД «ШЕСТЬ ШЛЯП</a:t>
            </a:r>
            <a:r>
              <a:rPr lang="ru-RU" sz="2800" dirty="0" smtClean="0">
                <a:latin typeface="+mn-lt"/>
              </a:rPr>
              <a:t>». Автор </a:t>
            </a:r>
            <a:r>
              <a:rPr lang="ru-RU" sz="2800" dirty="0">
                <a:latin typeface="+mn-lt"/>
              </a:rPr>
              <a:t>– Эдвард де </a:t>
            </a:r>
            <a:r>
              <a:rPr lang="ru-RU" sz="2800" dirty="0" err="1">
                <a:latin typeface="+mn-lt"/>
              </a:rPr>
              <a:t>Боно</a:t>
            </a:r>
            <a:r>
              <a:rPr lang="ru-RU" sz="2800" dirty="0" smtClean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>
                <a:latin typeface="+mn-lt"/>
              </a:rPr>
              <a:t>«МЕНТАЛЬНЫЕ КАРТЫ</a:t>
            </a:r>
            <a:r>
              <a:rPr lang="ru-RU" sz="2800" dirty="0" smtClean="0">
                <a:latin typeface="+mn-lt"/>
              </a:rPr>
              <a:t>». Автор </a:t>
            </a:r>
            <a:r>
              <a:rPr lang="ru-RU" sz="2800" dirty="0">
                <a:latin typeface="+mn-lt"/>
              </a:rPr>
              <a:t>– Тони </a:t>
            </a:r>
            <a:r>
              <a:rPr lang="ru-RU" sz="2800" dirty="0" err="1">
                <a:latin typeface="+mn-lt"/>
              </a:rPr>
              <a:t>Бьюзен</a:t>
            </a:r>
            <a:r>
              <a:rPr lang="ru-RU" sz="2800" dirty="0" smtClean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>
                <a:latin typeface="+mn-lt"/>
              </a:rPr>
              <a:t>«МОРФОЛОГИЧЕСКИЙ АНАЛИЗ</a:t>
            </a:r>
            <a:r>
              <a:rPr lang="ru-RU" sz="2800" dirty="0" smtClean="0">
                <a:latin typeface="+mn-lt"/>
              </a:rPr>
              <a:t>». Автор </a:t>
            </a:r>
            <a:r>
              <a:rPr lang="ru-RU" sz="2800" dirty="0">
                <a:latin typeface="+mn-lt"/>
              </a:rPr>
              <a:t>– Фриц </a:t>
            </a:r>
            <a:r>
              <a:rPr lang="ru-RU" sz="2800" dirty="0" err="1">
                <a:latin typeface="+mn-lt"/>
              </a:rPr>
              <a:t>Цвикки</a:t>
            </a:r>
            <a:r>
              <a:rPr lang="ru-RU" sz="2800" dirty="0" smtClean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>
                <a:latin typeface="+mn-lt"/>
              </a:rPr>
              <a:t>«МЕТОД ФОКАЛЬНЫХ ОБЪЕКТОВ</a:t>
            </a:r>
            <a:r>
              <a:rPr lang="ru-RU" sz="2800" dirty="0" smtClean="0">
                <a:latin typeface="+mn-lt"/>
              </a:rPr>
              <a:t>». Автор </a:t>
            </a:r>
            <a:r>
              <a:rPr lang="ru-RU" sz="2800" dirty="0">
                <a:latin typeface="+mn-lt"/>
              </a:rPr>
              <a:t>– Чарльз </a:t>
            </a:r>
            <a:r>
              <a:rPr lang="ru-RU" sz="2800" dirty="0" err="1">
                <a:latin typeface="+mn-lt"/>
              </a:rPr>
              <a:t>Вайтинг</a:t>
            </a:r>
            <a:r>
              <a:rPr lang="ru-RU" sz="2800" dirty="0" smtClean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>
                <a:latin typeface="+mn-lt"/>
              </a:rPr>
              <a:t>«МЕТОД ГИРЛЯНД АССОЦИАЦИЙ</a:t>
            </a:r>
            <a:r>
              <a:rPr lang="ru-RU" sz="2800" dirty="0" smtClean="0">
                <a:latin typeface="+mn-lt"/>
              </a:rPr>
              <a:t>». Автор </a:t>
            </a:r>
            <a:r>
              <a:rPr lang="ru-RU" sz="2800" dirty="0">
                <a:latin typeface="+mn-lt"/>
              </a:rPr>
              <a:t>– Генрих Буш</a:t>
            </a:r>
            <a:r>
              <a:rPr lang="ru-RU" sz="2800" dirty="0" smtClean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>
                <a:latin typeface="+mn-lt"/>
              </a:rPr>
              <a:t>МЕТОД «СКАМПЕР (</a:t>
            </a:r>
            <a:r>
              <a:rPr lang="en-US" sz="2800" dirty="0">
                <a:latin typeface="+mn-lt"/>
              </a:rPr>
              <a:t>SCAMPER</a:t>
            </a:r>
            <a:r>
              <a:rPr lang="en-US" sz="2800" dirty="0" smtClean="0">
                <a:latin typeface="+mn-lt"/>
              </a:rPr>
              <a:t>)».</a:t>
            </a:r>
            <a:r>
              <a:rPr lang="ru-RU" sz="2800" dirty="0" smtClean="0">
                <a:latin typeface="+mn-lt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+mn-lt"/>
              </a:rPr>
              <a:t>ТЕХНИКА </a:t>
            </a:r>
            <a:r>
              <a:rPr lang="ru-RU" sz="2800" dirty="0">
                <a:latin typeface="+mn-lt"/>
              </a:rPr>
              <a:t>«ДРУДЛЫ</a:t>
            </a:r>
            <a:r>
              <a:rPr lang="ru-RU" sz="2800" dirty="0" smtClean="0">
                <a:latin typeface="+mn-lt"/>
              </a:rPr>
              <a:t>».  Автор </a:t>
            </a:r>
            <a:r>
              <a:rPr lang="ru-RU" sz="2800" dirty="0">
                <a:latin typeface="+mn-lt"/>
              </a:rPr>
              <a:t>– Роджер </a:t>
            </a:r>
            <a:r>
              <a:rPr lang="ru-RU" sz="2800" dirty="0" smtClean="0">
                <a:latin typeface="+mn-lt"/>
              </a:rPr>
              <a:t>Прайс</a:t>
            </a:r>
          </a:p>
        </p:txBody>
      </p:sp>
    </p:spTree>
    <p:extLst>
      <p:ext uri="{BB962C8B-B14F-4D97-AF65-F5344CB8AC3E}">
        <p14:creationId xmlns:p14="http://schemas.microsoft.com/office/powerpoint/2010/main" val="26342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0061" y="1441513"/>
            <a:ext cx="97425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Безопасная образовательная среда для  развития креативности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6" charset="0"/>
            </a:endParaRPr>
          </a:p>
          <a:p>
            <a:pPr marL="514350" indent="-514350" algn="ctr"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Мнение учеников  нужно принимать в расчет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Развивающая обратная связь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Эмоциональный интеллект педагога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Право на ошибку</a:t>
            </a:r>
          </a:p>
        </p:txBody>
      </p:sp>
      <p:pic>
        <p:nvPicPr>
          <p:cNvPr id="1026" name="Picture 2" descr="C:\Users\AdminCnppm\Desktop\старый ноут\Рабочий стол\Слой 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193090"/>
            <a:ext cx="2442033" cy="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3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731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0061" y="1441513"/>
            <a:ext cx="97425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6" charset="0"/>
            </a:endParaRPr>
          </a:p>
          <a:p>
            <a:pPr algn="ctr"/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Практикоориентированные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подходы к развитию  креативного мышления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6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Топольникова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 Н.Н.,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к.п.н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6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г.Уфа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, ул. Российская, 100/3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+7 (347) 235–72–33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magpos@mail.ru</a:t>
            </a:r>
          </a:p>
        </p:txBody>
      </p:sp>
      <p:pic>
        <p:nvPicPr>
          <p:cNvPr id="1026" name="Picture 2" descr="C:\Users\AdminCnppm\Desktop\старый ноут\Рабочий стол\Слой 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193090"/>
            <a:ext cx="2442033" cy="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5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0061" y="1441513"/>
            <a:ext cx="97425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Вопросы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Понятие креативного мышления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Зачем оценивать креативное мышление: значение и роль  креативного мышления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Критерии оценки креативного мышления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подхода к оценке креативного мышления,  принятого в исследовании PISA</a:t>
            </a:r>
          </a:p>
        </p:txBody>
      </p:sp>
      <p:pic>
        <p:nvPicPr>
          <p:cNvPr id="1026" name="Picture 2" descr="C:\Users\AdminCnppm\Desktop\старый ноут\Рабочий стол\Слой 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193090"/>
            <a:ext cx="2442033" cy="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9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0061" y="1441513"/>
            <a:ext cx="97425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Способность продуктивно участвовать в процессе 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выработки, оценки и совершенствования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идей,  направленных на получение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инновационных и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эффективных решений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, и/или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нового знания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, и/или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эффектного выражения воображения.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Познавательная деятельность человека, направленная  на поиск и установление новых форм отношений.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Результатом креативного мышления является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</a:rPr>
              <a:t>идея.</a:t>
            </a:r>
          </a:p>
        </p:txBody>
      </p:sp>
      <p:pic>
        <p:nvPicPr>
          <p:cNvPr id="1026" name="Picture 2" descr="C:\Users\AdminCnppm\Desktop\старый ноут\Рабочий стол\Слой 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193090"/>
            <a:ext cx="2442033" cy="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3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:\Users\AdminCnppm\Desktop\старый ноут\Рабочий стол\Слой 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193090"/>
            <a:ext cx="2442033" cy="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7383462" cy="527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10455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17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4135" marR="5080" indent="-52069">
              <a:lnSpc>
                <a:spcPts val="4750"/>
              </a:lnSpc>
              <a:spcBef>
                <a:spcPts val="700"/>
              </a:spcBef>
            </a:pPr>
            <a:r>
              <a:rPr sz="4400" b="0" spc="-30" dirty="0">
                <a:solidFill>
                  <a:srgbClr val="1F4E79"/>
                </a:solidFill>
                <a:latin typeface="Calibri Light"/>
                <a:cs typeface="Calibri Light"/>
              </a:rPr>
              <a:t>Зачем</a:t>
            </a:r>
            <a:r>
              <a:rPr sz="4400" b="0" spc="-10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1F4E79"/>
                </a:solidFill>
                <a:latin typeface="Calibri Light"/>
                <a:cs typeface="Calibri Light"/>
              </a:rPr>
              <a:t>оценивать</a:t>
            </a:r>
            <a:r>
              <a:rPr sz="4400" b="0" spc="-8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1F4E79"/>
                </a:solidFill>
                <a:latin typeface="Calibri Light"/>
                <a:cs typeface="Calibri Light"/>
              </a:rPr>
              <a:t>креативное</a:t>
            </a:r>
            <a:r>
              <a:rPr sz="4400" b="0" spc="-9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4400" b="0" spc="-45" dirty="0">
                <a:solidFill>
                  <a:srgbClr val="1F4E79"/>
                </a:solidFill>
                <a:latin typeface="Calibri Light"/>
                <a:cs typeface="Calibri Light"/>
              </a:rPr>
              <a:t>мышление: </a:t>
            </a:r>
            <a:r>
              <a:rPr sz="4400" b="0" spc="-98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1F4E79"/>
                </a:solidFill>
                <a:latin typeface="Calibri Light"/>
                <a:cs typeface="Calibri Light"/>
              </a:rPr>
              <a:t>значение</a:t>
            </a:r>
            <a:r>
              <a:rPr sz="4400" b="0" spc="-9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1F4E79"/>
                </a:solidFill>
                <a:latin typeface="Calibri Light"/>
                <a:cs typeface="Calibri Light"/>
              </a:rPr>
              <a:t>и</a:t>
            </a:r>
            <a:r>
              <a:rPr sz="4400" b="0" spc="-6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1F4E79"/>
                </a:solidFill>
                <a:latin typeface="Calibri Light"/>
                <a:cs typeface="Calibri Light"/>
              </a:rPr>
              <a:t>роль</a:t>
            </a:r>
            <a:r>
              <a:rPr sz="4400" b="0" spc="-9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1F4E79"/>
                </a:solidFill>
                <a:latin typeface="Calibri Light"/>
                <a:cs typeface="Calibri Light"/>
              </a:rPr>
              <a:t>креативного</a:t>
            </a:r>
            <a:r>
              <a:rPr sz="4400" b="0" spc="-1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4400" b="0" spc="-40" dirty="0">
                <a:solidFill>
                  <a:srgbClr val="1F4E79"/>
                </a:solidFill>
                <a:latin typeface="Calibri Light"/>
                <a:cs typeface="Calibri Light"/>
              </a:rPr>
              <a:t>мышления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31594"/>
            <a:ext cx="10164445" cy="51501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 marR="5080" indent="-20193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4629" algn="l"/>
              </a:tabLst>
            </a:pPr>
            <a:r>
              <a:rPr sz="3000" spc="-30" dirty="0">
                <a:latin typeface="Calibri"/>
                <a:cs typeface="Calibri"/>
              </a:rPr>
              <a:t>Творческое </a:t>
            </a:r>
            <a:r>
              <a:rPr sz="3000" spc="-5" dirty="0">
                <a:latin typeface="Calibri"/>
                <a:cs typeface="Calibri"/>
              </a:rPr>
              <a:t>мышление </a:t>
            </a:r>
            <a:r>
              <a:rPr sz="3000" dirty="0">
                <a:latin typeface="Calibri"/>
                <a:cs typeface="Calibri"/>
              </a:rPr>
              <a:t>― </a:t>
            </a:r>
            <a:r>
              <a:rPr sz="3000" spc="-5" dirty="0">
                <a:latin typeface="Calibri"/>
                <a:cs typeface="Calibri"/>
              </a:rPr>
              <a:t>основа для появления </a:t>
            </a:r>
            <a:r>
              <a:rPr sz="3000" spc="-10" dirty="0">
                <a:latin typeface="Calibri"/>
                <a:cs typeface="Calibri"/>
              </a:rPr>
              <a:t>нового </a:t>
            </a:r>
            <a:r>
              <a:rPr sz="3000" spc="-7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знания, </a:t>
            </a:r>
            <a:r>
              <a:rPr sz="3000" dirty="0" err="1">
                <a:latin typeface="Calibri"/>
                <a:cs typeface="Calibri"/>
              </a:rPr>
              <a:t>инновационных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 err="1" smtClean="0">
                <a:latin typeface="Calibri"/>
                <a:cs typeface="Calibri"/>
              </a:rPr>
              <a:t>идей</a:t>
            </a:r>
            <a:r>
              <a:rPr lang="ru-RU" sz="3000" spc="-10" dirty="0" smtClean="0">
                <a:latin typeface="Calibri"/>
                <a:cs typeface="Calibri"/>
              </a:rPr>
              <a:t>. </a:t>
            </a:r>
            <a:endParaRPr lang="ru-RU" sz="3000" spc="10" dirty="0" smtClean="0">
              <a:latin typeface="Calibri"/>
              <a:cs typeface="Calibri"/>
            </a:endParaRPr>
          </a:p>
          <a:p>
            <a:pPr marL="213995" marR="5080" indent="-20193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4629" algn="l"/>
              </a:tabLst>
            </a:pPr>
            <a:r>
              <a:rPr lang="ru-RU" sz="3000" spc="-10" dirty="0" err="1">
                <a:latin typeface="Calibri"/>
                <a:cs typeface="Calibri"/>
              </a:rPr>
              <a:t>П</a:t>
            </a:r>
            <a:r>
              <a:rPr sz="3000" spc="-10" dirty="0" err="1" smtClean="0">
                <a:latin typeface="Calibri"/>
                <a:cs typeface="Calibri"/>
              </a:rPr>
              <a:t>ривычка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-5" dirty="0" err="1" smtClean="0">
                <a:latin typeface="Calibri"/>
                <a:cs typeface="Calibri"/>
              </a:rPr>
              <a:t>мыслить</a:t>
            </a:r>
            <a:r>
              <a:rPr lang="ru-RU" sz="3000" spc="-5" dirty="0" smtClean="0">
                <a:latin typeface="Calibri"/>
                <a:cs typeface="Calibri"/>
              </a:rPr>
              <a:t> </a:t>
            </a:r>
            <a:r>
              <a:rPr sz="3000" spc="-5" dirty="0" err="1" smtClean="0">
                <a:latin typeface="Calibri"/>
                <a:cs typeface="Calibri"/>
              </a:rPr>
              <a:t>креативно</a:t>
            </a:r>
            <a:r>
              <a:rPr sz="3000" spc="-20" dirty="0" smtClean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всё</a:t>
            </a:r>
            <a:r>
              <a:rPr sz="3000" spc="-5" dirty="0">
                <a:latin typeface="Calibri"/>
                <a:cs typeface="Calibri"/>
              </a:rPr>
              <a:t> заметнее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влияет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на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b="1" i="1" spc="-10" dirty="0">
                <a:latin typeface="Calibri"/>
                <a:cs typeface="Calibri"/>
              </a:rPr>
              <a:t>общественное</a:t>
            </a:r>
            <a:r>
              <a:rPr sz="3000" b="1" i="1" spc="25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и </a:t>
            </a:r>
            <a:r>
              <a:rPr sz="3000" b="1" i="1" spc="-730" dirty="0">
                <a:latin typeface="Calibri"/>
                <a:cs typeface="Calibri"/>
              </a:rPr>
              <a:t> </a:t>
            </a:r>
            <a:r>
              <a:rPr sz="3000" b="1" i="1" spc="-15" dirty="0">
                <a:latin typeface="Calibri"/>
                <a:cs typeface="Calibri"/>
              </a:rPr>
              <a:t>духовное</a:t>
            </a:r>
            <a:r>
              <a:rPr sz="3000" b="1" i="1" spc="10" dirty="0">
                <a:latin typeface="Calibri"/>
                <a:cs typeface="Calibri"/>
              </a:rPr>
              <a:t> </a:t>
            </a:r>
            <a:r>
              <a:rPr sz="3000" b="1" i="1" spc="-5" dirty="0">
                <a:latin typeface="Calibri"/>
                <a:cs typeface="Calibri"/>
              </a:rPr>
              <a:t>развитие</a:t>
            </a:r>
            <a:r>
              <a:rPr sz="3000" spc="-5" dirty="0">
                <a:latin typeface="Calibri"/>
                <a:cs typeface="Calibri"/>
              </a:rPr>
              <a:t>,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на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b="1" i="1" spc="-5" dirty="0" err="1">
                <a:latin typeface="Calibri"/>
                <a:cs typeface="Calibri"/>
              </a:rPr>
              <a:t>развитие</a:t>
            </a:r>
            <a:r>
              <a:rPr sz="3000" b="1" i="1" spc="5" dirty="0">
                <a:latin typeface="Calibri"/>
                <a:cs typeface="Calibri"/>
              </a:rPr>
              <a:t> </a:t>
            </a:r>
            <a:r>
              <a:rPr sz="3000" b="1" i="1" spc="-5" dirty="0" err="1" smtClean="0">
                <a:latin typeface="Calibri"/>
                <a:cs typeface="Calibri"/>
              </a:rPr>
              <a:t>производства</a:t>
            </a:r>
            <a:endParaRPr sz="3000" dirty="0">
              <a:latin typeface="Calibri"/>
              <a:cs typeface="Calibri"/>
            </a:endParaRPr>
          </a:p>
          <a:p>
            <a:pPr marL="213995" indent="-201930">
              <a:lnSpc>
                <a:spcPct val="100000"/>
              </a:lnSpc>
              <a:buFont typeface="Arial MT"/>
              <a:buChar char="•"/>
              <a:tabLst>
                <a:tab pos="214629" algn="l"/>
              </a:tabLst>
            </a:pPr>
            <a:r>
              <a:rPr sz="3000" spc="-10" dirty="0">
                <a:latin typeface="Calibri"/>
                <a:cs typeface="Calibri"/>
              </a:rPr>
              <a:t>Привычка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размышлять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мыслить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креативно </a:t>
            </a:r>
            <a:r>
              <a:rPr sz="3000" dirty="0">
                <a:latin typeface="Calibri"/>
                <a:cs typeface="Calibri"/>
              </a:rPr>
              <a:t>―</a:t>
            </a:r>
          </a:p>
          <a:p>
            <a:pPr marL="213995">
              <a:lnSpc>
                <a:spcPct val="100000"/>
              </a:lnSpc>
            </a:pPr>
            <a:r>
              <a:rPr sz="3000" spc="-5" dirty="0">
                <a:latin typeface="Calibri"/>
                <a:cs typeface="Calibri"/>
              </a:rPr>
              <a:t>важнейший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источник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b="1" i="1" spc="-5" dirty="0">
                <a:latin typeface="Calibri"/>
                <a:cs typeface="Calibri"/>
              </a:rPr>
              <a:t>развития</a:t>
            </a:r>
            <a:r>
              <a:rPr sz="3000" b="1" i="1" dirty="0">
                <a:latin typeface="Calibri"/>
                <a:cs typeface="Calibri"/>
              </a:rPr>
              <a:t> </a:t>
            </a:r>
            <a:r>
              <a:rPr sz="3000" b="1" i="1" dirty="0" err="1">
                <a:latin typeface="Calibri"/>
                <a:cs typeface="Calibri"/>
              </a:rPr>
              <a:t>личности</a:t>
            </a:r>
            <a:r>
              <a:rPr sz="3000" b="1" i="1" spc="-20" dirty="0">
                <a:latin typeface="Calibri"/>
                <a:cs typeface="Calibri"/>
              </a:rPr>
              <a:t> </a:t>
            </a:r>
            <a:r>
              <a:rPr sz="3000" spc="-10" dirty="0" err="1" smtClean="0">
                <a:latin typeface="Calibri"/>
                <a:cs typeface="Calibri"/>
              </a:rPr>
              <a:t>учащегося</a:t>
            </a:r>
            <a:endParaRPr lang="ru-RU" sz="3000" spc="-10" dirty="0" smtClean="0">
              <a:latin typeface="Calibri"/>
              <a:cs typeface="Calibri"/>
            </a:endParaRPr>
          </a:p>
          <a:p>
            <a:pPr marL="213995" algn="ctr">
              <a:lnSpc>
                <a:spcPct val="100000"/>
              </a:lnSpc>
            </a:pPr>
            <a:r>
              <a:rPr lang="ru-RU" sz="3000" i="1" dirty="0" smtClean="0">
                <a:cs typeface="Calibri"/>
              </a:rPr>
              <a:t>Способность </a:t>
            </a:r>
            <a:r>
              <a:rPr lang="ru-RU" sz="3000" i="1" dirty="0">
                <a:cs typeface="Calibri"/>
              </a:rPr>
              <a:t>к	креативному мышлению базируется  на знаниях и опыте и может быть предметом  целенаправленного формирования</a:t>
            </a:r>
          </a:p>
          <a:p>
            <a:pPr marL="213995">
              <a:lnSpc>
                <a:spcPct val="100000"/>
              </a:lnSpc>
            </a:pPr>
            <a:endParaRPr sz="3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:\Users\AdminCnppm\Desktop\старый ноут\Рабочий стол\Слой 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193090"/>
            <a:ext cx="2442033" cy="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3108325"/>
            <a:ext cx="94551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45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4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:\Users\AdminCnppm\Desktop\старый ноут\Рабочий стол\Слой 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193090"/>
            <a:ext cx="2442033" cy="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3415"/>
            <a:ext cx="874871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68340"/>
            <a:ext cx="11321562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2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:\Users\AdminCnppm\Desktop\старый ноут\Рабочий стол\Слой 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193090"/>
            <a:ext cx="2442033" cy="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951071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3090"/>
            <a:ext cx="9523412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38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3525" y="1190371"/>
          <a:ext cx="11749405" cy="5184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8925"/>
                <a:gridCol w="7650480"/>
              </a:tblGrid>
              <a:tr h="497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500" b="1" spc="-15" dirty="0">
                          <a:latin typeface="Calibri"/>
                          <a:cs typeface="Calibri"/>
                        </a:rPr>
                        <a:t>Аспект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500" b="1" spc="-15" dirty="0">
                          <a:latin typeface="Calibri"/>
                          <a:cs typeface="Calibri"/>
                        </a:rPr>
                        <a:t>Реализуемое</a:t>
                      </a:r>
                      <a:r>
                        <a:rPr sz="25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500" b="1" spc="-5" dirty="0">
                          <a:latin typeface="Calibri"/>
                          <a:cs typeface="Calibri"/>
                        </a:rPr>
                        <a:t>решение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109816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125855" marR="1120140" algn="ctr">
                        <a:lnSpc>
                          <a:spcPct val="100000"/>
                        </a:lnSpc>
                      </a:pPr>
                      <a:r>
                        <a:rPr sz="2500" spc="-8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5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5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500" spc="-4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500" dirty="0">
                          <a:latin typeface="Calibri"/>
                          <a:cs typeface="Calibri"/>
                        </a:rPr>
                        <a:t>альн</a:t>
                      </a:r>
                      <a:r>
                        <a:rPr sz="25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500" dirty="0">
                          <a:latin typeface="Calibri"/>
                          <a:cs typeface="Calibri"/>
                        </a:rPr>
                        <a:t>сть  </a:t>
                      </a:r>
                      <a:r>
                        <a:rPr sz="2500" spc="-20" dirty="0">
                          <a:latin typeface="Calibri"/>
                          <a:cs typeface="Calibri"/>
                        </a:rPr>
                        <a:t>VS</a:t>
                      </a:r>
                      <a:endParaRPr sz="25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500" spc="-5" dirty="0">
                          <a:latin typeface="Calibri"/>
                          <a:cs typeface="Calibri"/>
                        </a:rPr>
                        <a:t>Всеобщность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2440"/>
                        </a:lnSpc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Акцент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“малую”</a:t>
                      </a:r>
                      <a:r>
                        <a:rPr sz="2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5" dirty="0">
                          <a:latin typeface="Calibri"/>
                          <a:cs typeface="Calibri"/>
                        </a:rPr>
                        <a:t>(ежедневную,</a:t>
                      </a:r>
                      <a:r>
                        <a:rPr sz="2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бытовую)</a:t>
                      </a:r>
                      <a:endParaRPr sz="2700">
                        <a:latin typeface="Calibri"/>
                        <a:cs typeface="Calibri"/>
                      </a:endParaRPr>
                    </a:p>
                    <a:p>
                      <a:pPr marL="93980" marR="356870">
                        <a:lnSpc>
                          <a:spcPts val="2600"/>
                        </a:lnSpc>
                        <a:spcBef>
                          <a:spcPts val="29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креативность,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а не на </a:t>
                      </a:r>
                      <a:r>
                        <a:rPr sz="2700" spc="-15" dirty="0">
                          <a:latin typeface="Calibri"/>
                          <a:cs typeface="Calibri"/>
                        </a:rPr>
                        <a:t>ярко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выраженный талант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700" spc="-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5" dirty="0">
                          <a:latin typeface="Calibri"/>
                          <a:cs typeface="Calibri"/>
                        </a:rPr>
                        <a:t>глубокие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знания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11149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742950">
                        <a:lnSpc>
                          <a:spcPts val="231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Задача измерения – не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выявление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одарённых,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а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описание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тех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границ,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которых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15-летние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учащиеся </a:t>
                      </a:r>
                      <a:r>
                        <a:rPr sz="2400" spc="-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способны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мыслить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креативно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24736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90245" marR="683895" indent="200660">
                        <a:lnSpc>
                          <a:spcPct val="100000"/>
                        </a:lnSpc>
                      </a:pPr>
                      <a:r>
                        <a:rPr sz="2500" spc="-10" dirty="0">
                          <a:latin typeface="Calibri"/>
                          <a:cs typeface="Calibri"/>
                        </a:rPr>
                        <a:t>Универсальность </a:t>
                      </a:r>
                      <a:r>
                        <a:rPr sz="25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500" spc="-10" dirty="0">
                          <a:latin typeface="Calibri"/>
                          <a:cs typeface="Calibri"/>
                        </a:rPr>
                        <a:t>VS</a:t>
                      </a:r>
                      <a:r>
                        <a:rPr sz="25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500" spc="-10" dirty="0">
                          <a:latin typeface="Calibri"/>
                          <a:cs typeface="Calibri"/>
                        </a:rPr>
                        <a:t>Избирательность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1028065">
                        <a:lnSpc>
                          <a:spcPts val="2590"/>
                        </a:lnSpc>
                        <a:spcBef>
                          <a:spcPts val="155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Признание наличия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существенных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различий </a:t>
                      </a:r>
                      <a:r>
                        <a:rPr sz="2700" spc="-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творческих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задач, по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меньшей мере,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трёх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областях:</a:t>
                      </a:r>
                      <a:endParaRPr sz="2700">
                        <a:latin typeface="Calibri"/>
                        <a:cs typeface="Calibri"/>
                      </a:endParaRPr>
                    </a:p>
                    <a:p>
                      <a:pPr marL="551815" indent="-457834">
                        <a:lnSpc>
                          <a:spcPts val="2295"/>
                        </a:lnSpc>
                        <a:buFont typeface="Arial MT"/>
                        <a:buChar char="•"/>
                        <a:tabLst>
                          <a:tab pos="551180" algn="l"/>
                          <a:tab pos="551815" algn="l"/>
                        </a:tabLst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области</a:t>
                      </a:r>
                      <a:r>
                        <a:rPr sz="2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вербального</a:t>
                      </a:r>
                      <a:r>
                        <a:rPr sz="2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выражения,</a:t>
                      </a:r>
                      <a:endParaRPr sz="2700">
                        <a:latin typeface="Calibri"/>
                        <a:cs typeface="Calibri"/>
                      </a:endParaRPr>
                    </a:p>
                    <a:p>
                      <a:pPr marL="551815" indent="-457834">
                        <a:lnSpc>
                          <a:spcPts val="2595"/>
                        </a:lnSpc>
                        <a:buFont typeface="Arial MT"/>
                        <a:buChar char="•"/>
                        <a:tabLst>
                          <a:tab pos="551180" algn="l"/>
                          <a:tab pos="551815" algn="l"/>
                        </a:tabLst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5" dirty="0">
                          <a:latin typeface="Calibri"/>
                          <a:cs typeface="Calibri"/>
                        </a:rPr>
                        <a:t>области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20" dirty="0">
                          <a:latin typeface="Calibri"/>
                          <a:cs typeface="Calibri"/>
                        </a:rPr>
                        <a:t>художественного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 выражения,</a:t>
                      </a:r>
                      <a:endParaRPr sz="2700">
                        <a:latin typeface="Calibri"/>
                        <a:cs typeface="Calibri"/>
                      </a:endParaRPr>
                    </a:p>
                    <a:p>
                      <a:pPr marL="551180" marR="513080" indent="-457834">
                        <a:lnSpc>
                          <a:spcPts val="2590"/>
                        </a:lnSpc>
                        <a:spcBef>
                          <a:spcPts val="305"/>
                        </a:spcBef>
                        <a:buFont typeface="Arial MT"/>
                        <a:buChar char="•"/>
                        <a:tabLst>
                          <a:tab pos="551180" algn="l"/>
                          <a:tab pos="551815" algn="l"/>
                        </a:tabLst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и в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области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решения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проблем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социальных, </a:t>
                      </a:r>
                      <a:r>
                        <a:rPr sz="2700" spc="-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естественнонаучных,</a:t>
                      </a:r>
                      <a:r>
                        <a:rPr sz="2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математических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9683" y="54991"/>
            <a:ext cx="101149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4730" marR="5080" indent="-2272665">
              <a:lnSpc>
                <a:spcPct val="100000"/>
              </a:lnSpc>
              <a:spcBef>
                <a:spcPts val="95"/>
              </a:spcBef>
              <a:tabLst>
                <a:tab pos="8039100" algn="l"/>
              </a:tabLst>
            </a:pPr>
            <a:r>
              <a:rPr sz="2800" spc="-10" dirty="0"/>
              <a:t>ОС</a:t>
            </a:r>
            <a:r>
              <a:rPr sz="2800" spc="5" dirty="0"/>
              <a:t>О</a:t>
            </a:r>
            <a:r>
              <a:rPr sz="2800" spc="-5" dirty="0"/>
              <a:t>БЕННОСТИ</a:t>
            </a:r>
            <a:r>
              <a:rPr sz="2800" dirty="0"/>
              <a:t> </a:t>
            </a:r>
            <a:r>
              <a:rPr sz="2800" spc="-5" dirty="0"/>
              <a:t>П</a:t>
            </a:r>
            <a:r>
              <a:rPr sz="2800" spc="-65" dirty="0"/>
              <a:t>О</a:t>
            </a:r>
            <a:r>
              <a:rPr sz="2800" spc="-5" dirty="0"/>
              <a:t>Д</a:t>
            </a:r>
            <a:r>
              <a:rPr sz="2800" spc="-90" dirty="0"/>
              <a:t>Х</a:t>
            </a:r>
            <a:r>
              <a:rPr sz="2800" spc="-75" dirty="0"/>
              <a:t>О</a:t>
            </a:r>
            <a:r>
              <a:rPr sz="2800" spc="-5" dirty="0"/>
              <a:t>ДА К </a:t>
            </a:r>
            <a:r>
              <a:rPr sz="2800" spc="5" dirty="0"/>
              <a:t>О</a:t>
            </a:r>
            <a:r>
              <a:rPr sz="2800" spc="-5" dirty="0"/>
              <a:t>ЦЕНКЕ</a:t>
            </a:r>
            <a:r>
              <a:rPr sz="2800" spc="-40" dirty="0"/>
              <a:t> </a:t>
            </a:r>
            <a:r>
              <a:rPr sz="2800" spc="-5" dirty="0"/>
              <a:t>КРЕ</a:t>
            </a:r>
            <a:r>
              <a:rPr sz="2800" spc="-200" dirty="0"/>
              <a:t>А</a:t>
            </a:r>
            <a:r>
              <a:rPr sz="2800" spc="-10" dirty="0"/>
              <a:t>ТИВНО</a:t>
            </a:r>
            <a:r>
              <a:rPr sz="2800" spc="-80" dirty="0"/>
              <a:t>Г</a:t>
            </a:r>
            <a:r>
              <a:rPr sz="2800" spc="-5" dirty="0"/>
              <a:t>О</a:t>
            </a:r>
            <a:r>
              <a:rPr sz="2800" dirty="0"/>
              <a:t>	</a:t>
            </a:r>
            <a:r>
              <a:rPr sz="2800" spc="-10" dirty="0"/>
              <a:t>МЫШ</a:t>
            </a:r>
            <a:r>
              <a:rPr sz="2800" dirty="0"/>
              <a:t>Л</a:t>
            </a:r>
            <a:r>
              <a:rPr sz="2800" spc="-5" dirty="0"/>
              <a:t>ЕНИ</a:t>
            </a:r>
            <a:r>
              <a:rPr sz="2800" spc="5" dirty="0"/>
              <a:t>Я</a:t>
            </a:r>
            <a:r>
              <a:rPr sz="2800" spc="-5" dirty="0"/>
              <a:t>,  </a:t>
            </a:r>
            <a:r>
              <a:rPr sz="2800" spc="-20" dirty="0"/>
              <a:t>ПРИНЯТОГО</a:t>
            </a:r>
            <a:r>
              <a:rPr sz="2800" dirty="0"/>
              <a:t> </a:t>
            </a:r>
            <a:r>
              <a:rPr sz="2800" spc="-5" dirty="0"/>
              <a:t>В</a:t>
            </a:r>
            <a:r>
              <a:rPr sz="2800" dirty="0"/>
              <a:t> </a:t>
            </a:r>
            <a:r>
              <a:rPr sz="2800" spc="-15" dirty="0"/>
              <a:t>ИССЛЕДОВАНИИ</a:t>
            </a:r>
            <a:r>
              <a:rPr sz="2800" spc="45" dirty="0"/>
              <a:t> </a:t>
            </a:r>
            <a:r>
              <a:rPr sz="2800" spc="-15" dirty="0"/>
              <a:t>PISA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627</Words>
  <Application>Microsoft Office PowerPoint</Application>
  <PresentationFormat>Произвольный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Зачем оценивать креативное мышление:  значение и роль креативного мышления</vt:lpstr>
      <vt:lpstr>Презентация PowerPoint</vt:lpstr>
      <vt:lpstr>Презентация PowerPoint</vt:lpstr>
      <vt:lpstr>Презентация PowerPoint</vt:lpstr>
      <vt:lpstr>ОСОБЕННОСТИ ПОДХОДА К ОЦЕНКЕ КРЕАТИВНОГО МЫШЛЕНИЯ,  ПРИНЯТОГО В ИССЛЕДОВАНИИ PISA</vt:lpstr>
      <vt:lpstr>ЧТО ВЫНОСИТСЯ НА ОЦЕНКУ? КАЧЕСТВА КРЕАТИВНОГО МЫШЛЕНИЯ,  КОМПЕТЕНТНОСТИ И КРИТЕРИИ</vt:lpstr>
      <vt:lpstr>ПАМЯТКА. КРЕАТИВНОЕ САМОВЫРАЖЕНИЕ: СЮЖЕТЫ ЗАДАНИЙ</vt:lpstr>
      <vt:lpstr>ПОЛУЧЕНИЕ НОВОГО ЗНАНИЯ. РЕШЕНИЕ ПРОБЛЕМ:  СЮЖЕТЫ ЗАДАНИЙ</vt:lpstr>
      <vt:lpstr>        ТЕХНОЛОГИИ, МЕТОДЫ И ПРИЕМЫ ДЛЯ РАЗВИТИЯ                         КРЕАТИВНОГО МЫШЛЕНИЯ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Практикоориентированные подходы к развитию креативного мышления</dc:title>
  <dc:creator>Anna</dc:creator>
  <cp:lastModifiedBy>Andree Topolnikov</cp:lastModifiedBy>
  <cp:revision>5</cp:revision>
  <dcterms:created xsi:type="dcterms:W3CDTF">2023-01-30T12:42:26Z</dcterms:created>
  <dcterms:modified xsi:type="dcterms:W3CDTF">2023-02-01T02:05:08Z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2023-01-30T00:00:00Z</vt:filetime>
  </property>
</Properties>
</file>