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5" r:id="rId2"/>
    <p:sldId id="344" r:id="rId3"/>
    <p:sldId id="345" r:id="rId4"/>
    <p:sldId id="343" r:id="rId5"/>
    <p:sldId id="347" r:id="rId6"/>
    <p:sldId id="352" r:id="rId7"/>
    <p:sldId id="357" r:id="rId8"/>
    <p:sldId id="358" r:id="rId9"/>
    <p:sldId id="359" r:id="rId10"/>
    <p:sldId id="360" r:id="rId11"/>
    <p:sldId id="361" r:id="rId12"/>
    <p:sldId id="362" r:id="rId13"/>
    <p:sldId id="364" r:id="rId14"/>
    <p:sldId id="355" r:id="rId15"/>
    <p:sldId id="367" r:id="rId16"/>
    <p:sldId id="368" r:id="rId17"/>
    <p:sldId id="365" r:id="rId18"/>
    <p:sldId id="366" r:id="rId19"/>
    <p:sldId id="369" r:id="rId20"/>
    <p:sldId id="370" r:id="rId21"/>
    <p:sldId id="371" r:id="rId22"/>
    <p:sldId id="372" r:id="rId23"/>
    <p:sldId id="373" r:id="rId24"/>
    <p:sldId id="356" r:id="rId25"/>
  </p:sldIdLst>
  <p:sldSz cx="9144000" cy="5143500" type="screen16x9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799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4E2"/>
    <a:srgbClr val="C7BCC4"/>
    <a:srgbClr val="59A5D8"/>
    <a:srgbClr val="133C55"/>
    <a:srgbClr val="0466C8"/>
    <a:srgbClr val="0353A4"/>
    <a:srgbClr val="023E7D"/>
    <a:srgbClr val="4A7FC1"/>
    <a:srgbClr val="10275A"/>
    <a:srgbClr val="6DC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0" d="100"/>
          <a:sy n="140" d="100"/>
        </p:scale>
        <p:origin x="774" y="1122"/>
      </p:cViewPr>
      <p:guideLst>
        <p:guide orient="horz" pos="1620"/>
        <p:guide orient="horz" pos="279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ECE01-262E-491C-9371-C0E1B87C3391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965DA-1C06-4B3D-AA1E-C4BE0D243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04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9E8C8-3E17-44D3-AA8E-B6304AE484F4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5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5C1CE-9410-4DF3-A525-9CA07DC7B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52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5C1CE-9410-4DF3-A525-9CA07DC7B67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63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85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5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75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04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2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9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1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2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6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29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A9FA8-52A8-48AD-A3B5-1506AD70A40C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5A8B8-DFD8-48BC-942B-E1C255F4C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50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1415">
            <a:off x="-1631932" y="20977"/>
            <a:ext cx="11520000" cy="511015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26151" r="16119" b="25806"/>
          <a:stretch/>
        </p:blipFill>
        <p:spPr>
          <a:xfrm>
            <a:off x="399292" y="91166"/>
            <a:ext cx="1508244" cy="824400"/>
          </a:xfrm>
          <a:prstGeom prst="rect">
            <a:avLst/>
          </a:prstGeom>
        </p:spPr>
      </p:pic>
      <p:cxnSp>
        <p:nvCxnSpPr>
          <p:cNvPr id="71" name="Прямая соединительная линия 70"/>
          <p:cNvCxnSpPr/>
          <p:nvPr/>
        </p:nvCxnSpPr>
        <p:spPr>
          <a:xfrm>
            <a:off x="2411760" y="4011910"/>
            <a:ext cx="61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8901"/>
            <a:ext cx="2516524" cy="109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775565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Проектирование образовательной программы ДОО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 соответствии с ФОП ДО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(целевой раздел)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  <a:p>
            <a:pPr algn="r"/>
            <a:r>
              <a:rPr lang="ru-RU" sz="1200" b="1" dirty="0" err="1">
                <a:solidFill>
                  <a:schemeClr val="bg1"/>
                </a:solidFill>
              </a:rPr>
              <a:t>Кучукова</a:t>
            </a:r>
            <a:r>
              <a:rPr lang="ru-RU" sz="1200" b="1" dirty="0">
                <a:solidFill>
                  <a:schemeClr val="bg1"/>
                </a:solidFill>
              </a:rPr>
              <a:t> Альбина </a:t>
            </a:r>
            <a:r>
              <a:rPr lang="ru-RU" sz="1200" b="1" dirty="0" err="1">
                <a:solidFill>
                  <a:schemeClr val="bg1"/>
                </a:solidFill>
              </a:rPr>
              <a:t>Виловна</a:t>
            </a:r>
            <a:r>
              <a:rPr lang="ru-RU" sz="1200" b="1" dirty="0">
                <a:solidFill>
                  <a:schemeClr val="bg1"/>
                </a:solidFill>
              </a:rPr>
              <a:t>,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</a:rPr>
              <a:t> преподаватель ЦНППМ 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</a:rPr>
              <a:t>ГБПОУ Уфимский многопрофильный профессиональный колледж</a:t>
            </a:r>
          </a:p>
          <a:p>
            <a:pPr algn="r"/>
            <a:endParaRPr lang="ru-RU" sz="1200" b="1" dirty="0">
              <a:solidFill>
                <a:schemeClr val="bg1"/>
              </a:solidFill>
            </a:endParaRPr>
          </a:p>
          <a:p>
            <a:pPr algn="r"/>
            <a:endParaRPr lang="ru-RU" sz="1200" b="1" dirty="0">
              <a:solidFill>
                <a:schemeClr val="bg1"/>
              </a:solidFill>
            </a:endParaRPr>
          </a:p>
          <a:p>
            <a:pPr algn="r"/>
            <a:r>
              <a:rPr lang="ru-RU" sz="1400" dirty="0"/>
              <a:t> 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324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8263" t="21734" r="16432" b="8376"/>
          <a:stretch>
            <a:fillRect/>
          </a:stretch>
        </p:blipFill>
        <p:spPr bwMode="auto">
          <a:xfrm>
            <a:off x="539552" y="267494"/>
            <a:ext cx="82089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0477" t="27562" r="18645" b="40938"/>
          <a:stretch>
            <a:fillRect/>
          </a:stretch>
        </p:blipFill>
        <p:spPr bwMode="auto">
          <a:xfrm>
            <a:off x="323528" y="0"/>
            <a:ext cx="842493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422793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Курсивом выделен текст части образовательной программы МБДОУ, формируемой участниками образовательных отношений.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29885" t="28546" r="21966" b="10837"/>
          <a:stretch>
            <a:fillRect/>
          </a:stretch>
        </p:blipFill>
        <p:spPr bwMode="auto">
          <a:xfrm>
            <a:off x="395536" y="987574"/>
            <a:ext cx="856895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22691" t="53582" r="21412" b="29126"/>
          <a:stretch>
            <a:fillRect/>
          </a:stretch>
        </p:blipFill>
        <p:spPr bwMode="auto">
          <a:xfrm>
            <a:off x="683568" y="1563638"/>
            <a:ext cx="81369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64554"/>
            <a:ext cx="7772400" cy="93610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Целевой раздел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555526"/>
          <a:ext cx="9144000" cy="4909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1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Пояснительная записка: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цель и задачи  обязательной части ОП ДОО в соответствии с ФОП ДО;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Задачи вариативной части  ОП ДОО в соответствии со спецификой региона и  Организации;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принципы и подходы реализации ОП ДОО в соответствии с ФГОС ДО и ФОП ДО  </a:t>
                      </a:r>
                      <a:endParaRPr lang="ru-RU" sz="10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По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</a:rPr>
                        <a:t> ФОП ДО и ФГОС ДО</a:t>
                      </a:r>
                    </a:p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Не повторяют задачи обязательной части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По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</a:rPr>
                        <a:t> ФОП ДО и ФГОС ДО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339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Значимые для разработки и реализации Программы характеристики, в том числе характеристики особенностей развития детей раннего и дошкольного возраста: </a:t>
                      </a:r>
                    </a:p>
                    <a:p>
                      <a:r>
                        <a:rPr lang="ru-RU" sz="1050" b="1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групп и предельная наполняемость;</a:t>
                      </a:r>
                    </a:p>
                    <a:p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-возрастные характеристики воспитанников; </a:t>
                      </a:r>
                    </a:p>
                    <a:p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-кадровые условия;</a:t>
                      </a:r>
                    </a:p>
                    <a:p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-региональные особенности (национально-культурные, демографические,  климатические);</a:t>
                      </a:r>
                    </a:p>
                    <a:p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-материально-техническое оснащение;</a:t>
                      </a:r>
                    </a:p>
                    <a:p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-социальные условия и партнеры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Методические рекомендации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Планируемые результаты реализации и освоения Программы: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1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Планируемые  результаты  освоения обязательной части ОП ДОО в соответствии с имеющимися в Организации возрастными категориями обучающихся;</a:t>
                      </a:r>
                      <a:endParaRPr lang="ru-RU" sz="1050" b="1" baseline="0" dirty="0">
                        <a:solidFill>
                          <a:schemeClr val="dk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1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ru-RU" sz="1050" b="1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Планируемые  результаты  освоения  вариативной части ОП ДОО в соответствии спецификой Организации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ФОП ДО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 повторяют  планируемые результаты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обязательной части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7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Педагогическая диагностика достижения планируемых результатов: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цель</a:t>
                      </a:r>
                      <a:r>
                        <a:rPr lang="ru-RU" sz="1050" b="1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педагогической диагностики в соответствии в ФГОС ДО и ФОП ДО;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1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особенности проведения педагогической диагностики для оценки результатов реализации задач обязательной части ОП ДОО;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1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особенности проведения педагогической диагностики для оценки результатов реализации задач  вариативной части ОП ДОО;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1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особенности проведения психологической диагностики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itchFamily="34" charset="0"/>
                          <a:cs typeface="Arial" pitchFamily="34" charset="0"/>
                        </a:rPr>
                        <a:t>С указанием форм, методов, периодичности, ответственных, форм представления результатов педагогической и психологической диагностики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bg1"/>
                </a:solidFill>
              </a:rPr>
              <a:t>Вариант 1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592171"/>
              </p:ext>
            </p:extLst>
          </p:nvPr>
        </p:nvGraphicFramePr>
        <p:xfrm>
          <a:off x="457200" y="1148525"/>
          <a:ext cx="8229600" cy="399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Обязательная часть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Часть, формируемая участниками образовательных отношений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332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ФОП ДО – утверждена Приказом Министерства просвещения Российской федерации №1028 от 25 ноября 2022г.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Реализуется воспитателями групп во всех помещениях и на территории детского сада, со всеми детьми МАДОУ детский сад ?????</a:t>
                      </a: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Обязательная часть Программы предполагает комплексность подхода, обеспечивая развитие детей во всех пяти взаимодополняющих образовательных областях.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Составляет, примерно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от общего объема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i="0" dirty="0">
                          <a:latin typeface="Times New Roman"/>
                          <a:ea typeface="Times New Roman"/>
                          <a:cs typeface="Times New Roman"/>
                        </a:rPr>
                        <a:t>Парциальная </a:t>
                      </a:r>
                      <a:r>
                        <a:rPr lang="ru-RU" sz="1200" i="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региональной  программа </a:t>
                      </a:r>
                      <a:r>
                        <a:rPr lang="ru-RU" sz="1200" i="0" dirty="0">
                          <a:latin typeface="Times New Roman"/>
                          <a:ea typeface="Times New Roman"/>
                          <a:cs typeface="Times New Roman"/>
                        </a:rPr>
                        <a:t>«Академия детства», авторы: </a:t>
                      </a:r>
                      <a:r>
                        <a:rPr lang="ru-RU" sz="1200" i="0" dirty="0" err="1">
                          <a:latin typeface="Times New Roman"/>
                          <a:ea typeface="Times New Roman"/>
                          <a:cs typeface="Times New Roman"/>
                        </a:rPr>
                        <a:t>Азнабаева</a:t>
                      </a:r>
                      <a:r>
                        <a:rPr lang="ru-RU" sz="1200" i="0" dirty="0">
                          <a:latin typeface="Times New Roman"/>
                          <a:ea typeface="Times New Roman"/>
                          <a:cs typeface="Times New Roman"/>
                        </a:rPr>
                        <a:t> Ф.Г., </a:t>
                      </a:r>
                      <a:r>
                        <a:rPr lang="ru-RU" sz="1200" i="0" dirty="0" err="1">
                          <a:latin typeface="Times New Roman"/>
                          <a:ea typeface="Times New Roman"/>
                          <a:cs typeface="Times New Roman"/>
                        </a:rPr>
                        <a:t>Фаизова</a:t>
                      </a:r>
                      <a:r>
                        <a:rPr lang="ru-RU" sz="1200" i="0" dirty="0">
                          <a:latin typeface="Times New Roman"/>
                          <a:ea typeface="Times New Roman"/>
                          <a:cs typeface="Times New Roman"/>
                        </a:rPr>
                        <a:t> М.И., </a:t>
                      </a:r>
                      <a:r>
                        <a:rPr lang="ru-RU" sz="1200" i="0" dirty="0" err="1">
                          <a:latin typeface="Times New Roman"/>
                          <a:ea typeface="Times New Roman"/>
                          <a:cs typeface="Times New Roman"/>
                        </a:rPr>
                        <a:t>Агзамова</a:t>
                      </a:r>
                      <a:r>
                        <a:rPr lang="ru-RU" sz="1200" i="0" dirty="0">
                          <a:latin typeface="Times New Roman"/>
                          <a:ea typeface="Times New Roman"/>
                          <a:cs typeface="Times New Roman"/>
                        </a:rPr>
                        <a:t> З.А. (выходные данные).</a:t>
                      </a:r>
                      <a:endParaRPr lang="ru-RU" sz="1100" i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i="0" dirty="0">
                          <a:latin typeface="Times New Roman"/>
                          <a:ea typeface="Times New Roman"/>
                          <a:cs typeface="Times New Roman"/>
                        </a:rPr>
                        <a:t>Реализуется воспитателями групп во всех помещениях и на территории детского сада, со всеми детьми ДОУ. </a:t>
                      </a:r>
                      <a:endParaRPr lang="ru-RU" sz="1100" i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Times New Roman"/>
                          <a:cs typeface="Times New Roman"/>
                        </a:rPr>
                        <a:t>Дополняет образовательные области «Познавательное развитие», «Социально-коммуникативное развитие».</a:t>
                      </a:r>
                      <a:endParaRPr lang="ru-RU" sz="1100" i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Times New Roman"/>
                          <a:cs typeface="Times New Roman"/>
                        </a:rPr>
                        <a:t>Составляет, примерно </a:t>
                      </a:r>
                      <a:r>
                        <a:rPr lang="ru-RU" sz="1200" i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r>
                        <a:rPr lang="ru-RU" sz="1200" i="0" dirty="0">
                          <a:latin typeface="Times New Roman"/>
                          <a:ea typeface="Times New Roman"/>
                          <a:cs typeface="Times New Roman"/>
                        </a:rPr>
                        <a:t> от общего объема Программы</a:t>
                      </a:r>
                      <a:endParaRPr lang="ru-RU" sz="11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88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образовательного процесса, связанная с условиями, традициями и укладом МАДОУ ???</a:t>
                      </a:r>
                      <a:endParaRPr lang="ru-RU" sz="1100" i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Times New Roman"/>
                          <a:cs typeface="Times New Roman"/>
                        </a:rPr>
                        <a:t>Реализуется воспитателями групп и музыкальным руководителем во всех помещениях и на территории детского сада, со всеми детьми МАДОУ.</a:t>
                      </a:r>
                      <a:endParaRPr lang="ru-RU" sz="1100" i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Times New Roman"/>
                          <a:cs typeface="Times New Roman"/>
                        </a:rPr>
                        <a:t>Дополняет образовательную область «Социально-коммуникативное развитие».</a:t>
                      </a:r>
                      <a:endParaRPr lang="ru-RU" sz="1100" i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Times New Roman"/>
                          <a:cs typeface="Times New Roman"/>
                        </a:rPr>
                        <a:t>Составляет, примерно </a:t>
                      </a:r>
                      <a:r>
                        <a:rPr lang="ru-RU" sz="1200" i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r>
                        <a:rPr lang="ru-RU" sz="1200" i="0" dirty="0">
                          <a:latin typeface="Times New Roman"/>
                          <a:ea typeface="Times New Roman"/>
                          <a:cs typeface="Times New Roman"/>
                        </a:rPr>
                        <a:t> от общего объема Программы</a:t>
                      </a:r>
                      <a:endParaRPr lang="ru-RU" sz="11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7"/>
            <a:ext cx="7772400" cy="71891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Вариант 2.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22137" t="22640" r="20859" b="7470"/>
          <a:stretch>
            <a:fillRect/>
          </a:stretch>
        </p:blipFill>
        <p:spPr bwMode="auto">
          <a:xfrm>
            <a:off x="539552" y="987574"/>
            <a:ext cx="80648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24904" t="24609" r="21413" b="19986"/>
          <a:stretch>
            <a:fillRect/>
          </a:stretch>
        </p:blipFill>
        <p:spPr bwMode="auto">
          <a:xfrm>
            <a:off x="251520" y="627534"/>
            <a:ext cx="8352928" cy="405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ru-RU" sz="27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ru-RU" sz="27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ru-RU" sz="27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Часть, формируемая участниками образовательных отношений:</a:t>
            </a:r>
            <a:br>
              <a:rPr lang="ru-RU" sz="2000" b="1" i="1" u="sng" dirty="0">
                <a:solidFill>
                  <a:schemeClr val="bg1"/>
                </a:solidFill>
              </a:rPr>
            </a:br>
            <a:br>
              <a:rPr lang="ru-RU" sz="2000" b="1" i="1" u="sng" dirty="0">
                <a:solidFill>
                  <a:schemeClr val="bg1"/>
                </a:solidFill>
              </a:rPr>
            </a:br>
            <a:r>
              <a:rPr lang="ru-RU" sz="20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нужна или нет????</a:t>
            </a:r>
            <a:br>
              <a:rPr lang="ru-RU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ru-RU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Задачи.</a:t>
            </a:r>
            <a:r>
              <a:rPr lang="ru-RU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например:</a:t>
            </a:r>
            <a:br>
              <a:rPr lang="ru-RU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условий для всестороннего развития и воспитания детей раннего и дошкольного возраста  с учетом специфики  социокультурной ситуации  региона и Организации;</a:t>
            </a:r>
            <a:r>
              <a:rPr lang="ru-RU" sz="1800" dirty="0"/>
              <a:t> </a:t>
            </a:r>
            <a:br>
              <a:rPr lang="ru-RU" sz="1800" dirty="0"/>
            </a:b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создание условий для  познавательного развития детей дошкольного возраста  на основе 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STEM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образования </a:t>
            </a:r>
            <a:b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ru-RU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23878"/>
            <a:ext cx="6400800" cy="1224136"/>
          </a:xfrm>
        </p:spPr>
        <p:txBody>
          <a:bodyPr>
            <a:normAutofit fontScale="40000" lnSpcReduction="20000"/>
          </a:bodyPr>
          <a:lstStyle/>
          <a:p>
            <a:endParaRPr lang="ru-RU" i="1" dirty="0">
              <a:solidFill>
                <a:schemeClr val="bg1"/>
              </a:solidFill>
            </a:endParaRPr>
          </a:p>
          <a:p>
            <a:endParaRPr lang="ru-RU" i="1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Также реализация части Программы, формируемая участниками образовательных отношений, связана с условиями, традициями и укладом  МАДОУ ???, что описано подробнее в рабочей программе воспитания (п. 2.8 Программы).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22137" t="25594" r="21413" b="12392"/>
          <a:stretch>
            <a:fillRect/>
          </a:stretch>
        </p:blipFill>
        <p:spPr bwMode="auto">
          <a:xfrm>
            <a:off x="251520" y="843558"/>
            <a:ext cx="83529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26151" r="16119" b="25806"/>
          <a:stretch/>
        </p:blipFill>
        <p:spPr>
          <a:xfrm>
            <a:off x="251520" y="58559"/>
            <a:ext cx="1317244" cy="7200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0" y="791806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67494"/>
            <a:ext cx="5583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Обзор содержания ФОП ДО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829310"/>
          <a:ext cx="8424936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3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Раздел 1. Общие положения (1-12)</a:t>
                      </a:r>
                    </a:p>
                    <a:p>
                      <a:pPr lvl="0" algn="just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Описание ФОП ДО</a:t>
                      </a:r>
                    </a:p>
                    <a:p>
                      <a:pPr lvl="0" algn="just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*на основе каких документов разработана;</a:t>
                      </a:r>
                    </a:p>
                    <a:p>
                      <a:pPr lvl="0" algn="just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*какие функции позволяет реализовать;</a:t>
                      </a:r>
                    </a:p>
                    <a:p>
                      <a:pPr lvl="0" algn="just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* содержание основных разделов ФОП ДО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42">
                <a:tc>
                  <a:txBody>
                    <a:bodyPr/>
                    <a:lstStyle/>
                    <a:p>
                      <a:pPr lvl="0"/>
                      <a:r>
                        <a:rPr lang="ru-RU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Раздел 2. Целевой раздел (13-16)</a:t>
                      </a:r>
                    </a:p>
                    <a:p>
                      <a:pPr lvl="0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Пояснительная записка;</a:t>
                      </a:r>
                    </a:p>
                    <a:p>
                      <a:pPr lvl="0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Планируемые результаты реализации ФОП ДО;</a:t>
                      </a:r>
                    </a:p>
                    <a:p>
                      <a:pPr lvl="0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Подходы к педагогической диагностике достижений планируемых результатов  </a:t>
                      </a:r>
                    </a:p>
                    <a:p>
                      <a:pPr lvl="0"/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489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565" t="21317" r="20180" b="8671"/>
          <a:stretch>
            <a:fillRect/>
          </a:stretch>
        </p:blipFill>
        <p:spPr bwMode="auto">
          <a:xfrm>
            <a:off x="395536" y="267494"/>
            <a:ext cx="820891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27118" t="33468" r="21966" b="21532"/>
          <a:stretch>
            <a:fillRect/>
          </a:stretch>
        </p:blipFill>
        <p:spPr bwMode="auto">
          <a:xfrm>
            <a:off x="611560" y="699542"/>
            <a:ext cx="82089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3162" t="26578" r="23196" b="22235"/>
          <a:stretch>
            <a:fillRect/>
          </a:stretch>
        </p:blipFill>
        <p:spPr bwMode="auto">
          <a:xfrm>
            <a:off x="539552" y="457783"/>
            <a:ext cx="8280920" cy="422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Социальные условия и партнеры</a:t>
            </a: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373" t="21317" r="20180" b="8671"/>
          <a:stretch>
            <a:fillRect/>
          </a:stretch>
        </p:blipFill>
        <p:spPr bwMode="auto">
          <a:xfrm>
            <a:off x="323528" y="915566"/>
            <a:ext cx="84969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-596602"/>
            <a:ext cx="7772400" cy="216024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Планируемые результаты (обязательная часть)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4861" t="35437" r="53593" b="15345"/>
          <a:stretch>
            <a:fillRect/>
          </a:stretch>
        </p:blipFill>
        <p:spPr bwMode="auto">
          <a:xfrm>
            <a:off x="539552" y="790414"/>
            <a:ext cx="849694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26151" r="16119" b="25806"/>
          <a:stretch/>
        </p:blipFill>
        <p:spPr>
          <a:xfrm>
            <a:off x="251520" y="58559"/>
            <a:ext cx="1317244" cy="7200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0" y="791806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23478"/>
            <a:ext cx="5583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Алгоритм разработки образовательной программы дошкольной образовательной организации </a:t>
            </a:r>
            <a:endParaRPr lang="ru-RU" sz="2400" b="1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829310"/>
          <a:ext cx="8424936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3424">
                <a:tc>
                  <a:txBody>
                    <a:bodyPr/>
                    <a:lstStyle/>
                    <a:p>
                      <a:pPr lvl="0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Раздел 3. Содержательный раздел (17-29)</a:t>
                      </a:r>
                    </a:p>
                    <a:p>
                      <a:pPr lvl="0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Задачи и содержание образовательной деятельности по направлениям ОО;</a:t>
                      </a:r>
                    </a:p>
                    <a:p>
                      <a:pPr lvl="0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Вариативные формы, методы и средства реализации ФОП ДО;</a:t>
                      </a:r>
                    </a:p>
                    <a:p>
                      <a:pPr lvl="0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Особенности образовательной деятельности и виды культурных практик;</a:t>
                      </a:r>
                    </a:p>
                    <a:p>
                      <a:pPr lvl="0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Способы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и направления поддержки детской инициативы;</a:t>
                      </a:r>
                    </a:p>
                    <a:p>
                      <a:pPr lvl="0"/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Особенности взаимодействия педагогического коллектива с семьями обучающихся;</a:t>
                      </a:r>
                    </a:p>
                    <a:p>
                      <a:pPr lvl="0"/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Направления и задачи коррекционно-развивающей работы;</a:t>
                      </a:r>
                    </a:p>
                    <a:p>
                      <a:pPr lvl="0"/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Содержание коррекционно-развивающей работы на уровне ДОО;</a:t>
                      </a:r>
                    </a:p>
                    <a:p>
                      <a:pPr lvl="0"/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Федеральная рабочая программа воспитания.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42">
                <a:tc>
                  <a:txBody>
                    <a:bodyPr/>
                    <a:lstStyle/>
                    <a:p>
                      <a:pPr lvl="0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Раздел 4. Организационный раздел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(30-36)</a:t>
                      </a:r>
                    </a:p>
                    <a:p>
                      <a:pPr lvl="0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Психолого-педагогические условия реализации ФОП ДО, требования к РППС;</a:t>
                      </a:r>
                    </a:p>
                    <a:p>
                      <a:pPr lvl="0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Примерный перечень литературных, музыкальных и других произведений;</a:t>
                      </a:r>
                    </a:p>
                    <a:p>
                      <a:pPr lvl="0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Кадровые условия реализации ФОП ДО;</a:t>
                      </a:r>
                    </a:p>
                    <a:p>
                      <a:pPr lvl="0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Примерный режим и распорядок дня в дошкольных группах;</a:t>
                      </a:r>
                    </a:p>
                    <a:p>
                      <a:pPr lvl="0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Федеральный план воспитательной работы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48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26151" r="16119" b="25806"/>
          <a:stretch/>
        </p:blipFill>
        <p:spPr>
          <a:xfrm>
            <a:off x="251520" y="58559"/>
            <a:ext cx="1317244" cy="7200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0" y="791806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23478"/>
            <a:ext cx="5583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Алгоритм разработки образовательной программы дошкольной образовательной организации </a:t>
            </a:r>
            <a:endParaRPr lang="ru-RU" sz="2400" b="1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843558"/>
          <a:ext cx="8640960" cy="3956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64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Содержание разделов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Примечание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64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Раздел 1. Общие положения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6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Информация о документах на основе которых разработана</a:t>
                      </a:r>
                      <a:r>
                        <a:rPr lang="ru-RU" sz="1200" b="1" baseline="0" dirty="0">
                          <a:latin typeface="Arial" pitchFamily="34" charset="0"/>
                          <a:cs typeface="Arial" pitchFamily="34" charset="0"/>
                        </a:rPr>
                        <a:t> ОП ДОО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ФГОС ДО, ФОП ДО (ссылка на документы)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705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Функции дошкольного образования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ФОП ДО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70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Информация о структуре и содержании основных разделов </a:t>
                      </a:r>
                    </a:p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ОП ДОО</a:t>
                      </a:r>
                    </a:p>
                    <a:p>
                      <a:pPr algn="ctr"/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Краткое содержание разделов с указанием информации</a:t>
                      </a:r>
                      <a:r>
                        <a:rPr lang="ru-RU" sz="1200" b="1" baseline="0" dirty="0">
                          <a:latin typeface="Arial" pitchFamily="34" charset="0"/>
                          <a:cs typeface="Arial" pitchFamily="34" charset="0"/>
                        </a:rPr>
                        <a:t> о </a:t>
                      </a:r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вариативном</a:t>
                      </a:r>
                      <a:r>
                        <a:rPr lang="ru-RU" sz="1200" b="1" baseline="0" dirty="0">
                          <a:latin typeface="Arial" pitchFamily="34" charset="0"/>
                          <a:cs typeface="Arial" pitchFamily="34" charset="0"/>
                        </a:rPr>
                        <a:t> содержании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70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Краткая информация об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Местонахождение, </a:t>
                      </a:r>
                      <a:r>
                        <a:rPr lang="ru-RU" sz="1200" b="1" baseline="0" dirty="0">
                          <a:latin typeface="Arial" pitchFamily="34" charset="0"/>
                          <a:cs typeface="Arial" pitchFamily="34" charset="0"/>
                        </a:rPr>
                        <a:t> краткая характеристика здания и помещений 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Преемственность с уровнем начального общего образования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 ФОП ДО</a:t>
                      </a:r>
                    </a:p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48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21584" t="23625" r="20859" b="8454"/>
          <a:stretch>
            <a:fillRect/>
          </a:stretch>
        </p:blipFill>
        <p:spPr bwMode="auto">
          <a:xfrm>
            <a:off x="683568" y="267494"/>
            <a:ext cx="80648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3244" t="29531" r="23073" b="34048"/>
          <a:stretch>
            <a:fillRect/>
          </a:stretch>
        </p:blipFill>
        <p:spPr bwMode="auto">
          <a:xfrm>
            <a:off x="467544" y="771550"/>
            <a:ext cx="84249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691" t="29550" r="20859" b="12392"/>
          <a:stretch>
            <a:fillRect/>
          </a:stretch>
        </p:blipFill>
        <p:spPr bwMode="auto">
          <a:xfrm>
            <a:off x="395536" y="267494"/>
            <a:ext cx="84969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817" t="26578" r="18091" b="24204"/>
          <a:stretch>
            <a:fillRect/>
          </a:stretch>
        </p:blipFill>
        <p:spPr bwMode="auto">
          <a:xfrm>
            <a:off x="395536" y="627534"/>
            <a:ext cx="82089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2878" t="30515" r="19834" b="50078"/>
          <a:stretch>
            <a:fillRect/>
          </a:stretch>
        </p:blipFill>
        <p:spPr bwMode="auto">
          <a:xfrm>
            <a:off x="467544" y="1419622"/>
            <a:ext cx="81724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3979</TotalTime>
  <Words>841</Words>
  <Application>Microsoft Office PowerPoint</Application>
  <PresentationFormat>Экран (16:9)</PresentationFormat>
  <Paragraphs>108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2. Целевой раздел</vt:lpstr>
      <vt:lpstr>Вариант 1.</vt:lpstr>
      <vt:lpstr>Вариант 2.</vt:lpstr>
      <vt:lpstr>Презентация PowerPoint</vt:lpstr>
      <vt:lpstr>   Часть, формируемая участниками образовательных отношений:  Цель: нужна или нет????  Задачи. например: - создание условий для всестороннего развития и воспитания детей раннего и дошкольного возраста  с учетом специфики  социокультурной ситуации  региона и Организации;  - создание условий для  познавательного развития детей дошкольного возраста  на основе  STEM образования     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Социальные условия и партнеры</vt:lpstr>
      <vt:lpstr>Планируемые результаты (обязательная часть)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Мусина Элиза Рашитовна</dc:creator>
  <cp:lastModifiedBy>Пользователь</cp:lastModifiedBy>
  <cp:revision>306</cp:revision>
  <cp:lastPrinted>2022-08-12T04:00:05Z</cp:lastPrinted>
  <dcterms:created xsi:type="dcterms:W3CDTF">2022-08-02T07:11:12Z</dcterms:created>
  <dcterms:modified xsi:type="dcterms:W3CDTF">2023-09-20T03:54:28Z</dcterms:modified>
</cp:coreProperties>
</file>