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5" r:id="rId4"/>
    <p:sldId id="273" r:id="rId5"/>
    <p:sldId id="270" r:id="rId6"/>
    <p:sldId id="272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246AD2-96BF-4266-8044-98C8261454B1}" type="datetimeFigureOut">
              <a:rPr lang="ru-RU" smtClean="0"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63BEA5-DABC-4E47-9FF0-C6E410F2B6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1" dirty="0" smtClean="0">
                <a:effectLst/>
                <a:latin typeface="Times New Roman"/>
                <a:ea typeface="Times New Roman"/>
              </a:rPr>
            </a:br>
            <a:r>
              <a:rPr lang="ru-RU" b="1" dirty="0">
                <a:effectLst/>
                <a:latin typeface="Times New Roman"/>
                <a:ea typeface="Times New Roman"/>
              </a:rPr>
              <a:t/>
            </a:r>
            <a:br>
              <a:rPr lang="ru-RU" b="1" dirty="0">
                <a:effectLst/>
                <a:latin typeface="Times New Roman"/>
                <a:ea typeface="Times New Roman"/>
              </a:rPr>
            </a:br>
            <a:r>
              <a:rPr lang="ru-RU" sz="49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Формирование методической</a:t>
            </a:r>
            <a:br>
              <a:rPr lang="ru-RU" sz="49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r>
              <a:rPr lang="ru-RU" sz="49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компетентности учителя</a:t>
            </a:r>
            <a:r>
              <a:rPr lang="ru-RU" sz="49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4900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</a:br>
            <a:endParaRPr lang="ru-RU" sz="49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5085184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" lvl="0" algn="r">
              <a:buClr>
                <a:srgbClr val="F07F09"/>
              </a:buClr>
              <a:buSzPct val="80000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Verdana"/>
              </a:rPr>
              <a:t>Баширова Эльза Владимировна,к.б.н., доцент ЦНППРУ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7929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компетентность —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интегративное свойство личности педагога, которое определяет его готовность и способность эффективно решать методические задачи в процессе реализации целей обучения, связанных с формированием коммуникативной компетентности, образованием, воспитанием и развитием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Компоненты методической </a:t>
            </a:r>
            <a:r>
              <a:rPr lang="ru-RU" b="1" dirty="0"/>
              <a:t>компетентности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личностный, 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-познавательный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(когнитивный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), 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предметно-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деятельностный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,  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-аналитико-рефлексивный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6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136904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35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уровни формирования </a:t>
            </a:r>
            <a:r>
              <a:rPr lang="ru-RU" b="1" dirty="0"/>
              <a:t>методической компетентности </a:t>
            </a:r>
            <a:r>
              <a:rPr lang="ru-RU" b="1" dirty="0" smtClean="0"/>
              <a:t> учителя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Адаптивный </a:t>
            </a:r>
            <a:r>
              <a:rPr lang="ru-RU" b="1" dirty="0"/>
              <a:t>уровень</a:t>
            </a:r>
            <a:r>
              <a:rPr lang="ru-RU" dirty="0"/>
              <a:t> — предполагает использование конкретных методических знаний и умений при решении той или иной методической задачи в конкретном случае, с конкретным контингентом обучающихся. </a:t>
            </a:r>
          </a:p>
          <a:p>
            <a:r>
              <a:rPr lang="ru-RU" b="1" dirty="0"/>
              <a:t>Репродуктивный уровень</a:t>
            </a:r>
            <a:r>
              <a:rPr lang="ru-RU" dirty="0"/>
              <a:t> — показывает уровень </a:t>
            </a:r>
            <a:r>
              <a:rPr lang="ru-RU" dirty="0" err="1"/>
              <a:t>сформированности</a:t>
            </a:r>
            <a:r>
              <a:rPr lang="ru-RU" dirty="0"/>
              <a:t> и целостность представлений о методической деятельности.</a:t>
            </a:r>
          </a:p>
          <a:p>
            <a:r>
              <a:rPr lang="ru-RU" b="1" dirty="0"/>
              <a:t> Прагматический уровень</a:t>
            </a:r>
            <a:r>
              <a:rPr lang="ru-RU" dirty="0"/>
              <a:t> — характеризуется осознанностью методов и способов в методической деятельности педагога, использование в практической деятельности современных образовательных технологий. </a:t>
            </a:r>
            <a:endParaRPr lang="ru-RU" dirty="0" smtClean="0"/>
          </a:p>
          <a:p>
            <a:r>
              <a:rPr lang="ru-RU" b="1" dirty="0" smtClean="0"/>
              <a:t>Интегративный </a:t>
            </a:r>
            <a:r>
              <a:rPr lang="ru-RU" b="1" dirty="0"/>
              <a:t>уровень</a:t>
            </a:r>
            <a:r>
              <a:rPr lang="ru-RU" dirty="0"/>
              <a:t> — творческая самостоятельность, характеризуется продуктивностью и эффективной самореализацией в профессиональной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81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022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Этапы формирования </a:t>
            </a:r>
            <a:r>
              <a:rPr lang="ru-RU" b="1" dirty="0"/>
              <a:t>методической компетентности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рецептивный</a:t>
            </a:r>
            <a:r>
              <a:rPr lang="ru-RU" sz="5400" dirty="0" smtClean="0"/>
              <a:t>,</a:t>
            </a:r>
          </a:p>
          <a:p>
            <a:r>
              <a:rPr lang="ru-RU" sz="5400" dirty="0" smtClean="0"/>
              <a:t> </a:t>
            </a:r>
            <a:r>
              <a:rPr lang="ru-RU" sz="5400" dirty="0"/>
              <a:t>репродуктивный, </a:t>
            </a:r>
            <a:endParaRPr lang="ru-RU" sz="5400" dirty="0" smtClean="0"/>
          </a:p>
          <a:p>
            <a:r>
              <a:rPr lang="ru-RU" sz="5400" dirty="0" smtClean="0"/>
              <a:t>продуктивный</a:t>
            </a:r>
            <a:r>
              <a:rPr lang="ru-RU" sz="5400" dirty="0"/>
              <a:t>, </a:t>
            </a:r>
            <a:endParaRPr lang="ru-RU" sz="5400" dirty="0" smtClean="0"/>
          </a:p>
          <a:p>
            <a:r>
              <a:rPr lang="ru-RU" sz="5400" dirty="0" smtClean="0"/>
              <a:t>рефлексивный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7511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/>
                <a:ea typeface="Times New Roman"/>
              </a:rPr>
              <a:t>Для достижения более высокого уровня методической компетентности необходимо создать для </a:t>
            </a:r>
            <a:r>
              <a:rPr lang="ru-RU" sz="2400" b="1" dirty="0" smtClean="0">
                <a:latin typeface="Times New Roman"/>
                <a:ea typeface="Times New Roman"/>
              </a:rPr>
              <a:t>учителя </a:t>
            </a:r>
            <a:r>
              <a:rPr lang="ru-RU" sz="2400" b="1" dirty="0">
                <a:latin typeface="Times New Roman"/>
                <a:ea typeface="Times New Roman"/>
              </a:rPr>
              <a:t>ряд условий</a:t>
            </a:r>
            <a:r>
              <a:rPr lang="ru-RU" sz="2400" b="1" dirty="0" smtClean="0">
                <a:latin typeface="Times New Roman"/>
                <a:ea typeface="Times New Roman"/>
              </a:rPr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marL="342900" lvl="0" indent="-34290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600" dirty="0">
                <a:latin typeface="Times New Roman"/>
                <a:ea typeface="Times New Roman"/>
              </a:rPr>
              <a:t>современная информационная образовательная </a:t>
            </a:r>
            <a:r>
              <a:rPr lang="ru-RU" sz="3600" dirty="0" smtClean="0">
                <a:latin typeface="Times New Roman"/>
                <a:ea typeface="Times New Roman"/>
              </a:rPr>
              <a:t>среда образовательной организации ;</a:t>
            </a:r>
            <a:endParaRPr lang="ru-RU" sz="3600" dirty="0">
              <a:latin typeface="Times New Roman"/>
              <a:ea typeface="Times New Roman"/>
            </a:endParaRPr>
          </a:p>
          <a:p>
            <a:pPr marL="342900" lvl="0" indent="-34290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600" dirty="0">
                <a:latin typeface="Times New Roman"/>
                <a:ea typeface="Times New Roman"/>
              </a:rPr>
              <a:t>модернизация системы методической </a:t>
            </a:r>
            <a:r>
              <a:rPr lang="ru-RU" sz="3600" dirty="0" smtClean="0">
                <a:latin typeface="Times New Roman"/>
                <a:ea typeface="Times New Roman"/>
              </a:rPr>
              <a:t>работы;</a:t>
            </a:r>
            <a:endParaRPr lang="ru-RU" sz="3600" dirty="0">
              <a:latin typeface="Times New Roman"/>
              <a:ea typeface="Times New Roman"/>
            </a:endParaRPr>
          </a:p>
          <a:p>
            <a:pPr marL="342900" lvl="0" indent="-342900"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600" dirty="0">
                <a:latin typeface="Times New Roman"/>
                <a:ea typeface="Times New Roman"/>
              </a:rPr>
              <a:t>профессиональная позиция учителя.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Слова  М. Горького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«Плох </a:t>
            </a:r>
            <a:r>
              <a:rPr lang="ru-RU" sz="4000" b="1" i="1" dirty="0">
                <a:latin typeface="Times New Roman" pitchFamily="18" charset="0"/>
                <a:ea typeface="Calibri"/>
                <a:cs typeface="Times New Roman" pitchFamily="18" charset="0"/>
              </a:rPr>
              <a:t>тот учитель, который не учится или учится мало». </a:t>
            </a:r>
            <a:endParaRPr lang="ru-RU" sz="4000" b="1" i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endParaRPr lang="ru-RU" sz="3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с ним трудно не согласиться, ведь профессия «учитель» подразумевает постоянное самосовершенствование и саморазвитие.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5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195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 Формирование методической компетентности учителя </vt:lpstr>
      <vt:lpstr>Методическая компетентность — </vt:lpstr>
      <vt:lpstr>Компоненты методической компетентности</vt:lpstr>
      <vt:lpstr>Презентация PowerPoint</vt:lpstr>
      <vt:lpstr>уровни формирования методической компетентности  учителя </vt:lpstr>
      <vt:lpstr>   Этапы формирования методической компетентности:   </vt:lpstr>
      <vt:lpstr>Для достижения более высокого уровня методической компетентности необходимо создать для учителя ряд условий:</vt:lpstr>
      <vt:lpstr>Слова  М. Горького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компетентность учителя</dc:title>
  <dc:creator>User</dc:creator>
  <cp:lastModifiedBy>User</cp:lastModifiedBy>
  <cp:revision>12</cp:revision>
  <dcterms:created xsi:type="dcterms:W3CDTF">2016-10-31T07:12:27Z</dcterms:created>
  <dcterms:modified xsi:type="dcterms:W3CDTF">2021-02-02T08:44:24Z</dcterms:modified>
</cp:coreProperties>
</file>