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5" r:id="rId2"/>
    <p:sldId id="287" r:id="rId3"/>
    <p:sldId id="293" r:id="rId4"/>
    <p:sldId id="292" r:id="rId5"/>
    <p:sldId id="296" r:id="rId6"/>
    <p:sldId id="297" r:id="rId7"/>
    <p:sldId id="298" r:id="rId8"/>
    <p:sldId id="301" r:id="rId9"/>
    <p:sldId id="299" r:id="rId10"/>
    <p:sldId id="29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e Topolnikov" initials="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-872" y="-5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489F3-745D-4983-911B-FE15B1578347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399BC-BA3E-4C2D-AF40-B4626150C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310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6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19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48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57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845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7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27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94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95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49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37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4458-3B9B-4D68-986A-A93D83B5BB4E}" type="datetimeFigureOut">
              <a:rPr lang="ru-RU" smtClean="0"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546C7-A954-4A71-B444-1171AF230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64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30061" y="1441513"/>
            <a:ext cx="97425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 dirty="0">
                <a:solidFill>
                  <a:srgbClr val="002060"/>
                </a:solidFill>
                <a:latin typeface="Times New Roman" pitchFamily="16" charset="0"/>
              </a:rPr>
              <a:t>Примерный перечень документации муниципальной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6" charset="0"/>
              </a:rPr>
              <a:t>службы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Топольникова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 Н.Н.,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к.п.н</a:t>
            </a:r>
            <a:endParaRPr lang="ru-RU" sz="2800" i="1" dirty="0" smtClean="0">
              <a:solidFill>
                <a:schemeClr val="accent1">
                  <a:lumMod val="50000"/>
                </a:schemeClr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 err="1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г.Уфа</a:t>
            </a: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, ул. Российская, 100/3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+7 (347) 235–72–33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magpos@mail.ru</a:t>
            </a: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352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693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30061" y="1441513"/>
            <a:ext cx="974253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rgbClr val="002060"/>
              </a:solidFill>
              <a:latin typeface="Times New Roman" pitchFamily="16" charset="0"/>
            </a:endParaRPr>
          </a:p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Примерный перечень документации муниципальной службы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>
              <a:solidFill>
                <a:srgbClr val="002060"/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Топольникова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 Н.Н.,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к.п.н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sz="3200" i="1" dirty="0" smtClean="0">
              <a:solidFill>
                <a:schemeClr val="accent1">
                  <a:lumMod val="50000"/>
                </a:schemeClr>
              </a:solidFill>
              <a:latin typeface="Times New Roman" pitchFamily="1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 err="1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г.Уфа</a:t>
            </a: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, ул. Российская, 100/3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+7 (347) 235–72–33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i="1" dirty="0">
                <a:solidFill>
                  <a:schemeClr val="accent1">
                    <a:lumMod val="50000"/>
                  </a:schemeClr>
                </a:solidFill>
                <a:latin typeface="Times New Roman" pitchFamily="16" charset="0"/>
              </a:rPr>
              <a:t>magpos@mail.ru</a:t>
            </a:r>
          </a:p>
        </p:txBody>
      </p:sp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248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57519" y="54814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Стратегические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Программы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(дорожные карты) профессионального развития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педагогических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работников </a:t>
            </a:r>
            <a:endParaRPr lang="ru-RU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Адресные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программы повышения квалификации для команд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образовательных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организаций, разных категорий педагогов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Программа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развития и/или поддержки школьных методических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объединений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и/или профессиональных (в т. ч. сетевых) сообществ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педагогических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работников общего образования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Муниципальная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программа по осуществлению поддержки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молодых педагогов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и/или наставничеству</a:t>
            </a:r>
          </a:p>
          <a:p>
            <a:pPr>
              <a:buFont typeface="Wingdings" pitchFamily="2" charset="2"/>
              <a:buChar char="Ø"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3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882315"/>
            <a:ext cx="10515600" cy="119103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Планирующие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29609" y="2179674"/>
            <a:ext cx="11024191" cy="399728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План работы муниципальной методической службы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Дорожная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карта (план) мероприятий по поддержке молодых педагогов и/или реализации системы наставничества в муниципальной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образовательной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системе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93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19309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4900" b="1" dirty="0">
                <a:solidFill>
                  <a:schemeClr val="accent1">
                    <a:lumMod val="50000"/>
                  </a:schemeClr>
                </a:solidFill>
              </a:rPr>
              <a:t>Аналитические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699976" y="1431017"/>
            <a:ext cx="10515600" cy="495845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ониторинги,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обеспечивающих сбор и анализ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информации 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методической работе в муниципальной образовательной системе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Анализ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активности представителей школьных, районных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методических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объединений и/или профессиональных (в т. ч. сетевых) сообществ педагогических работников системы общего образования в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профессиональных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конкурсах (грантах)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Анализ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активности представителей школьных, районных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методических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объединений и/или профессиональных (в т. ч. сетевых) сообществ педагогических работников системы дополнительного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образования в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профессиональных конкурсах (грантах)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8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93382" y="76823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Рекомендательные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Адресные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рекомендации для команд образовательных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организаций, разных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категорий педагогов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Адресные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рекомендации: по результатам анализа деятельности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методических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объединений; по осуществлению поддержки молодых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педагогов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и/или наставничеству; по работе с различными целевыми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группами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педагогов муниципальной образовательной системы; по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организации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методической работы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 Наличие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мероприятий по адресной методической поддержке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руководителей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профессиональных (в т. ч. сетевых) сообществ педагогических работников муниципальной образовательной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104509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203537"/>
            <a:ext cx="10515600" cy="148715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Управленческие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520456"/>
            <a:ext cx="10515600" cy="47208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Управленческие решения (приказы, распоряжения):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–	по результатам анализа деятельности методических объединений или профессиональных (в т. ч. сетевых) сообществ муниципальной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образовательной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системы;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–	по поддержке молодых педагогов и/или наставничеству;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–	по работе с различными целевыми группами педагогов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муниципальной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образовательной системы;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–	по организации методической работы в муниципальной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образовательной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системе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09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203537"/>
            <a:ext cx="10515600" cy="148715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Информативные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10363" y="1431017"/>
            <a:ext cx="10885967" cy="474594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Наличие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сайта, наличие страницы на сайте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Наличие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и реализация модели методической работы, основанной на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взаимодействии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профессиональных (в т. ч. сетевых) сообществ и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методических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объединений (ассоциации, сетевые сообщества, ШМО,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РМО, точки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роста, технопарки, предметные лаборатории и т. д.)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Наличие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нормативно-правовой базы, регламентирующей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методическую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работу в муниципальной образовательной системе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Наличие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проектов, ориентированных на реализацию методической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работы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в муниципальной образовательной системе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Наличие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мероприятий по методической поддержке в рамках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инновационной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деятельности (наличие практик выявления и обобщения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результатов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развития мотивов профессионального роста педагогов и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руководителей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образовательных организаций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):  деятельность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точек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роста; деятельность технопарков. 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094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Информативные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Подготовка  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и    издание    пособий,   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информационно-аналитических и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других материалов по вопросам методической поддержки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руководящих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и педагогических работников муниципальной образовательной системы</a:t>
            </a:r>
          </a:p>
          <a:p>
            <a:pPr>
              <a:buFont typeface="Wingdings" pitchFamily="2" charset="2"/>
              <a:buChar char="ü"/>
            </a:pP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Банк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данных об инновационной деятельности на уровне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муниципальной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образовательной системы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966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5" y="193090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dminCnppm\Desktop\старый ноут\Рабочий стол\Слой 33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54" y="203536"/>
            <a:ext cx="2442033" cy="68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68471" y="1260201"/>
            <a:ext cx="9493696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199" y="1431017"/>
            <a:ext cx="11102163" cy="47459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Ответственность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за предоставление и размещение информации, опубликованной на сайтах муниципальных методических служб и образовательных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организаций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, остается за администрацией структур и ведомств,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осуществляющих 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деятельность и контроль.</a:t>
            </a:r>
          </a:p>
        </p:txBody>
      </p:sp>
    </p:spTree>
    <p:extLst>
      <p:ext uri="{BB962C8B-B14F-4D97-AF65-F5344CB8AC3E}">
        <p14:creationId xmlns:p14="http://schemas.microsoft.com/office/powerpoint/2010/main" val="2866537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459</Words>
  <Application>Microsoft Office PowerPoint</Application>
  <PresentationFormat>Произвольный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Стратегические </vt:lpstr>
      <vt:lpstr>Планирующие</vt:lpstr>
      <vt:lpstr> Аналитические </vt:lpstr>
      <vt:lpstr>Рекомендательные </vt:lpstr>
      <vt:lpstr>Управленческие</vt:lpstr>
      <vt:lpstr>Информативные</vt:lpstr>
      <vt:lpstr> Информативные</vt:lpstr>
      <vt:lpstr>  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Andree Topolnikov</cp:lastModifiedBy>
  <cp:revision>36</cp:revision>
  <dcterms:created xsi:type="dcterms:W3CDTF">2021-04-19T14:47:32Z</dcterms:created>
  <dcterms:modified xsi:type="dcterms:W3CDTF">2022-10-18T16:30:20Z</dcterms:modified>
</cp:coreProperties>
</file>