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7" r:id="rId2"/>
    <p:sldId id="450" r:id="rId3"/>
    <p:sldId id="471" r:id="rId4"/>
    <p:sldId id="470" r:id="rId5"/>
    <p:sldId id="469" r:id="rId6"/>
    <p:sldId id="468" r:id="rId7"/>
    <p:sldId id="451" r:id="rId8"/>
    <p:sldId id="452" r:id="rId9"/>
    <p:sldId id="459" r:id="rId10"/>
    <p:sldId id="458" r:id="rId11"/>
    <p:sldId id="457" r:id="rId12"/>
    <p:sldId id="460" r:id="rId13"/>
    <p:sldId id="456" r:id="rId14"/>
    <p:sldId id="455" r:id="rId15"/>
    <p:sldId id="473" r:id="rId16"/>
    <p:sldId id="472" r:id="rId17"/>
    <p:sldId id="463" r:id="rId18"/>
    <p:sldId id="467" r:id="rId19"/>
    <p:sldId id="466" r:id="rId20"/>
    <p:sldId id="465" r:id="rId21"/>
    <p:sldId id="464" r:id="rId22"/>
    <p:sldId id="462" r:id="rId23"/>
    <p:sldId id="461" r:id="rId24"/>
    <p:sldId id="454" r:id="rId25"/>
    <p:sldId id="453" r:id="rId26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32AF06-EB5E-4F7A-8C29-B0CFC56AC3F9}">
          <p14:sldIdLst>
            <p14:sldId id="387"/>
            <p14:sldId id="450"/>
            <p14:sldId id="471"/>
            <p14:sldId id="470"/>
            <p14:sldId id="469"/>
            <p14:sldId id="468"/>
            <p14:sldId id="451"/>
            <p14:sldId id="452"/>
            <p14:sldId id="459"/>
            <p14:sldId id="458"/>
            <p14:sldId id="457"/>
            <p14:sldId id="460"/>
            <p14:sldId id="456"/>
            <p14:sldId id="455"/>
            <p14:sldId id="473"/>
            <p14:sldId id="472"/>
            <p14:sldId id="463"/>
            <p14:sldId id="467"/>
            <p14:sldId id="466"/>
            <p14:sldId id="465"/>
            <p14:sldId id="464"/>
            <p14:sldId id="462"/>
            <p14:sldId id="461"/>
            <p14:sldId id="454"/>
            <p14:sldId id="453"/>
          </p14:sldIdLst>
        </p14:section>
        <p14:section name="Раздел без заголовка" id="{44CD1D3E-A4FF-416A-9EDF-3358C12F017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2" autoAdjust="0"/>
    <p:restoredTop sz="84810" autoAdjust="0"/>
  </p:normalViewPr>
  <p:slideViewPr>
    <p:cSldViewPr snapToGrid="0">
      <p:cViewPr>
        <p:scale>
          <a:sx n="70" d="100"/>
          <a:sy n="70" d="100"/>
        </p:scale>
        <p:origin x="-2352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AD417-00C6-42A9-827E-6D6CFE4B39AC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A0EC-088A-4EE6-A229-765BBEBC8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5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9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=""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=""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=""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4" y="0"/>
            <a:ext cx="12217443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9" y="1807098"/>
            <a:ext cx="9785834" cy="343988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Системный подход к формированию функциональной грамотности обучающихся в условиях реализации обновленных ФГОС ООО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513901" y="200735"/>
            <a:ext cx="1500818" cy="1246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9896"/>
            <a:ext cx="1341438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125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5" y="194910"/>
            <a:ext cx="3382962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7649" y="2486910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Рис.1. Последствия оползня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3343" y="29945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   Прочитав </a:t>
            </a:r>
            <a:r>
              <a:rPr lang="ru-RU" dirty="0"/>
              <a:t>в СМИ эту новость, Дима задумался, какие силы, действуя на склон, смогли привести в движение такую массу грунта? Он вспомнил, что на уроках физики изучали действие различных сил. Дима нашёл определение оползня и причину его возникновения в сети Интернет.</a:t>
            </a:r>
          </a:p>
          <a:p>
            <a:pPr algn="just"/>
            <a:r>
              <a:rPr lang="ru-RU" dirty="0" smtClean="0"/>
              <a:t>     Оползень </a:t>
            </a:r>
            <a:r>
              <a:rPr lang="ru-RU" dirty="0"/>
              <a:t>– это явление, при котором массы горных пород и грунта смещаются по склону под собственной тяжестью. Нарушается равновесие между силами сопротивления движению и силой тяжести, и массы грунта под действием силы тяжести начинают сползать вниз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3" t="29057" r="39895" b="47215"/>
          <a:stretch/>
        </p:blipFill>
        <p:spPr bwMode="auto">
          <a:xfrm>
            <a:off x="7287904" y="3302827"/>
            <a:ext cx="4435522" cy="339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7237" y="39595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Вопрос 1.</a:t>
            </a:r>
          </a:p>
          <a:p>
            <a:r>
              <a:rPr lang="ru-RU" dirty="0"/>
              <a:t>На рис. 2 указано направление сил, действующих на тело оползня. Подпишите их названия.</a:t>
            </a:r>
          </a:p>
          <a:p>
            <a:r>
              <a:rPr lang="ru-RU" dirty="0"/>
              <a:t>А –  	</a:t>
            </a:r>
          </a:p>
          <a:p>
            <a:r>
              <a:rPr lang="ru-RU" dirty="0"/>
              <a:t>Б –  	</a:t>
            </a:r>
          </a:p>
        </p:txBody>
      </p:sp>
    </p:spTree>
    <p:extLst>
      <p:ext uri="{BB962C8B-B14F-4D97-AF65-F5344CB8AC3E}">
        <p14:creationId xmlns:p14="http://schemas.microsoft.com/office/powerpoint/2010/main" val="2976270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40" y="2822729"/>
            <a:ext cx="9049449" cy="364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5909" y="877258"/>
            <a:ext cx="9689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Вопрос 2.</a:t>
            </a:r>
          </a:p>
          <a:p>
            <a:pPr algn="just"/>
            <a:r>
              <a:rPr lang="ru-RU" sz="2000" dirty="0" smtClean="0"/>
              <a:t>     На </a:t>
            </a:r>
            <a:r>
              <a:rPr lang="ru-RU" sz="2000" dirty="0"/>
              <a:t>рис. 3 и рис. 4 указаны силы, действующие на тело оползня. При каком соотношении сил оползень будет развиваться, а при каком соотношении сил оползня не будет? Выберите рисунок, на котором показано, что оползень будет развиваться. Обоснуйте свой ответ.</a:t>
            </a:r>
          </a:p>
        </p:txBody>
      </p:sp>
    </p:spTree>
    <p:extLst>
      <p:ext uri="{BB962C8B-B14F-4D97-AF65-F5344CB8AC3E}">
        <p14:creationId xmlns:p14="http://schemas.microsoft.com/office/powerpoint/2010/main" val="758615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4717" y="281859"/>
            <a:ext cx="100131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Текст 2</a:t>
            </a:r>
          </a:p>
          <a:p>
            <a:pPr algn="just"/>
            <a:r>
              <a:rPr lang="ru-RU" sz="2000" dirty="0" smtClean="0"/>
              <a:t>     Оползни </a:t>
            </a:r>
            <a:r>
              <a:rPr lang="ru-RU" sz="2000" dirty="0"/>
              <a:t>– самое «спокойное» стихийное бедствие. Они часто образуются на склонах гор, на крутых берегах речных и морских склонов, на склонах высоких оврагов или крутых холмов. Причинами оползня чаще всего являются подмыв склона, его переувлажнение обильными осадками, выветривание, землетрясение или деятельность человека.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Вопрос 3.</a:t>
            </a:r>
          </a:p>
          <a:p>
            <a:pPr algn="just"/>
            <a:r>
              <a:rPr lang="ru-RU" sz="2000" dirty="0" smtClean="0"/>
              <a:t>     Выясните </a:t>
            </a:r>
            <a:r>
              <a:rPr lang="ru-RU" sz="2000" dirty="0"/>
              <a:t>признаки и причины оползня. Ответ представьте в </a:t>
            </a:r>
            <a:r>
              <a:rPr lang="ru-RU" sz="2000" dirty="0" smtClean="0"/>
              <a:t>таблице.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03874"/>
              </p:ext>
            </p:extLst>
          </p:nvPr>
        </p:nvGraphicFramePr>
        <p:xfrm>
          <a:off x="3098043" y="3125985"/>
          <a:ext cx="4431400" cy="13378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5700"/>
                <a:gridCol w="2215700"/>
              </a:tblGrid>
              <a:tr h="268347">
                <a:tc>
                  <a:txBody>
                    <a:bodyPr/>
                    <a:lstStyle/>
                    <a:p>
                      <a:pPr marL="489585" marR="48133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8315" marR="48133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Признаки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1424" y="4531049"/>
            <a:ext cx="838947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2000" dirty="0"/>
              <a:t>Как вы думаете, есть ли отличия между признаками и причинами оползня?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4717" y="4931157"/>
            <a:ext cx="10631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Вопрос 4.</a:t>
            </a:r>
          </a:p>
          <a:p>
            <a:r>
              <a:rPr lang="ru-RU" sz="2000" dirty="0" smtClean="0"/>
              <a:t>      Выскажите </a:t>
            </a:r>
            <a:r>
              <a:rPr lang="ru-RU" sz="2000" dirty="0"/>
              <a:t>мнение, почему оползни часто возникают после дождей.</a:t>
            </a:r>
          </a:p>
        </p:txBody>
      </p:sp>
    </p:spTree>
    <p:extLst>
      <p:ext uri="{BB962C8B-B14F-4D97-AF65-F5344CB8AC3E}">
        <p14:creationId xmlns:p14="http://schemas.microsoft.com/office/powerpoint/2010/main" val="1322240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0251" y="206170"/>
            <a:ext cx="115733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Текст 3</a:t>
            </a:r>
          </a:p>
          <a:p>
            <a:pPr algn="just"/>
            <a:r>
              <a:rPr lang="ru-RU" sz="2000" dirty="0" smtClean="0"/>
              <a:t>     Оползни </a:t>
            </a:r>
            <a:r>
              <a:rPr lang="ru-RU" sz="2000" dirty="0"/>
              <a:t>– это природное явление, обладающее высокой разрушительной силой.</a:t>
            </a:r>
          </a:p>
          <a:p>
            <a:pPr algn="just"/>
            <a:r>
              <a:rPr lang="ru-RU" sz="2000" dirty="0" smtClean="0"/>
              <a:t>      Борьба </a:t>
            </a:r>
            <a:r>
              <a:rPr lang="ru-RU" sz="2000" dirty="0"/>
              <a:t>с оползнями основывается на тщательном изучении местности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/>
              <a:t>К противооползневым мероприятиям относятся:</a:t>
            </a:r>
          </a:p>
          <a:p>
            <a:pPr algn="just"/>
            <a:r>
              <a:rPr lang="ru-RU" sz="2000" dirty="0" smtClean="0"/>
              <a:t>• отвод </a:t>
            </a:r>
            <a:r>
              <a:rPr lang="ru-RU" sz="2000" dirty="0"/>
              <a:t>поверхностных вод, притекающих к оползневому участку (рис. 8);</a:t>
            </a:r>
          </a:p>
          <a:p>
            <a:pPr algn="just"/>
            <a:r>
              <a:rPr lang="ru-RU" sz="2000" dirty="0" smtClean="0"/>
              <a:t>• отвод </a:t>
            </a:r>
            <a:r>
              <a:rPr lang="ru-RU" sz="2000" dirty="0"/>
              <a:t>атмосферных вод с поверхности оползневого участка;</a:t>
            </a:r>
          </a:p>
          <a:p>
            <a:pPr algn="just"/>
            <a:r>
              <a:rPr lang="ru-RU" sz="2000" dirty="0" smtClean="0"/>
              <a:t>• посадка </a:t>
            </a:r>
            <a:r>
              <a:rPr lang="ru-RU" sz="2000" dirty="0"/>
              <a:t>деревьев и кустарников в комплексе с посевом многолетних </a:t>
            </a:r>
            <a:r>
              <a:rPr lang="ru-RU" sz="2000" dirty="0" err="1"/>
              <a:t>дёрнообразующих</a:t>
            </a:r>
            <a:r>
              <a:rPr lang="ru-RU" sz="2000" dirty="0"/>
              <a:t> трав (рис. 7);</a:t>
            </a:r>
          </a:p>
          <a:p>
            <a:pPr algn="just"/>
            <a:r>
              <a:rPr lang="ru-RU" sz="2000" dirty="0" smtClean="0"/>
              <a:t>• сооружение </a:t>
            </a:r>
            <a:r>
              <a:rPr lang="ru-RU" sz="2000" dirty="0"/>
              <a:t>подпорных стен (рис. 5);</a:t>
            </a:r>
          </a:p>
          <a:p>
            <a:pPr algn="just"/>
            <a:r>
              <a:rPr lang="ru-RU" sz="2000" dirty="0" smtClean="0"/>
              <a:t>•террасирование </a:t>
            </a:r>
            <a:r>
              <a:rPr lang="ru-RU" sz="2000" dirty="0"/>
              <a:t>склонов (рис. 8).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14366" r="31086" b="16232"/>
          <a:stretch/>
        </p:blipFill>
        <p:spPr bwMode="auto">
          <a:xfrm>
            <a:off x="5800298" y="2458616"/>
            <a:ext cx="5868539" cy="42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251" y="3534781"/>
            <a:ext cx="5022368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2000" b="1" dirty="0"/>
              <a:t>Вопрос. 5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dirty="0" smtClean="0"/>
              <a:t>     Укажите способ укрепления оползневого склона рядом с коттеджным посёлком, расположенным </a:t>
            </a:r>
            <a:r>
              <a:rPr lang="ru-RU" sz="2000" dirty="0"/>
              <a:t>на холмистой </a:t>
            </a:r>
            <a:r>
              <a:rPr lang="ru-RU" sz="2000" dirty="0" smtClean="0"/>
              <a:t>равнине. Аргументируйте </a:t>
            </a:r>
            <a:r>
              <a:rPr lang="ru-RU" sz="2000" dirty="0"/>
              <a:t>свой выбор.</a:t>
            </a:r>
          </a:p>
        </p:txBody>
      </p:sp>
    </p:spTree>
    <p:extLst>
      <p:ext uri="{BB962C8B-B14F-4D97-AF65-F5344CB8AC3E}">
        <p14:creationId xmlns:p14="http://schemas.microsoft.com/office/powerpoint/2010/main" val="1570000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2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9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0060" y="1213840"/>
            <a:ext cx="90075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Учебный предмет «Физика»,</a:t>
            </a:r>
          </a:p>
          <a:p>
            <a:r>
              <a:rPr lang="ru-RU" sz="2400" dirty="0"/>
              <a:t>раздел «Механические колебания и волны», тема «Колебания»,</a:t>
            </a:r>
          </a:p>
          <a:p>
            <a:r>
              <a:rPr lang="ru-RU" sz="2400" dirty="0" smtClean="0"/>
              <a:t>9 класс</a:t>
            </a:r>
            <a:r>
              <a:rPr lang="ru-RU" sz="2400" dirty="0"/>
              <a:t>, III четверть</a:t>
            </a:r>
          </a:p>
          <a:p>
            <a:r>
              <a:rPr lang="ru-RU" sz="2400" dirty="0"/>
              <a:t>Автор: Пешкова А.В., Смирнова Н.Е</a:t>
            </a:r>
          </a:p>
          <a:p>
            <a:endParaRPr lang="ru-RU" sz="2400" dirty="0"/>
          </a:p>
          <a:p>
            <a:endParaRPr lang="ru-RU" sz="2400" dirty="0"/>
          </a:p>
          <a:p>
            <a:pPr algn="ctr"/>
            <a:r>
              <a:rPr lang="ru-RU" sz="2400" b="1" dirty="0"/>
              <a:t>Кейс № 16 «Цунами»</a:t>
            </a:r>
          </a:p>
          <a:p>
            <a:endParaRPr lang="ru-RU" sz="2400" dirty="0"/>
          </a:p>
          <a:p>
            <a:r>
              <a:rPr lang="ru-RU" sz="2400" b="1" dirty="0" smtClean="0"/>
              <a:t>Методическая проблема</a:t>
            </a:r>
            <a:endParaRPr lang="ru-RU" sz="2400" b="1" dirty="0"/>
          </a:p>
          <a:p>
            <a:r>
              <a:rPr lang="ru-RU" sz="2400" dirty="0" smtClean="0"/>
              <a:t>     Формирование </a:t>
            </a:r>
            <a:r>
              <a:rPr lang="ru-RU" sz="2400" dirty="0"/>
              <a:t>компетенций естественно-научной грамотности в процессе решения комплексных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3779432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6161" y="58847"/>
            <a:ext cx="1031770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 smtClean="0"/>
              <a:t>Цель</a:t>
            </a:r>
            <a:endParaRPr lang="ru-RU" sz="2000" b="1" dirty="0"/>
          </a:p>
          <a:p>
            <a:pPr algn="just"/>
            <a:r>
              <a:rPr lang="ru-RU" sz="2000" dirty="0" smtClean="0"/>
              <a:t>     Формирование </a:t>
            </a:r>
            <a:r>
              <a:rPr lang="ru-RU" sz="2000" dirty="0"/>
              <a:t>компетенций естественно – научной грамотности:</a:t>
            </a:r>
          </a:p>
          <a:p>
            <a:pPr algn="just"/>
            <a:r>
              <a:rPr lang="ru-RU" sz="2000" dirty="0" smtClean="0"/>
              <a:t>• находить </a:t>
            </a:r>
            <a:r>
              <a:rPr lang="ru-RU" sz="2000" dirty="0"/>
              <a:t>и извлекать информацию, осмысливать и оценивать её содержание;</a:t>
            </a:r>
          </a:p>
          <a:p>
            <a:pPr algn="just"/>
            <a:r>
              <a:rPr lang="ru-RU" sz="2000" dirty="0" smtClean="0"/>
              <a:t>• научно </a:t>
            </a:r>
            <a:r>
              <a:rPr lang="ru-RU" sz="2000" dirty="0"/>
              <a:t>объяснять явления;</a:t>
            </a:r>
          </a:p>
          <a:p>
            <a:pPr algn="just"/>
            <a:r>
              <a:rPr lang="ru-RU" sz="2000" dirty="0" smtClean="0"/>
              <a:t>• интерпретировать </a:t>
            </a:r>
            <a:r>
              <a:rPr lang="ru-RU" sz="2000" dirty="0"/>
              <a:t>данные и использовать научные доказательства для получения выводов.</a:t>
            </a:r>
          </a:p>
          <a:p>
            <a:endParaRPr lang="ru-RU" sz="2000" dirty="0"/>
          </a:p>
          <a:p>
            <a:r>
              <a:rPr lang="ru-RU" sz="2000" b="1" dirty="0" smtClean="0"/>
              <a:t>Задачи</a:t>
            </a:r>
            <a:endParaRPr lang="ru-RU" sz="2000" b="1" dirty="0"/>
          </a:p>
          <a:p>
            <a:pPr algn="just"/>
            <a:r>
              <a:rPr lang="ru-RU" sz="2000" dirty="0" smtClean="0"/>
              <a:t>1) Развитие навыков применения базовых элементов читательской </a:t>
            </a:r>
            <a:r>
              <a:rPr lang="ru-RU" sz="2000" dirty="0"/>
              <a:t>грамотности для решения задач естественно-научной направленности.</a:t>
            </a:r>
          </a:p>
          <a:p>
            <a:pPr algn="just"/>
            <a:r>
              <a:rPr lang="ru-RU" sz="2000" dirty="0" smtClean="0"/>
              <a:t>2) Формирование навыка переноса предметных знаний и умений в </a:t>
            </a:r>
            <a:r>
              <a:rPr lang="ru-RU" sz="2000" dirty="0" err="1" smtClean="0"/>
              <a:t>межпредметный</a:t>
            </a:r>
            <a:r>
              <a:rPr lang="ru-RU" sz="2000" dirty="0" smtClean="0"/>
              <a:t> </a:t>
            </a:r>
            <a:r>
              <a:rPr lang="ru-RU" sz="2000" dirty="0"/>
              <a:t>контекст на материале физики, географии, биологии.</a:t>
            </a:r>
          </a:p>
          <a:p>
            <a:pPr algn="just"/>
            <a:r>
              <a:rPr lang="ru-RU" sz="2000" dirty="0" smtClean="0"/>
              <a:t>3) Овладение умениями самостоятельной организации учебной и исследовательской </a:t>
            </a:r>
            <a:r>
              <a:rPr lang="ru-RU" sz="2000" dirty="0"/>
              <a:t>деятельности.</a:t>
            </a:r>
          </a:p>
          <a:p>
            <a:pPr algn="just"/>
            <a:r>
              <a:rPr lang="ru-RU" sz="2000" dirty="0" smtClean="0"/>
              <a:t>4) Осмысление </a:t>
            </a:r>
            <a:r>
              <a:rPr lang="ru-RU" sz="2000" dirty="0"/>
              <a:t>возможности применения естественно-научной грамотности </a:t>
            </a:r>
            <a:r>
              <a:rPr lang="ru-RU" sz="2000" dirty="0" smtClean="0"/>
              <a:t>для решения </a:t>
            </a:r>
            <a:r>
              <a:rPr lang="ru-RU" sz="2000" dirty="0"/>
              <a:t>проблем практического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948961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784" y="81616"/>
            <a:ext cx="11464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Содержание кейса</a:t>
            </a:r>
          </a:p>
          <a:p>
            <a:r>
              <a:rPr lang="ru-RU" b="1" dirty="0"/>
              <a:t>Текст 1. Атлантида</a:t>
            </a:r>
          </a:p>
          <a:p>
            <a:r>
              <a:rPr lang="ru-RU" dirty="0" smtClean="0"/>
              <a:t>     Согласно </a:t>
            </a:r>
            <a:r>
              <a:rPr lang="ru-RU" dirty="0"/>
              <a:t>современным данным, Атлантида действительно существовала, но не в Атлантическом океане, а в Эгейском море, недалеко от острова Крит. Но 3,5 тысячи лет назад после извержения вулкана Санторин, сопровождавшегося взрывом и мгновенным опусканием в морскую пучину значительных площадей суши, она погибла. В результате возникли волны цунами.</a:t>
            </a:r>
          </a:p>
          <a:p>
            <a:r>
              <a:rPr lang="ru-RU" dirty="0" smtClean="0"/>
              <a:t>     Чаще </a:t>
            </a:r>
            <a:r>
              <a:rPr lang="ru-RU" dirty="0"/>
              <a:t>всего цунами возникают в Тихом океане в связи с сейсмической и вулканической активностью на стыках тектонических плит вдоль </a:t>
            </a:r>
            <a:r>
              <a:rPr lang="ru-RU" dirty="0" smtClean="0"/>
              <a:t>Тихоокеанского «огненного</a:t>
            </a:r>
            <a:r>
              <a:rPr lang="ru-RU" dirty="0"/>
              <a:t>» кольца. Если цунами вызывается землетрясением (в 95% случаев), то его очаг обычно расположен неглубоко. Зачастую землетрясение вызывает оползень, возникающий в дельтах рек, который генерирует волну.</a:t>
            </a:r>
          </a:p>
          <a:p>
            <a:r>
              <a:rPr lang="ru-RU" dirty="0" smtClean="0"/>
              <a:t>     В </a:t>
            </a:r>
            <a:r>
              <a:rPr lang="ru-RU" dirty="0"/>
              <a:t>открытом море цунами незаметны, их высота достигает 1-3 метров, а несутся они со скоростью реактивного самолёта (700-1000 км/ч). В разных точках океана глубина различна и скорость цунами также будет отличаться. На плоских, широких побережьях высота цунами обычно не более 5-6 метров. Волны большой высоты образуются на отдельных, сравнительно небольших участках побережья с узкими бухтами и долинами.</a:t>
            </a:r>
          </a:p>
          <a:p>
            <a:r>
              <a:rPr lang="ru-RU" dirty="0" smtClean="0"/>
              <a:t>     Кроме </a:t>
            </a:r>
            <a:r>
              <a:rPr lang="ru-RU" dirty="0"/>
              <a:t>традиционных причин образования огромных волн (своего рода цунами), учёные выявили ещё одну, довольно необычную. Волна способна образоваться тогда, когда неустойчивый айсберг опрокидывается или раскалывается на части.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12" y="4992688"/>
            <a:ext cx="3328988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368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1319" y="465221"/>
            <a:ext cx="75472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pPr lvl="0"/>
            <a:r>
              <a:rPr lang="ru-RU" sz="2000" b="1" dirty="0"/>
              <a:t>Вопрос 1.</a:t>
            </a:r>
          </a:p>
          <a:p>
            <a:pPr lvl="0"/>
            <a:r>
              <a:rPr lang="ru-RU" sz="2000" dirty="0"/>
              <a:t>     Назовите причины возникновения цунами.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Вопрос </a:t>
            </a:r>
            <a:r>
              <a:rPr lang="ru-RU" sz="2000" b="1" dirty="0"/>
              <a:t>2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     В </a:t>
            </a:r>
            <a:r>
              <a:rPr lang="ru-RU" sz="2000" dirty="0"/>
              <a:t>каких местах земного шара чаще всего возникают цунами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    Выберите </a:t>
            </a:r>
            <a:r>
              <a:rPr lang="ru-RU" sz="2000" dirty="0"/>
              <a:t>все правильные ответы.</a:t>
            </a:r>
          </a:p>
          <a:p>
            <a:r>
              <a:rPr lang="ru-RU" sz="2000" dirty="0" smtClean="0"/>
              <a:t>a.	На </a:t>
            </a:r>
            <a:r>
              <a:rPr lang="ru-RU" sz="2000" dirty="0"/>
              <a:t>побережье Южной Америки</a:t>
            </a:r>
          </a:p>
          <a:p>
            <a:r>
              <a:rPr lang="ru-RU" sz="2000" dirty="0" smtClean="0"/>
              <a:t>b.	В </a:t>
            </a:r>
            <a:r>
              <a:rPr lang="ru-RU" sz="2000" dirty="0"/>
              <a:t>Индонезии</a:t>
            </a:r>
          </a:p>
          <a:p>
            <a:r>
              <a:rPr lang="ru-RU" sz="2000" dirty="0" smtClean="0"/>
              <a:t>c.	У </a:t>
            </a:r>
            <a:r>
              <a:rPr lang="ru-RU" sz="2000" dirty="0"/>
              <a:t>берегов Африки</a:t>
            </a:r>
          </a:p>
          <a:p>
            <a:r>
              <a:rPr lang="ru-RU" sz="2000" dirty="0" smtClean="0"/>
              <a:t>d.	В </a:t>
            </a:r>
            <a:r>
              <a:rPr lang="ru-RU" sz="2000" dirty="0"/>
              <a:t>Антарктиде</a:t>
            </a:r>
          </a:p>
          <a:p>
            <a:r>
              <a:rPr lang="ru-RU" sz="2000" dirty="0" smtClean="0"/>
              <a:t>e.	В </a:t>
            </a:r>
            <a:r>
              <a:rPr lang="ru-RU" sz="2000" dirty="0"/>
              <a:t>Новой Зеландии</a:t>
            </a:r>
          </a:p>
        </p:txBody>
      </p:sp>
    </p:spTree>
    <p:extLst>
      <p:ext uri="{BB962C8B-B14F-4D97-AF65-F5344CB8AC3E}">
        <p14:creationId xmlns:p14="http://schemas.microsoft.com/office/powerpoint/2010/main" val="2490045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7546" y="201384"/>
            <a:ext cx="116523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семинара</a:t>
            </a:r>
          </a:p>
          <a:p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Приветственное слово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Баширова Э.В., руководитель ЦНППМПР, кандидат биологических наук, доцент;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«Перспективы внедрения элементов функциональной грамотности в  образовательный процесс: роль инновационных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Банников А.Л., заместитель руководителя ЦНППМПР, отличник образования Республики;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«Читательская грамотность – компонент функциональной грамотности»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Садыкова Н.А.,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ЦНППМПР, кандидат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математической грамотности в учебном процессе»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Демидова С.В.,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ЦНППМПР, отличник образования Республики Башкортостан;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«Формирование и оценка естественно-научной грамотности»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Никонова Е.В., преподаватель ЦНППМПР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«Особенности формирования функциональной грамотности по направлению  «глобальные компетенции»»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Сафиуллина И.И., преподаватель ЦНППМПР, кандидат химических наук;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развитию креативного мышления»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Топольникова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ЦНППМПР, кандидат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наук, доцент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42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263" y="427352"/>
            <a:ext cx="107818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Текст 2. Возникновение </a:t>
            </a:r>
            <a:r>
              <a:rPr lang="ru-RU" b="1" dirty="0" smtClean="0"/>
              <a:t>цунами</a:t>
            </a:r>
          </a:p>
          <a:p>
            <a:endParaRPr lang="ru-RU" b="1" dirty="0"/>
          </a:p>
          <a:p>
            <a:pPr algn="just"/>
            <a:r>
              <a:rPr lang="ru-RU" dirty="0" smtClean="0"/>
              <a:t>     В </a:t>
            </a:r>
            <a:r>
              <a:rPr lang="ru-RU" dirty="0"/>
              <a:t>том случае, если участок морского дна смещается вверх, </a:t>
            </a:r>
            <a:endParaRPr lang="ru-RU" dirty="0" smtClean="0"/>
          </a:p>
          <a:p>
            <a:pPr algn="just"/>
            <a:r>
              <a:rPr lang="ru-RU" dirty="0" smtClean="0"/>
              <a:t>то </a:t>
            </a:r>
            <a:r>
              <a:rPr lang="ru-RU" dirty="0"/>
              <a:t>выталкивается вода и </a:t>
            </a:r>
            <a:r>
              <a:rPr lang="ru-RU" dirty="0" smtClean="0"/>
              <a:t>образуется волна.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Если же участок дна смещается вниз, то образуется углубление, </a:t>
            </a:r>
          </a:p>
          <a:p>
            <a:pPr algn="just"/>
            <a:r>
              <a:rPr lang="ru-RU" dirty="0" smtClean="0"/>
              <a:t>цунами распространяется отливной волной вперёд.</a:t>
            </a:r>
          </a:p>
          <a:p>
            <a:pPr algn="just"/>
            <a:r>
              <a:rPr lang="ru-RU" dirty="0" smtClean="0"/>
              <a:t>     Достигая </a:t>
            </a:r>
            <a:r>
              <a:rPr lang="ru-RU" dirty="0"/>
              <a:t>берега, цунами становится крайне опасно. При этом </a:t>
            </a:r>
            <a:r>
              <a:rPr lang="ru-RU" dirty="0" smtClean="0"/>
              <a:t>скорость</a:t>
            </a:r>
          </a:p>
          <a:p>
            <a:pPr algn="just"/>
            <a:r>
              <a:rPr lang="ru-RU" dirty="0" smtClean="0"/>
              <a:t>волны </a:t>
            </a:r>
            <a:r>
              <a:rPr lang="ru-RU" dirty="0"/>
              <a:t>снижается до 100 – 200 км/ч, уменьшается её длина, а высота достигает </a:t>
            </a:r>
            <a:endParaRPr lang="ru-RU" dirty="0" smtClean="0"/>
          </a:p>
          <a:p>
            <a:pPr algn="just"/>
            <a:r>
              <a:rPr lang="ru-RU" dirty="0" smtClean="0"/>
              <a:t>десятков </a:t>
            </a:r>
            <a:r>
              <a:rPr lang="ru-RU" dirty="0"/>
              <a:t>метров. Обычно цунами сопровождается несколькими волнами, наиболее разрушительны первая или вторая. На берег обрушиваются огромные массы воды, несущие большие разрушения.</a:t>
            </a:r>
          </a:p>
          <a:p>
            <a:pPr algn="just"/>
            <a:r>
              <a:rPr lang="ru-RU" dirty="0" smtClean="0"/>
              <a:t>     По </a:t>
            </a:r>
            <a:r>
              <a:rPr lang="ru-RU" dirty="0"/>
              <a:t>закону Эри-Грина высота волны (h) связана с глубиной моря (H) в данном месте</a:t>
            </a:r>
            <a:r>
              <a:rPr lang="ru-RU" dirty="0" smtClean="0"/>
              <a:t>: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 </a:t>
            </a:r>
          </a:p>
          <a:p>
            <a:pPr algn="just"/>
            <a:r>
              <a:rPr lang="ru-RU" dirty="0" smtClean="0"/>
              <a:t>     Учитывая</a:t>
            </a:r>
            <a:r>
              <a:rPr lang="ru-RU" dirty="0"/>
              <a:t>, что большинство прибрежных районов в Тихом океане являются густонаселёнными. Удар стихии наносит прибрежным городам колоссальный урон. После каждого наводнения и сопутствующих последствий приходится отстраивать эти участки заново.</a:t>
            </a:r>
          </a:p>
          <a:p>
            <a:pPr algn="r"/>
            <a:r>
              <a:rPr lang="ru-RU" dirty="0"/>
              <a:t>По материалам Научно-популярного </a:t>
            </a:r>
            <a:r>
              <a:rPr lang="ru-RU" dirty="0" smtClean="0"/>
              <a:t>журнала «Как </a:t>
            </a:r>
            <a:r>
              <a:rPr lang="ru-RU" dirty="0"/>
              <a:t>и почему?»</a:t>
            </a:r>
          </a:p>
          <a:p>
            <a:pPr algn="r"/>
            <a:r>
              <a:rPr lang="ru-RU" dirty="0"/>
              <a:t>URL: https://kipmu.ru/cunami/ Дата обращения: 25.05.2022 г.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817" y="198445"/>
            <a:ext cx="3054849" cy="203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0" t="63200" r="32972" b="25398"/>
          <a:stretch/>
        </p:blipFill>
        <p:spPr bwMode="auto">
          <a:xfrm>
            <a:off x="5136318" y="3225816"/>
            <a:ext cx="941696" cy="8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52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4269" y="754426"/>
            <a:ext cx="10001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3.</a:t>
            </a:r>
          </a:p>
          <a:p>
            <a:r>
              <a:rPr lang="ru-RU" dirty="0" smtClean="0"/>
              <a:t>     На </a:t>
            </a:r>
            <a:r>
              <a:rPr lang="ru-RU" dirty="0"/>
              <a:t>каком рисунке показано возникновение цунами приливной волной </a:t>
            </a:r>
            <a:r>
              <a:rPr lang="ru-RU" dirty="0" smtClean="0"/>
              <a:t>вперёд. Объясните </a:t>
            </a:r>
            <a:r>
              <a:rPr lang="ru-RU" dirty="0"/>
              <a:t>почему.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4" y="1329179"/>
            <a:ext cx="6800850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4269" y="3823141"/>
            <a:ext cx="11152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Вопрос 4.</a:t>
            </a:r>
          </a:p>
          <a:p>
            <a:r>
              <a:rPr lang="ru-RU" dirty="0" smtClean="0"/>
              <a:t>     Используя формулу Эри-Грина, объясните, почему цунами практически </a:t>
            </a:r>
            <a:r>
              <a:rPr lang="ru-RU" dirty="0"/>
              <a:t>безопасно в </a:t>
            </a:r>
            <a:r>
              <a:rPr lang="ru-RU" dirty="0" smtClean="0"/>
              <a:t>местах, где </a:t>
            </a:r>
            <a:r>
              <a:rPr lang="ru-RU" dirty="0"/>
              <a:t>глубина моря большая.</a:t>
            </a:r>
          </a:p>
        </p:txBody>
      </p:sp>
    </p:spTree>
    <p:extLst>
      <p:ext uri="{BB962C8B-B14F-4D97-AF65-F5344CB8AC3E}">
        <p14:creationId xmlns:p14="http://schemas.microsoft.com/office/powerpoint/2010/main" val="1693816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6710" y="398177"/>
            <a:ext cx="11232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Вопрос 5.</a:t>
            </a:r>
          </a:p>
          <a:p>
            <a:pPr algn="just"/>
            <a:r>
              <a:rPr lang="ru-RU" sz="2000" dirty="0" smtClean="0"/>
              <a:t>     Известно</a:t>
            </a:r>
            <a:r>
              <a:rPr lang="ru-RU" sz="2000" dirty="0"/>
              <a:t>, что цунами наиболее опасны в суживающихся бухтах и проливах, а также в приустьевых участках рек, впадающих в океан. Изучите представленные карты. Укажите, где возможно образование цунами. Обоснуйте свой ответ.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2" y="1721616"/>
            <a:ext cx="5749072" cy="26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14" y="1839821"/>
            <a:ext cx="6022596" cy="27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4046059"/>
            <a:ext cx="6281904" cy="281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88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15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9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8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4" y="0"/>
            <a:ext cx="12217443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9" y="1807098"/>
            <a:ext cx="9785834" cy="343988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Формирование и оценка естественно-научной грамотности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513901" y="200735"/>
            <a:ext cx="1500818" cy="1246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9896"/>
            <a:ext cx="1341438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474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1580" y="729014"/>
            <a:ext cx="3210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Естественно-научная </a:t>
            </a:r>
            <a:r>
              <a:rPr lang="ru-RU" sz="2000" b="1" dirty="0"/>
              <a:t>грамотность </a:t>
            </a:r>
            <a:r>
              <a:rPr lang="ru-RU" sz="2000" dirty="0"/>
              <a:t>– это </a:t>
            </a:r>
            <a:r>
              <a:rPr lang="ru-RU" sz="2000" dirty="0" smtClean="0"/>
              <a:t> способность </a:t>
            </a:r>
            <a:r>
              <a:rPr lang="ru-RU" sz="2000" dirty="0"/>
              <a:t>человека занимать активную гражданскую позицию по </a:t>
            </a:r>
            <a:r>
              <a:rPr lang="ru-RU" sz="2000" dirty="0" smtClean="0"/>
              <a:t>общественно </a:t>
            </a:r>
            <a:r>
              <a:rPr lang="ru-RU" sz="2000" dirty="0"/>
              <a:t>значимым вопросам, связанным с естественными науками, и его </a:t>
            </a:r>
            <a:r>
              <a:rPr lang="ru-RU" sz="2000" dirty="0" smtClean="0"/>
              <a:t>готовность </a:t>
            </a:r>
            <a:r>
              <a:rPr lang="ru-RU" sz="2000" dirty="0"/>
              <a:t>интересоваться естественнонаучными идеями.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39" y="681495"/>
            <a:ext cx="6541732" cy="55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73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t="24755" r="24835" b="43700"/>
          <a:stretch/>
        </p:blipFill>
        <p:spPr bwMode="auto">
          <a:xfrm>
            <a:off x="5669561" y="4768178"/>
            <a:ext cx="6522438" cy="182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24446" y="143763"/>
            <a:ext cx="7911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классифицируется по следующим параметрам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9942" y="2021283"/>
            <a:ext cx="1951620" cy="7150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естественно-научного знания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8991" y="903136"/>
            <a:ext cx="1992573" cy="7150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</a:p>
          <a:p>
            <a:pPr algn="ctr"/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9935" y="3450127"/>
            <a:ext cx="1992573" cy="7150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</a:p>
          <a:p>
            <a:pPr algn="ctr"/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9933" y="4875112"/>
            <a:ext cx="1992573" cy="7150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53385" y="588922"/>
            <a:ext cx="7926498" cy="1328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Научное </a:t>
            </a:r>
            <a:r>
              <a:rPr lang="ru-RU" dirty="0"/>
              <a:t>объяснение </a:t>
            </a:r>
            <a:r>
              <a:rPr lang="ru-RU" dirty="0" smtClean="0"/>
              <a:t>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Понимание </a:t>
            </a:r>
            <a:r>
              <a:rPr lang="ru-RU" dirty="0"/>
              <a:t>особенностей естественнонаучного </a:t>
            </a:r>
            <a:r>
              <a:rPr lang="ru-RU" dirty="0" smtClean="0"/>
              <a:t>исследования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нтерпретация данных </a:t>
            </a:r>
            <a:r>
              <a:rPr lang="ru-RU" dirty="0"/>
              <a:t>и использование научных  доказательств для получения выводов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93576" y="1056369"/>
            <a:ext cx="723331" cy="204310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53385" y="2017160"/>
            <a:ext cx="3875964" cy="715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Содержательное знание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Процедурное знание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26091" y="2826650"/>
            <a:ext cx="7260715" cy="16344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Здоровье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риродные ресурсы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кружающая среда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пасности </a:t>
            </a:r>
            <a:r>
              <a:rPr lang="ru-RU" dirty="0"/>
              <a:t>и </a:t>
            </a:r>
            <a:r>
              <a:rPr lang="ru-RU" dirty="0" smtClean="0"/>
              <a:t>риски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вязь </a:t>
            </a:r>
            <a:r>
              <a:rPr lang="ru-RU" dirty="0"/>
              <a:t>науки и </a:t>
            </a:r>
            <a:r>
              <a:rPr lang="ru-RU" dirty="0" smtClean="0"/>
              <a:t>технологий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53380" y="4658689"/>
            <a:ext cx="1616181" cy="1021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Низкий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dirty="0" smtClean="0"/>
              <a:t>Средний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Высокий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150352" y="2374703"/>
            <a:ext cx="723331" cy="204310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193575" y="3705515"/>
            <a:ext cx="723331" cy="204310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150353" y="5232655"/>
            <a:ext cx="723331" cy="204310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739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8170" r="22484" b="5354"/>
          <a:stretch/>
        </p:blipFill>
        <p:spPr bwMode="auto">
          <a:xfrm>
            <a:off x="1538560" y="437967"/>
            <a:ext cx="4334464" cy="607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t="14461" r="42935" b="7395"/>
          <a:stretch/>
        </p:blipFill>
        <p:spPr bwMode="auto">
          <a:xfrm>
            <a:off x="6385427" y="165049"/>
            <a:ext cx="4717788" cy="63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03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650" y="615352"/>
            <a:ext cx="94306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Учебный предмет «Физика»,</a:t>
            </a:r>
          </a:p>
          <a:p>
            <a:r>
              <a:rPr lang="ru-RU" sz="2400" dirty="0"/>
              <a:t>тема: «Сила. Виды сил», 7 класс, II четверть</a:t>
            </a:r>
          </a:p>
          <a:p>
            <a:r>
              <a:rPr lang="ru-RU" sz="2400" dirty="0"/>
              <a:t>Авторы: Пешкова А.В., </a:t>
            </a:r>
            <a:r>
              <a:rPr lang="ru-RU" sz="2400" dirty="0" err="1"/>
              <a:t>Солодова</a:t>
            </a:r>
            <a:r>
              <a:rPr lang="ru-RU" sz="2400" dirty="0"/>
              <a:t> И.Л., Смирнова Н.Е.</a:t>
            </a:r>
          </a:p>
          <a:p>
            <a:endParaRPr lang="ru-RU" sz="2400" dirty="0"/>
          </a:p>
          <a:p>
            <a:pPr algn="ctr"/>
            <a:r>
              <a:rPr lang="ru-RU" sz="2400" b="1" dirty="0"/>
              <a:t>Кейс № 5 «Оползень»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 smtClean="0"/>
              <a:t>Методическая </a:t>
            </a:r>
            <a:r>
              <a:rPr lang="ru-RU" sz="2400" b="1" dirty="0"/>
              <a:t>проблема</a:t>
            </a:r>
          </a:p>
          <a:p>
            <a:pPr algn="just"/>
            <a:r>
              <a:rPr lang="ru-RU" sz="2400" dirty="0" smtClean="0"/>
              <a:t>      Формирование </a:t>
            </a:r>
            <a:r>
              <a:rPr lang="ru-RU" sz="2400" dirty="0"/>
              <a:t>умений анализировать и интерпретировать данные, высказывать научно обоснованные предположения в процессе решения комплексных заданий естественно-научной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059090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1319" y="275195"/>
            <a:ext cx="112048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 smtClean="0"/>
              <a:t>Цель</a:t>
            </a:r>
            <a:endParaRPr lang="ru-RU" sz="2000" b="1" dirty="0"/>
          </a:p>
          <a:p>
            <a:pPr algn="just"/>
            <a:r>
              <a:rPr lang="ru-RU" sz="2000" dirty="0"/>
              <a:t>Формирование компетентностей естественно-научной грамотности и соответствующих им умений:</a:t>
            </a:r>
          </a:p>
          <a:p>
            <a:pPr algn="just"/>
            <a:r>
              <a:rPr lang="ru-RU" sz="2000" dirty="0"/>
              <a:t>•	научное объяснение явлений и процессов на примере формирования и развития оползня;</a:t>
            </a:r>
          </a:p>
          <a:p>
            <a:pPr algn="just"/>
            <a:r>
              <a:rPr lang="ru-RU" sz="2000" dirty="0"/>
              <a:t>•	применение соответствующих естественно-научных знаний, полученных на уроках физики и географии, для объяснения природы и причин оползней;</a:t>
            </a:r>
          </a:p>
          <a:p>
            <a:pPr algn="just"/>
            <a:r>
              <a:rPr lang="ru-RU" sz="2000" dirty="0"/>
              <a:t>•	интерпретация данных и использование научных доказательств для получения выводов при решении заданий кейса, преобразование одной формы представления данных в другую.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Задачи</a:t>
            </a:r>
            <a:endParaRPr lang="ru-RU" sz="2000" b="1" dirty="0"/>
          </a:p>
          <a:p>
            <a:pPr algn="just"/>
            <a:r>
              <a:rPr lang="ru-RU" sz="2000" dirty="0"/>
              <a:t>1.	Отрабатывать умения давать объяснения явлениям с использованием научной терминологии.</a:t>
            </a:r>
          </a:p>
          <a:p>
            <a:pPr algn="just"/>
            <a:r>
              <a:rPr lang="ru-RU" sz="2000" dirty="0"/>
              <a:t>2.	Применять естественно-научные знания, сформированные на уроках физики и географии для объяснения причин и природы оползней.</a:t>
            </a:r>
          </a:p>
          <a:p>
            <a:pPr algn="just"/>
            <a:r>
              <a:rPr lang="ru-RU" sz="2000" dirty="0"/>
              <a:t>3.	Развивать компетенции читательской грамотности.</a:t>
            </a:r>
          </a:p>
          <a:p>
            <a:pPr algn="just"/>
            <a:r>
              <a:rPr lang="ru-RU" sz="2000" dirty="0"/>
              <a:t>4.	Развивать компетенции интерпретации данных, а также использования научных доказательств для получения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7187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4791"/>
            <a:ext cx="12191999" cy="12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6984"/>
            <a:ext cx="1341236" cy="1201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1"/>
          <a:stretch/>
        </p:blipFill>
        <p:spPr>
          <a:xfrm>
            <a:off x="9926298" y="179674"/>
            <a:ext cx="2053585" cy="1149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00" y="4573018"/>
            <a:ext cx="1755800" cy="109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02082" cy="9304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2" y="655923"/>
            <a:ext cx="9000444" cy="483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22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1332</Words>
  <Application>Microsoft Office PowerPoint</Application>
  <PresentationFormat>Произвольный</PresentationFormat>
  <Paragraphs>162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Системный подход к формированию функциональной грамотности обучающихся в условиях реализации обновленных ФГОС ООО </vt:lpstr>
      <vt:lpstr>Презентация PowerPoint</vt:lpstr>
      <vt:lpstr>Формирование и оценка естественно-научной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Эльмир</cp:lastModifiedBy>
  <cp:revision>321</cp:revision>
  <cp:lastPrinted>2021-04-29T14:33:59Z</cp:lastPrinted>
  <dcterms:modified xsi:type="dcterms:W3CDTF">2023-02-01T09:35:04Z</dcterms:modified>
</cp:coreProperties>
</file>