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3" Target="tableStyles.xml" Type="http://schemas.openxmlformats.org/officeDocument/2006/relationships/tableStyles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" name="Shape 40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42" name="Picture 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2000" cy="6858000"/>
          </a:xfrm>
          <a:prstGeom prst="rect">
            <a:avLst/>
          </a:prstGeom>
        </p:spPr>
      </p:pic>
      <p:sp>
        <p:nvSpPr>
          <p:cNvPr hidden="false" id="43" name="Shape 43"/>
          <p:cNvSpPr txBox="true"/>
          <p:nvPr isPhoto="false">
            <p:ph idx="0" type="title"/>
          </p:nvPr>
        </p:nvSpPr>
        <p:spPr>
          <a:xfrm flipH="false" flipV="false" rot="0"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4" name="Shape 44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5" name="Shape 5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6" name="Shape 5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57" name="Shape 5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8" name="Shape 5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" name="Shape 2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30" name="Shape 3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68" name="GroupShape 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9" name="Shape 69"/>
          <p:cNvSpPr txBox="true"/>
          <p:nvPr isPhoto="false">
            <p:ph idx="0" type="title"/>
          </p:nvPr>
        </p:nvSpPr>
        <p:spPr>
          <a:xfrm flipH="false" flipV="false" rot="0"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0" name="Shape 70"/>
          <p:cNvSpPr txBox="true"/>
          <p:nvPr isPhoto="false">
            <p:ph idx="1" type="body"/>
          </p:nvPr>
        </p:nvSpPr>
        <p:spPr>
          <a:xfrm flipH="false" flipV="false" rot="0"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/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1" name="Shape 7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72" name="Shape 7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3" name="Shape 7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4" name="GroupShape 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5" name="Shape 7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6" name="Shape 76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7" name="Shape 77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8" name="Shape 7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79" name="Shape 7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0" name="Shape 8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9" name="GroupShape 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59" name="GroupShape 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" name="Shape 60"/>
          <p:cNvSpPr txBox="true"/>
          <p:nvPr isPhoto="false">
            <p:ph idx="0" type="title"/>
          </p:nvPr>
        </p:nvSpPr>
        <p:spPr>
          <a:xfrm flipH="false" flipV="false" rot="0">
            <a:off x="839788" y="365127"/>
            <a:ext cx="10515600" cy="13255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1" name="Shape 61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2" name="Shape 62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3" name="Shape 63"/>
          <p:cNvSpPr txBox="true"/>
          <p:nvPr isPhoto="false">
            <p:ph idx="3" type="body"/>
          </p:nvPr>
        </p:nvSpPr>
        <p:spPr>
          <a:xfrm flipH="false" flipV="false" rot="0">
            <a:off x="6172201" y="1681163"/>
            <a:ext cx="5183188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4" type="body"/>
          </p:nvPr>
        </p:nvSpPr>
        <p:spPr>
          <a:xfrm flipH="false" flipV="false" rot="0"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66" name="Shape 6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7" name="Shape 6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xfrm flipH="false" flipV="false" rot="0">
            <a:off x="5183188" y="987427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2" name="Shape 22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4" name="Shape 34"/>
          <p:cNvSpPr txBox="true"/>
          <p:nvPr isPhoto="false">
            <p:ph idx="1" type="body"/>
          </p:nvPr>
        </p:nvSpPr>
        <p:spPr>
          <a:xfrm flipH="false" flipV="false" rot="0">
            <a:off x="5183188" y="987427"/>
            <a:ext cx="6172199" cy="4873625"/>
          </a:xfrm>
          <a:prstGeom prst="rect">
            <a:avLst/>
          </a:prstGeom>
        </p:spPr>
        <p:txBody>
          <a:bodyPr anchor="t"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hidden="false" id="35" name="Shape 35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6" name="Shape 3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23.04.2020</a:t>
            </a:r>
          </a:p>
        </p:txBody>
      </p:sp>
      <p:sp>
        <p:nvSpPr>
          <p:cNvPr hidden="false" id="37" name="Shape 3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8" name="Shape 3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3" Target="../media/1.png" Type="http://schemas.openxmlformats.org/officeDocument/2006/relationships/imag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" name="Picture 3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651" y="366"/>
            <a:ext cx="12190699" cy="6857268"/>
          </a:xfrm>
          <a:prstGeom prst="rect">
            <a:avLst/>
          </a:prstGeom>
        </p:spPr>
      </p:pic>
      <p:sp>
        <p:nvSpPr>
          <p:cNvPr hidden="false" id="4" name="Shape 4"/>
          <p:cNvSpPr txBox="true"/>
          <p:nvPr isPhoto="false">
            <p:ph idx="0" type="title"/>
          </p:nvPr>
        </p:nvSpPr>
        <p:spPr>
          <a:xfrm flipH="false" flipV="false" rot="0">
            <a:off x="838200" y="365127"/>
            <a:ext cx="10515600" cy="132556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5" name="Shape 5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6" name="Shape 6"/>
          <p:cNvSpPr txBox="true"/>
          <p:nvPr isPhoto="false">
            <p:ph idx="2" type="dt"/>
          </p:nvPr>
        </p:nvSpPr>
        <p:spPr>
          <a:xfrm flipH="false" flipV="false" rot="0">
            <a:off x="838200" y="6356352"/>
            <a:ext cx="2743200" cy="365124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23.04.2020</a:t>
            </a:r>
          </a:p>
        </p:txBody>
      </p:sp>
      <p:sp>
        <p:nvSpPr>
          <p:cNvPr hidden="false" id="7" name="Shape 7"/>
          <p:cNvSpPr txBox="true"/>
          <p:nvPr isPhoto="false">
            <p:ph idx="3" type="ftr"/>
          </p:nvPr>
        </p:nvSpPr>
        <p:spPr>
          <a:xfrm flipH="false" flipV="false" rot="0">
            <a:off x="4038600" y="6356352"/>
            <a:ext cx="4114800" cy="365124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8" name="Shape 8"/>
          <p:cNvSpPr txBox="true"/>
          <p:nvPr isPhoto="false">
            <p:ph idx="4" type="sldNum"/>
          </p:nvPr>
        </p:nvSpPr>
        <p:spPr>
          <a:xfrm flipH="false" flipV="false" rot="0">
            <a:off x="8610600" y="6356352"/>
            <a:ext cx="2743200" cy="365124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4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5.jpeg" Type="http://schemas.openxmlformats.org/officeDocument/2006/relationships/image"/>
  <Relationship Id="rId2" Target="../media/6.jpeg" Type="http://schemas.openxmlformats.org/officeDocument/2006/relationships/image"/>
  <Relationship Id="rId3" Target="../media/7.png" Type="http://schemas.openxmlformats.org/officeDocument/2006/relationships/image"/>
  <Relationship Id="rId4" Target="../media/8.pn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9.jpeg" Type="http://schemas.openxmlformats.org/officeDocument/2006/relationships/image"/>
  <Relationship Id="rId2" Target="../media/10.jpeg" Type="http://schemas.openxmlformats.org/officeDocument/2006/relationships/image"/>
  <Relationship Id="rId3" Target="../media/11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12.jpeg" Type="http://schemas.openxmlformats.org/officeDocument/2006/relationships/image"/>
  <Relationship Id="rId2" Target="../media/13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14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2" name="Shape 8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sz="5400">
                <a:solidFill>
                  <a:srgbClr val="FFC000"/>
                </a:solidFill>
              </a:rPr>
              <a:t>ПУТЬ К СЕБЕ</a:t>
            </a:r>
            <a:endParaRPr b="true" sz="5400">
              <a:solidFill>
                <a:srgbClr val="FFC000"/>
              </a:solidFill>
            </a:endParaRPr>
          </a:p>
        </p:txBody>
      </p:sp>
      <p:sp>
        <p:nvSpPr>
          <p:cNvPr hidden="false" id="83" name="Shape 83"/>
          <p:cNvSpPr txBox="true"/>
          <p:nvPr isPhoto="false">
            <p:ph idx="1" type="subTitle"/>
          </p:nvPr>
        </p:nvSpPr>
        <p:spPr>
          <a:xfrm flipH="false" flipV="false" rot="0">
            <a:off x="3255818" y="3602038"/>
            <a:ext cx="5361709" cy="165576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sz="360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Способы снятия напряжения</a:t>
            </a:r>
            <a:endParaRPr b="true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479342" y="826729"/>
            <a:ext cx="5843893" cy="286232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60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Благодарю</a:t>
            </a:r>
            <a:endParaRPr b="true" sz="60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60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за внимание </a:t>
            </a:r>
            <a:endParaRPr b="true" sz="60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0" name="Shape 140"/>
          <p:cNvSpPr txBox="true"/>
          <p:nvPr isPhoto="false"/>
        </p:nvSpPr>
        <p:spPr>
          <a:xfrm flipH="false" flipV="false" rot="0">
            <a:off x="346363" y="4087090"/>
            <a:ext cx="6608618" cy="206210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Вступайте в нейро – клуб «Перезагрузка»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Модератор клуба Ольга Портнова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Запись по телефону :89603927471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@Olenka_Portnova 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6" name="Picture 8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065131" y="3158837"/>
            <a:ext cx="6019207" cy="3615037"/>
          </a:xfrm>
          <a:prstGeom prst="rect">
            <a:avLst/>
          </a:prstGeom>
          <a:ln>
            <a:noFill/>
          </a:ln>
        </p:spPr>
      </p:pic>
      <p:sp>
        <p:nvSpPr>
          <p:cNvPr hidden="false" id="87" name="Shape 87"/>
          <p:cNvSpPr txBox="true"/>
          <p:nvPr isPhoto="false">
            <p:ph idx="0" type="title"/>
          </p:nvPr>
        </p:nvSpPr>
        <p:spPr>
          <a:xfrm flipH="false" flipV="false" rot="0">
            <a:off x="1354585" y="656287"/>
            <a:ext cx="9421091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b="true" sz="5400">
                <a:solidFill>
                  <a:srgbClr val="FFC000"/>
                </a:solidFill>
              </a:rPr>
              <a:t>Эмоциональное напряжение = результат конфликта</a:t>
            </a:r>
            <a:endParaRPr b="true" sz="5400">
              <a:solidFill>
                <a:srgbClr val="FFC000"/>
              </a:solidFill>
            </a:endParaRPr>
          </a:p>
        </p:txBody>
      </p:sp>
      <p:sp>
        <p:nvSpPr>
          <p:cNvPr hidden="false" id="88" name="Shape 88"/>
          <p:cNvSpPr txBox="true"/>
          <p:nvPr isPhoto="false">
            <p:ph idx="1" type="body"/>
          </p:nvPr>
        </p:nvSpPr>
        <p:spPr>
          <a:xfrm flipH="false" flipV="false" rot="0">
            <a:off x="297873" y="2130426"/>
            <a:ext cx="6684818" cy="336982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marL="0">
              <a:buNone/>
            </a:pPr>
            <a:r>
              <a:rPr b="true"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Причина </a:t>
            </a:r>
            <a:r>
              <a:rPr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– </a:t>
            </a:r>
            <a:r>
              <a:rPr b="true"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неумение </a:t>
            </a:r>
            <a:r>
              <a:rPr b="true"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правильно выплескивать </a:t>
            </a:r>
            <a:r>
              <a:rPr b="true"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негативные эмоции, избавляться от них. </a:t>
            </a:r>
            <a:r>
              <a:rPr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Они </a:t>
            </a:r>
            <a:r>
              <a:rPr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накапливаются. </a:t>
            </a:r>
            <a:endParaRPr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0" marL="0">
              <a:buNone/>
            </a:pPr>
            <a:r>
              <a:rPr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А </a:t>
            </a:r>
            <a:r>
              <a:rPr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постоянный психологический стресс негативно воздействует на работу всего организма.</a:t>
            </a:r>
            <a:endParaRPr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9" name="GroupShape 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0" name="Shape 9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b="true" sz="4800">
                <a:solidFill>
                  <a:srgbClr val="FFC000"/>
                </a:solidFill>
              </a:rPr>
              <a:t>Способы снятия психоэмоционального напряжения</a:t>
            </a:r>
            <a:endParaRPr b="true" sz="4800">
              <a:solidFill>
                <a:srgbClr val="FFC000"/>
              </a:solidFill>
            </a:endParaRPr>
          </a:p>
        </p:txBody>
      </p:sp>
      <p:sp>
        <p:nvSpPr>
          <p:cNvPr hidden="false" id="91" name="Shape 91"/>
          <p:cNvSpPr txBox="true"/>
          <p:nvPr isPhoto="false">
            <p:ph idx="1" type="body"/>
          </p:nvPr>
        </p:nvSpPr>
        <p:spPr>
          <a:xfrm flipH="false" flipV="false" rot="0">
            <a:off x="692727" y="1843089"/>
            <a:ext cx="4433456" cy="394811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buFont typeface="Arial"/>
              <a:buChar char="•"/>
            </a:pPr>
            <a:r>
              <a:rPr sz="44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Аутотренинг</a:t>
            </a:r>
            <a:endParaRPr sz="440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Arial"/>
              <a:buChar char="•"/>
            </a:pPr>
            <a:r>
              <a:rPr sz="44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Арт-терапия</a:t>
            </a:r>
            <a:endParaRPr sz="440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Arial"/>
              <a:buChar char="•"/>
            </a:pPr>
            <a:r>
              <a:rPr sz="44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Медитативные </a:t>
            </a:r>
            <a:endParaRPr sz="440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indent="0" marL="0">
              <a:buNone/>
            </a:pPr>
            <a:r>
              <a:rPr sz="44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упражнения</a:t>
            </a:r>
            <a:endParaRPr sz="440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hidden="false" id="93" name="Picture 93"/>
          <p:cNvPicPr preferRelativeResize="true"/>
          <p:nvPr isPhoto="false"/>
        </p:nvPicPr>
        <p:blipFill>
          <a:blip r:embed="rId1"/>
          <a:srcRect b="6020" l="9094" r="10259" t="3071"/>
          <a:stretch/>
        </p:blipFill>
        <p:spPr>
          <a:xfrm flipH="false" flipV="false" rot="0">
            <a:off x="5540366" y="1843089"/>
            <a:ext cx="5210760" cy="3654842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5" name="Shape 95"/>
          <p:cNvSpPr txBox="true"/>
          <p:nvPr isPhoto="false">
            <p:ph idx="0" type="title"/>
          </p:nvPr>
        </p:nvSpPr>
        <p:spPr>
          <a:xfrm flipH="false" flipV="false" rot="0">
            <a:off x="838200" y="365128"/>
            <a:ext cx="10515600" cy="93719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sz="5400">
                <a:solidFill>
                  <a:srgbClr val="FFC000"/>
                </a:solidFill>
              </a:rPr>
              <a:t>Аутотренинг</a:t>
            </a:r>
            <a:endParaRPr sz="5400">
              <a:solidFill>
                <a:srgbClr val="FFC000"/>
              </a:solidFill>
            </a:endParaRPr>
          </a:p>
        </p:txBody>
      </p:sp>
      <p:sp>
        <p:nvSpPr>
          <p:cNvPr hidden="false" id="96" name="Shape 96"/>
          <p:cNvSpPr txBox="true"/>
          <p:nvPr isPhoto="false">
            <p:ph idx="1" type="body"/>
          </p:nvPr>
        </p:nvSpPr>
        <p:spPr>
          <a:xfrm flipH="false" flipV="false" rot="0">
            <a:off x="838200" y="1454727"/>
            <a:ext cx="10515600" cy="472223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indent="0" marL="0">
              <a:buNone/>
            </a:pP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Суть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этого процесса – успокоение нервной системы и релаксация всего организма даже в условиях ежедневного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стресса (за счет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некоторых приемов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самовнушения).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«Будильник желаний»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7" name="GroupShape 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9" name="Pictur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492837" y="1290035"/>
            <a:ext cx="2891048" cy="3953933"/>
          </a:xfrm>
          <a:prstGeom prst="rect">
            <a:avLst/>
          </a:prstGeom>
          <a:ln>
            <a:noFill/>
          </a:ln>
        </p:spPr>
      </p:pic>
      <p:pic>
        <p:nvPicPr>
          <p:cNvPr hidden="false" id="101" name="Picture 101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247650" y="1147690"/>
            <a:ext cx="2857500" cy="4238625"/>
          </a:xfrm>
          <a:prstGeom prst="rect">
            <a:avLst/>
          </a:prstGeom>
          <a:ln>
            <a:noFill/>
          </a:ln>
        </p:spPr>
      </p:pic>
      <p:pic>
        <p:nvPicPr>
          <p:cNvPr hidden="false" id="103" name="Picture 103"/>
          <p:cNvPicPr preferRelativeResize="true"/>
          <p:nvPr isPhoto="false"/>
        </p:nvPicPr>
        <p:blipFill>
          <a:blip r:embed="rId3"/>
          <a:srcRect b="15567" l="0" r="0" t="45148"/>
          <a:stretch/>
        </p:blipFill>
        <p:spPr>
          <a:xfrm flipH="false" flipV="false" rot="0">
            <a:off x="1390090" y="4737096"/>
            <a:ext cx="8264795" cy="2056314"/>
          </a:xfrm>
          <a:prstGeom prst="rect">
            <a:avLst/>
          </a:prstGeom>
        </p:spPr>
      </p:pic>
      <p:grpSp>
        <p:nvGrpSpPr>
          <p:cNvPr hidden="false" id="104" name="Shape 104"/>
          <p:cNvGrpSpPr/>
          <p:nvPr isPhoto="false"/>
        </p:nvGrpSpPr>
        <p:grpSpPr>
          <a:xfrm flipH="false" flipV="false" rot="0">
            <a:off x="3585805" y="3614046"/>
            <a:ext cx="3005494" cy="2151207"/>
            <a:chOff x="0" y="0"/>
            <a:chExt cx="3005494" cy="2151207"/>
          </a:xfrm>
        </p:grpSpPr>
        <p:sp>
          <p:nvSpPr>
            <p:cNvPr hidden="false" id="105" name="Shape 105"/>
            <p:cNvSpPr txBox="true"/>
            <p:nvPr isPhoto="false"/>
          </p:nvSpPr>
          <p:spPr>
            <a:xfrm flipH="false" flipV="false" rot="0">
              <a:off x="1356804" y="1329437"/>
              <a:ext cx="1648690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/>
            <a:fontRef idx="none"/>
          </p:style>
          <p:txBody>
            <a:bodyPr bIns="45720" lIns="91440" rIns="91440" tIns="45720" wrap="square">
              <a:spAutoFit/>
            </a:bodyPr>
            <a:p>
              <a:pPr algn="ctr" indent="0" marL="0"/>
              <a:r>
                <a: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Поза мумии</a:t>
              </a:r>
              <a:endParaRPr sz="20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hidden="false" id="107" name="Picture 107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0" y="0"/>
              <a:ext cx="1936681" cy="2151207"/>
            </a:xfrm>
            <a:prstGeom prst="rect">
              <a:avLst/>
            </a:prstGeom>
          </p:spPr>
        </p:pic>
      </p:grpSp>
      <p:sp>
        <p:nvSpPr>
          <p:cNvPr hidden="false" id="108" name="Shape 108"/>
          <p:cNvSpPr txBox="true"/>
          <p:nvPr isPhoto="false"/>
        </p:nvSpPr>
        <p:spPr>
          <a:xfrm flipH="true" flipV="false" rot="0">
            <a:off x="9836728" y="1482871"/>
            <a:ext cx="1309826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1-е положение сидя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3585805" y="1379579"/>
            <a:ext cx="4519104" cy="1907700"/>
          </a:xfrm>
          <a:prstGeom prst="ribbon2">
            <a:avLst/>
          </a:prstGeom>
          <a:gradFill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0" name="Shape 110"/>
          <p:cNvSpPr txBox="true"/>
          <p:nvPr isPhoto="false">
            <p:ph idx="0" type="title"/>
          </p:nvPr>
        </p:nvSpPr>
        <p:spPr>
          <a:xfrm flipH="false" flipV="false" rot="0">
            <a:off x="4880265" y="1501447"/>
            <a:ext cx="1960418" cy="132556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6000">
                <a:solidFill>
                  <a:srgbClr val="92D050"/>
                </a:solidFill>
              </a:rPr>
              <a:t>Поза</a:t>
            </a:r>
            <a:endParaRPr b="true" sz="6000">
              <a:solidFill>
                <a:srgbClr val="92D050"/>
              </a:solidFill>
            </a:endParaRPr>
          </a:p>
        </p:txBody>
      </p:sp>
      <p:sp>
        <p:nvSpPr>
          <p:cNvPr hidden="false" id="111" name="Shape 111"/>
          <p:cNvSpPr txBox="true"/>
          <p:nvPr isPhoto="false"/>
        </p:nvSpPr>
        <p:spPr>
          <a:xfrm flipH="false" flipV="false" rot="0">
            <a:off x="3848098" y="351422"/>
            <a:ext cx="3837709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5 раз в день по 5 минут</a:t>
            </a:r>
            <a:endParaRPr sz="3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3" name="Shape 11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6000">
                <a:solidFill>
                  <a:srgbClr val="FFC000"/>
                </a:solidFill>
              </a:rPr>
              <a:t>Арт-терапия</a:t>
            </a:r>
            <a:endParaRPr sz="6000">
              <a:solidFill>
                <a:srgbClr val="FFC000"/>
              </a:solidFill>
            </a:endParaRPr>
          </a:p>
        </p:txBody>
      </p:sp>
      <p:sp>
        <p:nvSpPr>
          <p:cNvPr hidden="false" id="114" name="Shape 114"/>
          <p:cNvSpPr txBox="true"/>
          <p:nvPr isPhoto="false">
            <p:ph idx="1" type="body"/>
          </p:nvPr>
        </p:nvSpPr>
        <p:spPr>
          <a:xfrm flipH="false" flipV="false" rot="0">
            <a:off x="637309" y="1496291"/>
            <a:ext cx="10903527" cy="12192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  <a:latin typeface="Majestic"/>
                <a:ea typeface="Majestic"/>
                <a:cs typeface="Majestic"/>
              </a:rPr>
              <a:t>направление в психотерапии и психологической коррекции, основанное на применении для терапии искусства и творчества.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hidden="false" id="115" name="Shape 115"/>
          <p:cNvSpPr txBox="true"/>
          <p:nvPr isPhoto="false"/>
        </p:nvSpPr>
        <p:spPr>
          <a:xfrm flipH="false" flipV="false" rot="0">
            <a:off x="637309" y="2669371"/>
            <a:ext cx="1704109" cy="369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НЕЙРОГРАФИЯ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true"/>
          <p:nvPr isPhoto="false"/>
        </p:nvSpPr>
        <p:spPr>
          <a:xfrm flipH="false" flipV="false" rot="0">
            <a:off x="3962398" y="2662443"/>
            <a:ext cx="134389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МАНДАЛЫ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6658840" y="2710935"/>
            <a:ext cx="250767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Рисунок в краске или карандаше без техники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9" name="Picture 1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63236" y="3284126"/>
            <a:ext cx="2573484" cy="3245139"/>
          </a:xfrm>
          <a:prstGeom prst="rect">
            <a:avLst/>
          </a:prstGeom>
          <a:ln>
            <a:noFill/>
          </a:ln>
        </p:spPr>
      </p:pic>
      <p:pic>
        <p:nvPicPr>
          <p:cNvPr hidden="false" id="121" name="Picture 12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011776" y="3284126"/>
            <a:ext cx="3245139" cy="3245139"/>
          </a:xfrm>
          <a:prstGeom prst="rect">
            <a:avLst/>
          </a:prstGeom>
          <a:ln>
            <a:noFill/>
          </a:ln>
        </p:spPr>
      </p:pic>
      <p:pic>
        <p:nvPicPr>
          <p:cNvPr hidden="false" id="123" name="Picture 12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431971" y="3284126"/>
            <a:ext cx="2961410" cy="3245139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5" name="Shape 125"/>
          <p:cNvSpPr txBox="true"/>
          <p:nvPr isPhoto="false">
            <p:ph idx="0" type="title"/>
          </p:nvPr>
        </p:nvSpPr>
        <p:spPr>
          <a:xfrm flipH="false" flipV="false" rot="0">
            <a:off x="838200" y="365127"/>
            <a:ext cx="10515600" cy="96490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4800">
                <a:solidFill>
                  <a:srgbClr val="FFC000"/>
                </a:solidFill>
              </a:rPr>
              <a:t>Медитативные упражнения</a:t>
            </a:r>
            <a:endParaRPr sz="4800">
              <a:solidFill>
                <a:srgbClr val="FFC000"/>
              </a:solidFill>
            </a:endParaRPr>
          </a:p>
        </p:txBody>
      </p:sp>
      <p:pic>
        <p:nvPicPr>
          <p:cNvPr hidden="false" id="127" name="Picture 127"/>
          <p:cNvPicPr preferRelativeResize="true"/>
          <p:nvPr isPhoto="false">
            <p:ph idx="1" type="body"/>
          </p:nvPr>
        </p:nvPicPr>
        <p:blipFill>
          <a:blip r:embed="rId1"/>
          <a:srcRect b="0" l="0" r="26359" t="0"/>
          <a:stretch/>
        </p:blipFill>
        <p:spPr>
          <a:xfrm flipH="false" flipV="false" rot="0">
            <a:off x="357781" y="1211260"/>
            <a:ext cx="5696655" cy="5231103"/>
          </a:xfrm>
          <a:prstGeom prst="rect">
            <a:avLst/>
          </a:prstGeom>
          <a:ln>
            <a:noFill/>
          </a:ln>
        </p:spPr>
      </p:pic>
      <p:pic>
        <p:nvPicPr>
          <p:cNvPr hidden="false" id="129" name="Picture 129"/>
          <p:cNvPicPr preferRelativeResize="true"/>
          <p:nvPr isPhoto="false"/>
        </p:nvPicPr>
        <p:blipFill>
          <a:blip r:embed="rId2"/>
          <a:srcRect b="0" l="7356" r="6569" t="0"/>
          <a:stretch/>
        </p:blipFill>
        <p:spPr>
          <a:xfrm flipH="false" flipV="false" rot="0">
            <a:off x="6691745" y="1211259"/>
            <a:ext cx="4502728" cy="5231103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0" name="GroupShape 1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1" name="Shape 131"/>
          <p:cNvSpPr txBox="true"/>
          <p:nvPr isPhoto="false">
            <p:ph idx="0" type="title"/>
          </p:nvPr>
        </p:nvSpPr>
        <p:spPr>
          <a:xfrm flipH="false" flipV="false" rot="0">
            <a:off x="838200" y="365127"/>
            <a:ext cx="10515600" cy="100647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5400">
                <a:solidFill>
                  <a:srgbClr val="FFC000"/>
                </a:solidFill>
              </a:rPr>
              <a:t>Тело говорит «ты на меня давишь!»</a:t>
            </a:r>
            <a:endParaRPr b="true" sz="5400">
              <a:solidFill>
                <a:srgbClr val="FFC000"/>
              </a:solidFill>
            </a:endParaRPr>
          </a:p>
        </p:txBody>
      </p:sp>
      <p:sp>
        <p:nvSpPr>
          <p:cNvPr hidden="false" id="132" name="Shape 132"/>
          <p:cNvSpPr txBox="true"/>
          <p:nvPr isPhoto="false">
            <p:ph idx="1" type="body"/>
          </p:nvPr>
        </p:nvSpPr>
        <p:spPr>
          <a:xfrm flipH="false" flipV="false" rot="0">
            <a:off x="595745" y="1371600"/>
            <a:ext cx="10758055" cy="480536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>
                <a:solidFill>
                  <a:srgbClr val="92D050"/>
                </a:solidFill>
              </a:rPr>
              <a:t>«Заземление»</a:t>
            </a:r>
            <a:br/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— представьте: гнев входит в вас от оппонента как пучок отрицательной энергии. Затем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эта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энергия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опускается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в ноги и свободно уходит в </a:t>
            </a: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землю, не оставляя следа.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>
                <a:solidFill>
                  <a:srgbClr val="92D050"/>
                </a:solidFill>
              </a:rPr>
              <a:t>«Внутренний луч»</a:t>
            </a:r>
            <a:br>
              <a:rPr>
                <a:solidFill>
                  <a:srgbClr val="92D050"/>
                </a:solidFill>
              </a:rPr>
            </a:b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— метод на начальной стадии раздражения или усталости. Необходимо расслабиться и представить, как возникает светлый луч, который движется сверху вниз и медленно освещает лицо, шею, плечи, руки теплым, ровным и приятным светом. По мере движения луча разглаживаются морщины, исчезает напряжение в области затылка, ослабляются складки на лбу, «опадают» брови, «охлаждаются» глаза, ослабляются зажимы в углах губ, опускаются плечи, освобождаются шея и грудь, руки, спина и ноги расслабляются. Светлый внутренний луч создает внешность нового спокойного, уверенного и благополучного человека.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3" name="GroupShape 1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4" name="Shape 134"/>
          <p:cNvSpPr txBox="true"/>
          <p:nvPr isPhoto="false">
            <p:ph idx="0" type="title"/>
          </p:nvPr>
        </p:nvSpPr>
        <p:spPr>
          <a:xfrm flipH="false" flipV="false" rot="0">
            <a:off x="838200" y="365127"/>
            <a:ext cx="6091946" cy="132556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5400">
                <a:solidFill>
                  <a:srgbClr val="FFC000"/>
                </a:solidFill>
              </a:rPr>
              <a:t>Мне нужны силы!</a:t>
            </a:r>
            <a:endParaRPr b="true" sz="5400">
              <a:solidFill>
                <a:srgbClr val="FFC000"/>
              </a:solidFill>
            </a:endParaRPr>
          </a:p>
        </p:txBody>
      </p:sp>
      <p:sp>
        <p:nvSpPr>
          <p:cNvPr hidden="false" id="135" name="Shape 135"/>
          <p:cNvSpPr txBox="true"/>
          <p:nvPr isPhoto="false">
            <p:ph idx="1" type="body"/>
          </p:nvPr>
        </p:nvSpPr>
        <p:spPr>
          <a:xfrm flipH="false" flipV="false" rot="0">
            <a:off x="401782" y="1482435"/>
            <a:ext cx="6761018" cy="507076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>
                <a:solidFill>
                  <a:srgbClr val="92D050"/>
                </a:solidFill>
              </a:rPr>
              <a:t>«Мой дом» («моя комната»)</a:t>
            </a:r>
            <a:br>
              <a:rPr>
                <a:solidFill>
                  <a:srgbClr val="92D050"/>
                </a:solidFill>
              </a:rPr>
            </a:br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— для реализации этого упражнения необходимо сесть, расслабиться и начать строить в воображении свой любимый дом или комнату с видом на речку, озеро, лес или куда-то еще. Обставьте его, как вы хотите, представьте свое любимое кресло. Запомните его и мысленно уходите в него отдыхать в любое время в течение дня. «Побыв» в нем 5—7 минут, вы ощутите прилив сил</a:t>
            </a:r>
            <a:r>
              <a:rPr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hidden="false" id="137" name="Picture 1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065818" y="-1"/>
            <a:ext cx="5126181" cy="3796145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powerpointbase.com-854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MyOffice-CoreFramework-Android/31-1191.801.8978.819.1@3a1110cd217cfef7bfaea0d80df387ac68f3aaa9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2024-01-17T04:41:26Z</dcterms:modified>
</cp:coreProperties>
</file>