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7" r:id="rId11"/>
    <p:sldId id="269" r:id="rId12"/>
    <p:sldId id="265" r:id="rId13"/>
    <p:sldId id="270" r:id="rId14"/>
    <p:sldId id="271" r:id="rId15"/>
    <p:sldId id="272" r:id="rId16"/>
    <p:sldId id="274" r:id="rId17"/>
    <p:sldId id="277" r:id="rId18"/>
    <p:sldId id="278" r:id="rId19"/>
    <p:sldId id="264" r:id="rId20"/>
  </p:sldIdLst>
  <p:sldSz cx="9144000" cy="5143500" type="screen16x9"/>
  <p:notesSz cx="6858000" cy="9144000"/>
  <p:embeddedFontLst>
    <p:embeddedFont>
      <p:font typeface="Hind" panose="020B0604020202020204" charset="0"/>
      <p:regular r:id="rId22"/>
      <p:bold r:id="rId23"/>
    </p:embeddedFont>
    <p:embeddedFont>
      <p:font typeface="Archivo" panose="020B0604020202020204" charset="0"/>
      <p:regular r:id="rId24"/>
      <p:bold r:id="rId25"/>
      <p:italic r:id="rId26"/>
      <p:boldItalic r:id="rId27"/>
    </p:embeddedFont>
    <p:embeddedFont>
      <p:font typeface="Jost" panose="020B0604020202020204" charset="-52"/>
      <p:regular r:id="rId28"/>
      <p:bold r:id="rId29"/>
      <p:italic r:id="rId30"/>
      <p:boldItalic r:id="rId31"/>
    </p:embeddedFont>
    <p:embeddedFont>
      <p:font typeface="Jost Light" panose="020B0604020202020204" charset="-52"/>
      <p:regular r:id="rId32"/>
      <p:bold r:id="rId33"/>
      <p:italic r:id="rId34"/>
      <p:boldItalic r:id="rId35"/>
    </p:embeddedFont>
    <p:embeddedFont>
      <p:font typeface="Jura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38" autoAdjust="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96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98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859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08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5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719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446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63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919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730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25399f7dd3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25399f7dd3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3829fc07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3829fc07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3829fc07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53829fc07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ccee15537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ccee15537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cc0e9c609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cc0e9c609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cc0e9c609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cc0e9c6099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29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c0e9c609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c0e9c609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14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962"/>
            <a:ext cx="9144000" cy="5143500"/>
            <a:chOff x="0" y="0"/>
            <a:chExt cx="9144000" cy="5143500"/>
          </a:xfrm>
        </p:grpSpPr>
        <p:cxnSp>
          <p:nvCxnSpPr>
            <p:cNvPr id="55" name="Google Shape;55;p13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13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13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13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13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3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13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3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13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13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3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3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13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3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3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13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3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3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3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3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3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3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3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3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3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3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3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3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3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3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3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13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13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13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3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3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0" name="Google Shape;160;p13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1117651" y="943289"/>
            <a:ext cx="6666449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92D050"/>
                </a:solidFill>
                <a:latin typeface="Archivo"/>
                <a:ea typeface="Archivo"/>
                <a:cs typeface="Archivo"/>
                <a:sym typeface="Archivo"/>
              </a:rPr>
              <a:t>Подготовка учащихся ко Всероссийскому чемпионатному движению по профессиональному мастерству по компетенции «Технологии моды»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92D050"/>
                </a:solidFill>
                <a:latin typeface="Archivo"/>
                <a:ea typeface="Archivo"/>
                <a:cs typeface="Archivo"/>
                <a:sym typeface="Archivo"/>
              </a:rPr>
              <a:t>в рамках внеурочной деятельности</a:t>
            </a:r>
            <a:endParaRPr sz="2000" b="1" dirty="0">
              <a:solidFill>
                <a:srgbClr val="92D050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 b="1" dirty="0">
                <a:solidFill>
                  <a:srgbClr val="FE015E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sz="2500" dirty="0">
              <a:solidFill>
                <a:srgbClr val="FE015E"/>
              </a:solidFill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3672752" y="4306700"/>
            <a:ext cx="634132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dirty="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2025</a:t>
            </a:r>
            <a:endParaRPr sz="1000" dirty="0">
              <a:latin typeface="Jost Light"/>
              <a:ea typeface="Jost Light"/>
              <a:cs typeface="Jost Light"/>
              <a:sym typeface="Jost Light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7048800" y="850425"/>
            <a:ext cx="16578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 rot="6310700">
            <a:off x="7768425" y="3878950"/>
            <a:ext cx="416025" cy="359800"/>
          </a:xfrm>
          <a:prstGeom prst="flowChartExtra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 rot="7215213">
            <a:off x="425616" y="3012342"/>
            <a:ext cx="114337" cy="98881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rot="8821880">
            <a:off x="6456269" y="264116"/>
            <a:ext cx="164243" cy="142038"/>
          </a:xfrm>
          <a:prstGeom prst="flowChartExtra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 rot="-9767579">
            <a:off x="8361369" y="3078791"/>
            <a:ext cx="164243" cy="142038"/>
          </a:xfrm>
          <a:prstGeom prst="flowChartExtract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 rot="6485479">
            <a:off x="1530122" y="766479"/>
            <a:ext cx="222576" cy="192490"/>
          </a:xfrm>
          <a:prstGeom prst="flowChartExtract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2306025" y="719625"/>
            <a:ext cx="286200" cy="286200"/>
          </a:xfrm>
          <a:prstGeom prst="ellipse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"/>
          <p:cNvSpPr/>
          <p:nvPr/>
        </p:nvSpPr>
        <p:spPr>
          <a:xfrm rot="1671215">
            <a:off x="7719324" y="1264791"/>
            <a:ext cx="143189" cy="143189"/>
          </a:xfrm>
          <a:prstGeom prst="re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 rot="-1307184">
            <a:off x="4081459" y="4491822"/>
            <a:ext cx="212584" cy="212584"/>
          </a:xfrm>
          <a:prstGeom prst="re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" name="Google Shape;172;p13"/>
          <p:cNvCxnSpPr/>
          <p:nvPr/>
        </p:nvCxnSpPr>
        <p:spPr>
          <a:xfrm>
            <a:off x="637825" y="408875"/>
            <a:ext cx="1087500" cy="10875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3"/>
          <p:cNvCxnSpPr/>
          <p:nvPr/>
        </p:nvCxnSpPr>
        <p:spPr>
          <a:xfrm>
            <a:off x="7577332" y="3674398"/>
            <a:ext cx="951600" cy="0"/>
          </a:xfrm>
          <a:prstGeom prst="straightConnector1">
            <a:avLst/>
          </a:prstGeom>
          <a:noFill/>
          <a:ln w="9525" cap="flat" cmpd="sng">
            <a:solidFill>
              <a:srgbClr val="FE01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3"/>
          <p:cNvCxnSpPr/>
          <p:nvPr/>
        </p:nvCxnSpPr>
        <p:spPr>
          <a:xfrm flipH="1">
            <a:off x="5503427" y="1496365"/>
            <a:ext cx="425100" cy="425100"/>
          </a:xfrm>
          <a:prstGeom prst="straightConnector1">
            <a:avLst/>
          </a:prstGeom>
          <a:noFill/>
          <a:ln w="9525" cap="flat" cmpd="sng">
            <a:solidFill>
              <a:srgbClr val="FE015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3"/>
          <p:cNvSpPr txBox="1"/>
          <p:nvPr/>
        </p:nvSpPr>
        <p:spPr>
          <a:xfrm>
            <a:off x="3566551" y="2944687"/>
            <a:ext cx="5059389" cy="12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Куратор Регионального методического актива по труду.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Руководитель районного и городского методического объединения учителей труда МР Ишимбайский район,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учитель труда МБОУ Башкирская гимназия интернат №2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им. А. Валиди МР Ишимбайский района РБ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Jost Light"/>
              <a:cs typeface="Times New Roman" panose="02020603050405020304" pitchFamily="18" charset="0"/>
              <a:sym typeface="Jost Light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3566551" y="2551258"/>
            <a:ext cx="535904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tx1"/>
                </a:solidFill>
                <a:latin typeface="Times New Roman" panose="02020603050405020304" pitchFamily="18" charset="0"/>
                <a:ea typeface="Jost"/>
                <a:cs typeface="Times New Roman" panose="02020603050405020304" pitchFamily="18" charset="0"/>
                <a:sym typeface="Jost"/>
              </a:rPr>
              <a:t>Камалова Гюзель Гаяновна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Jost"/>
              <a:cs typeface="Times New Roman" panose="02020603050405020304" pitchFamily="18" charset="0"/>
              <a:sym typeface="Jo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0" y="-20781"/>
            <a:ext cx="9144000" cy="5143500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" name="Прямая соединительная линия 4"/>
          <p:cNvCxnSpPr/>
          <p:nvPr/>
        </p:nvCxnSpPr>
        <p:spPr>
          <a:xfrm>
            <a:off x="1524149" y="904625"/>
            <a:ext cx="5791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5354" y="1131331"/>
            <a:ext cx="762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Г: ДЕКОРИРОВАНИЕ ШВЕЙНОГО ИЗДЕЛИЯ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выполнение модуля 2 часа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Данный модуль, выполняют одновременно с Модулем В., время на изготовление суммируется.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получает «тайную шкатулку» с отделочными материалами в соответствии с инфраструктурным листом и выполняет декорирование/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кастомизацию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женской пижамы.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 конкурсант придумывает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98208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4547488" y="797525"/>
            <a:ext cx="3560309" cy="3583701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965387" y="499397"/>
            <a:ext cx="7605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503" y="1218381"/>
            <a:ext cx="783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8175"/>
          <a:stretch/>
        </p:blipFill>
        <p:spPr>
          <a:xfrm>
            <a:off x="631445" y="628382"/>
            <a:ext cx="1518304" cy="1963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04" y="2689354"/>
            <a:ext cx="1785879" cy="1339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807" r="1688" b="8393"/>
          <a:stretch/>
        </p:blipFill>
        <p:spPr>
          <a:xfrm>
            <a:off x="2426587" y="218383"/>
            <a:ext cx="6122527" cy="43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0" y="-20781"/>
            <a:ext cx="9144000" cy="5143500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1288224" y="756119"/>
            <a:ext cx="71677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внеурочной деятельности по подготовке учащихся к Всероссийскому чемпионатному движению по профессиональному мастерству по компетенции «Технологии моды»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необходимых умений и навыков для участия в чемпионате по компетенции «Технологии моды» у учащихся разной возрастной категории (12-14, 14-16 лет)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кружок «Технологии моды»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Организовать внеурочную деятельность – работу кружка «Технологии моды».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Реализовать запланированные мероприятия кружка.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Проанализировать эффективность работы по реализации такого кружка.</a:t>
            </a:r>
          </a:p>
          <a:p>
            <a:endParaRPr lang="ru-RU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3825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0" y="-20781"/>
            <a:ext cx="9144000" cy="5143500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1087870" y="1295712"/>
            <a:ext cx="69900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Подготовительный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кружка «Технологии моды»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данном этапе необходимо заинтересовать учащихся занятиями в кружке, продемонстрировав им примеры изделий, которые они научатся изготавливать сами, видеофильмы о процессе создания швейных изделий.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методы достижения поставленных целей первого этапа: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Создание программы работы кружка «Технологии моды»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Выставка швейных изделий, изготовленных обучающимися.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Анкетирование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Презентация программы работы кружка «Технологии моды»</a:t>
            </a:r>
          </a:p>
        </p:txBody>
      </p:sp>
    </p:spTree>
    <p:extLst>
      <p:ext uri="{BB962C8B-B14F-4D97-AF65-F5344CB8AC3E}">
        <p14:creationId xmlns:p14="http://schemas.microsoft.com/office/powerpoint/2010/main" val="327812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769675" y="362762"/>
            <a:ext cx="76715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кружка «Технологии моды»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проекта включает в себя плотную внеурочную деятельность учащихся с преподавателем. Работа в кружке на этом этапе состоит из разделов: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Технический рисунок (специалист должен знать и понимать: принципы чтения и создания специализированных технических рисунков и схем, профессиональную отраслевую терминологию и условные обозначения).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Конструирование, макетирование и изготовление лекал (специалист должен знать и понимать: принципы конструирования одежды, технологию создания лекал, правила использования САПР для создания лекал, использование манекена для изготовления одежды, правила кроя материалов и тканей, и важность точности кроя).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Технологии раскроя, шитья, отделки (специалист должен знать и понимать: подготовку лекал кроя; принципы работы оборудования и инструментов, используемых для изготовления одежды; принципы технического обслуживания и применения промышленного оборудования; процессы/технологии изготовления готовой одежды; различные виды строчек, стежков и окончательной отделки).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Дизайн моды (специалист должен знать и понимать: элементы и принципы дизайна; ассортимент тканей и материалов, отвечающих модному дизайну; текущие модные тенденции и темы в применении к материалам, тканям, цвету и стилю; влияние культуры и традиций на модный дизайн)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8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1242224" y="539430"/>
            <a:ext cx="6660497" cy="4144622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877587" y="2886226"/>
            <a:ext cx="737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2547" y="1068781"/>
            <a:ext cx="7007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методы достижения поставленных целей второго этапа проекта: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Изучение литературы о чемпионате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Поиск информации в Интернете.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Привлечение на занятия кружка «Технологии моды» специалистов из области изготовления швейных изделий в рамках сетевого взаимодействия.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Экскурсии в ателье, на швейную фабрику для знакомства с массовым производством, современным оборудованием и инструментами.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Конкурс «Лучший дизайнер» среди участников кружка.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Выставка - показ готовых изделий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Итоговое занятие кружка «Технологии моды» с демонстрацией готовых изделий.</a:t>
            </a:r>
          </a:p>
        </p:txBody>
      </p:sp>
    </p:spTree>
    <p:extLst>
      <p:ext uri="{BB962C8B-B14F-4D97-AF65-F5344CB8AC3E}">
        <p14:creationId xmlns:p14="http://schemas.microsoft.com/office/powerpoint/2010/main" val="309365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407862" y="394705"/>
            <a:ext cx="8301962" cy="4368069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930853" y="1289169"/>
            <a:ext cx="6975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3. Заключительный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 кружка «Технологии моды»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проекта подразумевает собой анализ работы, проделанной в первом и втором этапах, и корректировки программы работы кружка на следующий учебный год. В ходе третьего этапа можно будет сделать выводы об эффективности работы кружка «Технологии моды».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методы достижения поставленных целей третьего этапа проекта: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Анализ работы кружка.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Внесение корректив в программу работы кружка.</a:t>
            </a:r>
          </a:p>
        </p:txBody>
      </p:sp>
    </p:spTree>
    <p:extLst>
      <p:ext uri="{BB962C8B-B14F-4D97-AF65-F5344CB8AC3E}">
        <p14:creationId xmlns:p14="http://schemas.microsoft.com/office/powerpoint/2010/main" val="286618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407862" y="394705"/>
            <a:ext cx="8301962" cy="4368069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Текст 2">
            <a:extLst>
              <a:ext uri="{FF2B5EF4-FFF2-40B4-BE49-F238E27FC236}">
                <a16:creationId xmlns:a16="http://schemas.microsoft.com/office/drawing/2014/main" id="{D4376C16-68BD-589D-D058-8D677CF5B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579" y="903408"/>
            <a:ext cx="8520600" cy="3416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ходе реализации проекта обучающиеся изучат четыре раздела работы кружка «Технологии моды», каждый из которых завершится итоговым практическим занятием. 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в кружке у учащихся будут формироваться знания основ дизайна, различных систем конструирования одежды и техники кроя, технологических приемов изготовления одежды и её окончательной отделки. Проявится интерес к творчеству и работе руками. 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Предполагаю, что данный проект позволит подготовить конкурсантов к Чемпионату профессионального мастерства по компетенции «Технологии моды».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31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407862" y="394705"/>
            <a:ext cx="8301962" cy="4368069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Текст 2">
            <a:extLst>
              <a:ext uri="{FF2B5EF4-FFF2-40B4-BE49-F238E27FC236}">
                <a16:creationId xmlns:a16="http://schemas.microsoft.com/office/drawing/2014/main" id="{F547C696-AC9F-7190-5EEE-BFBBD47FD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1453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«Участие в подобных соревнованиях – это не только оценка уровня своего профессионального мастерства, но и стимул для дальнейшего его совершенствования, возможность перенимать опыт других участников для того, чтобы достигать успехов в выбранной профессиональной сфере»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30B4FE-022F-EA77-8E4B-3ED157E2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23" y="398844"/>
            <a:ext cx="5348896" cy="32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6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2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1102" name="Google Shape;1102;p21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1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1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1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1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1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1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1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1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1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1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1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1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1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1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1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1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1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1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1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1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1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1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1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1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1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1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1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1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1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1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1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1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1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1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1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1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1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1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1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1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1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1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1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1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1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1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1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1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1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1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1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1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1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1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1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1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1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1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1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1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1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1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1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1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1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1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1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1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1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1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1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1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1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1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1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1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1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1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1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1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1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1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1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1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1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1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1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1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1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1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1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1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1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1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1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1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1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1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1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1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1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1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1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1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07" name="Google Shape;1207;p21"/>
          <p:cNvSpPr txBox="1"/>
          <p:nvPr/>
        </p:nvSpPr>
        <p:spPr>
          <a:xfrm>
            <a:off x="1019200" y="2142713"/>
            <a:ext cx="71097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000" b="1" dirty="0">
                <a:solidFill>
                  <a:srgbClr val="92D050"/>
                </a:solidFill>
                <a:latin typeface="Hind"/>
                <a:ea typeface="Hind"/>
                <a:cs typeface="Hind"/>
                <a:sym typeface="Hind"/>
              </a:rPr>
              <a:t>Спасибо за внимание!</a:t>
            </a:r>
            <a:endParaRPr sz="4000" b="1" dirty="0">
              <a:solidFill>
                <a:srgbClr val="92D05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08" name="Google Shape;1208;p21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9" name="Google Shape;1209;p21"/>
          <p:cNvCxnSpPr/>
          <p:nvPr/>
        </p:nvCxnSpPr>
        <p:spPr>
          <a:xfrm>
            <a:off x="348000" y="4353593"/>
            <a:ext cx="408300" cy="40830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0" name="Google Shape;1210;p21"/>
          <p:cNvCxnSpPr/>
          <p:nvPr/>
        </p:nvCxnSpPr>
        <p:spPr>
          <a:xfrm rot="10800000" flipH="1">
            <a:off x="4034380" y="4234852"/>
            <a:ext cx="261600" cy="261600"/>
          </a:xfrm>
          <a:prstGeom prst="straightConnector1">
            <a:avLst/>
          </a:prstGeom>
          <a:noFill/>
          <a:ln w="9525" cap="flat" cmpd="sng">
            <a:solidFill>
              <a:srgbClr val="FE01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1" name="Google Shape;1211;p21"/>
          <p:cNvCxnSpPr/>
          <p:nvPr/>
        </p:nvCxnSpPr>
        <p:spPr>
          <a:xfrm flipH="1">
            <a:off x="4437711" y="402090"/>
            <a:ext cx="425100" cy="4251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2" name="Google Shape;1212;p21"/>
          <p:cNvSpPr/>
          <p:nvPr/>
        </p:nvSpPr>
        <p:spPr>
          <a:xfrm rot="9654949">
            <a:off x="8713728" y="3303888"/>
            <a:ext cx="284700" cy="246222"/>
          </a:xfrm>
          <a:prstGeom prst="flowChartExtra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1"/>
          <p:cNvSpPr/>
          <p:nvPr/>
        </p:nvSpPr>
        <p:spPr>
          <a:xfrm rot="8100100">
            <a:off x="1157473" y="4509036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1"/>
          <p:cNvSpPr/>
          <p:nvPr/>
        </p:nvSpPr>
        <p:spPr>
          <a:xfrm>
            <a:off x="1369500" y="425168"/>
            <a:ext cx="241200" cy="241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1"/>
          <p:cNvSpPr/>
          <p:nvPr/>
        </p:nvSpPr>
        <p:spPr>
          <a:xfrm rot="-1307540">
            <a:off x="5316189" y="446371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1"/>
          <p:cNvSpPr/>
          <p:nvPr/>
        </p:nvSpPr>
        <p:spPr>
          <a:xfrm>
            <a:off x="3998775" y="351975"/>
            <a:ext cx="107100" cy="107100"/>
          </a:xfrm>
          <a:prstGeom prst="ellipse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1"/>
          <p:cNvSpPr/>
          <p:nvPr/>
        </p:nvSpPr>
        <p:spPr>
          <a:xfrm rot="750959">
            <a:off x="7602696" y="473104"/>
            <a:ext cx="145354" cy="145354"/>
          </a:xfrm>
          <a:prstGeom prst="re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1"/>
          <p:cNvSpPr/>
          <p:nvPr/>
        </p:nvSpPr>
        <p:spPr>
          <a:xfrm rot="4770233">
            <a:off x="229929" y="1746094"/>
            <a:ext cx="151989" cy="131437"/>
          </a:xfrm>
          <a:prstGeom prst="flowChartExtra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4"/>
          <p:cNvGrpSpPr/>
          <p:nvPr/>
        </p:nvGrpSpPr>
        <p:grpSpPr>
          <a:xfrm>
            <a:off x="874959" y="578644"/>
            <a:ext cx="7040316" cy="3478681"/>
            <a:chOff x="0" y="0"/>
            <a:chExt cx="9144000" cy="5143500"/>
          </a:xfrm>
        </p:grpSpPr>
        <p:cxnSp>
          <p:nvCxnSpPr>
            <p:cNvPr id="182" name="Google Shape;182;p14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4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4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4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4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4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4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4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4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14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14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4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4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4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4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4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4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4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4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4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4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4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4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4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4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4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4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4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4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4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4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4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4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4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4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4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4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4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4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4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4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4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4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4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4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4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4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4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4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4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4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4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14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14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4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14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14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14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14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4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14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14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14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14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4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4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4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4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4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4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4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4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4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4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4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4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4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4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88" name="Google Shape;288;p14"/>
          <p:cNvSpPr txBox="1"/>
          <p:nvPr/>
        </p:nvSpPr>
        <p:spPr>
          <a:xfrm>
            <a:off x="441573" y="2736927"/>
            <a:ext cx="3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441573" y="1593002"/>
            <a:ext cx="3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1" name="Google Shape;291;p14"/>
          <p:cNvCxnSpPr/>
          <p:nvPr/>
        </p:nvCxnSpPr>
        <p:spPr>
          <a:xfrm>
            <a:off x="228948" y="4226673"/>
            <a:ext cx="674700" cy="67470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14"/>
          <p:cNvCxnSpPr/>
          <p:nvPr/>
        </p:nvCxnSpPr>
        <p:spPr>
          <a:xfrm rot="10800000" flipH="1">
            <a:off x="7833925" y="4091425"/>
            <a:ext cx="261600" cy="261600"/>
          </a:xfrm>
          <a:prstGeom prst="straightConnector1">
            <a:avLst/>
          </a:prstGeom>
          <a:noFill/>
          <a:ln w="9525" cap="flat" cmpd="sng">
            <a:solidFill>
              <a:srgbClr val="FE01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14"/>
          <p:cNvCxnSpPr/>
          <p:nvPr/>
        </p:nvCxnSpPr>
        <p:spPr>
          <a:xfrm flipH="1">
            <a:off x="4018014" y="402090"/>
            <a:ext cx="425100" cy="4251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14"/>
          <p:cNvCxnSpPr/>
          <p:nvPr/>
        </p:nvCxnSpPr>
        <p:spPr>
          <a:xfrm>
            <a:off x="8389875" y="410275"/>
            <a:ext cx="5235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14"/>
          <p:cNvSpPr/>
          <p:nvPr/>
        </p:nvSpPr>
        <p:spPr>
          <a:xfrm rot="9654949">
            <a:off x="8713728" y="2028213"/>
            <a:ext cx="284700" cy="246222"/>
          </a:xfrm>
          <a:prstGeom prst="flowChartExtra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"/>
          <p:cNvSpPr/>
          <p:nvPr/>
        </p:nvSpPr>
        <p:spPr>
          <a:xfrm rot="8100100">
            <a:off x="1157473" y="4509036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1022275" y="425168"/>
            <a:ext cx="241200" cy="241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"/>
          <p:cNvSpPr/>
          <p:nvPr/>
        </p:nvSpPr>
        <p:spPr>
          <a:xfrm rot="-1307540">
            <a:off x="5904964" y="446371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4464900" y="772350"/>
            <a:ext cx="107100" cy="107100"/>
          </a:xfrm>
          <a:prstGeom prst="ellipse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"/>
          <p:cNvSpPr/>
          <p:nvPr/>
        </p:nvSpPr>
        <p:spPr>
          <a:xfrm rot="750959">
            <a:off x="7112046" y="325904"/>
            <a:ext cx="145354" cy="145354"/>
          </a:xfrm>
          <a:prstGeom prst="re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"/>
          <p:cNvSpPr/>
          <p:nvPr/>
        </p:nvSpPr>
        <p:spPr>
          <a:xfrm rot="4770233">
            <a:off x="229929" y="1746094"/>
            <a:ext cx="151989" cy="131437"/>
          </a:xfrm>
          <a:prstGeom prst="flowChartExtra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359776" y="2530472"/>
            <a:ext cx="5157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15" y="311881"/>
            <a:ext cx="6130299" cy="3391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" y="339390"/>
            <a:ext cx="7490408" cy="4316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5"/>
          <p:cNvGrpSpPr/>
          <p:nvPr/>
        </p:nvGrpSpPr>
        <p:grpSpPr>
          <a:xfrm>
            <a:off x="0" y="-1146653"/>
            <a:ext cx="9144000" cy="5143500"/>
            <a:chOff x="0" y="0"/>
            <a:chExt cx="9144000" cy="5143500"/>
          </a:xfrm>
        </p:grpSpPr>
        <p:cxnSp>
          <p:nvCxnSpPr>
            <p:cNvPr id="307" name="Google Shape;307;p15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5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5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5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5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5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5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5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5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5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5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5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5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5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5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5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5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5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5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5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5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5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5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5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5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5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5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5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5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5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5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5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5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5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5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5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5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5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5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5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5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5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5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5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5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5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5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5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5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5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5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5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5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5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5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5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5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5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5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5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5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5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5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5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5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5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5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5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5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5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5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5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5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5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15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5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5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5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5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5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5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5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5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5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5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5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5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5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5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5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5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12" name="Google Shape;412;p15"/>
          <p:cNvCxnSpPr/>
          <p:nvPr/>
        </p:nvCxnSpPr>
        <p:spPr>
          <a:xfrm>
            <a:off x="1553713" y="340567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15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15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5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"/>
          <p:cNvSpPr/>
          <p:nvPr/>
        </p:nvSpPr>
        <p:spPr>
          <a:xfrm rot="9654949">
            <a:off x="7536016" y="556463"/>
            <a:ext cx="284700" cy="246222"/>
          </a:xfrm>
          <a:prstGeom prst="flowChartExtra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5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1" name="Google Shape;421;p15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15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15"/>
          <p:cNvCxnSpPr/>
          <p:nvPr/>
        </p:nvCxnSpPr>
        <p:spPr>
          <a:xfrm>
            <a:off x="1854393" y="416550"/>
            <a:ext cx="542400" cy="542400"/>
          </a:xfrm>
          <a:prstGeom prst="straightConnector1">
            <a:avLst/>
          </a:prstGeom>
          <a:noFill/>
          <a:ln w="9525" cap="flat" cmpd="sng">
            <a:solidFill>
              <a:srgbClr val="FE01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15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15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6" name="Google Shape;426;p15"/>
          <p:cNvGrpSpPr/>
          <p:nvPr/>
        </p:nvGrpSpPr>
        <p:grpSpPr>
          <a:xfrm>
            <a:off x="1557825" y="3536436"/>
            <a:ext cx="192509" cy="188176"/>
            <a:chOff x="924617" y="680452"/>
            <a:chExt cx="292790" cy="286200"/>
          </a:xfrm>
        </p:grpSpPr>
        <p:cxnSp>
          <p:nvCxnSpPr>
            <p:cNvPr id="427" name="Google Shape;427;p15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5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9" name="Google Shape;429;p15"/>
          <p:cNvSpPr txBox="1"/>
          <p:nvPr/>
        </p:nvSpPr>
        <p:spPr>
          <a:xfrm>
            <a:off x="1624550" y="1820325"/>
            <a:ext cx="54927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30" name="Google Shape;430;p15"/>
          <p:cNvSpPr txBox="1"/>
          <p:nvPr/>
        </p:nvSpPr>
        <p:spPr>
          <a:xfrm>
            <a:off x="2259550" y="2201325"/>
            <a:ext cx="4746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31" name="Google Shape;431;p15"/>
          <p:cNvSpPr txBox="1"/>
          <p:nvPr/>
        </p:nvSpPr>
        <p:spPr>
          <a:xfrm>
            <a:off x="2386550" y="1217075"/>
            <a:ext cx="42603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32" name="Google Shape;432;p15"/>
          <p:cNvSpPr txBox="1"/>
          <p:nvPr/>
        </p:nvSpPr>
        <p:spPr>
          <a:xfrm>
            <a:off x="686356" y="1642678"/>
            <a:ext cx="8020845" cy="191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Чемпионатное движение представляет собой соревновательные мероприятия, направленные на демонстрацию компетенций конкурсантами и работу по формированию прототипов «продуктов» в определенной экономической области.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чемпионате 267 компетенций,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строительство, сфера услуг, информационные технологии, образование.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https://esim.firpo.ru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1800" dirty="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9" y="271500"/>
            <a:ext cx="1423516" cy="1330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439" name="Google Shape;439;p16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6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6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6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6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6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6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6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6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6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6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6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6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6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6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6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6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6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6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6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6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6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6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6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6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6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6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6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6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6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6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6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16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16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6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6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6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6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6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6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6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6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6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6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6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6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6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6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6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6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6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6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6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6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6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6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6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6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6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6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6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6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6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6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6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16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6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6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6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44" name="Google Shape;544;p16"/>
          <p:cNvCxnSpPr/>
          <p:nvPr/>
        </p:nvCxnSpPr>
        <p:spPr>
          <a:xfrm>
            <a:off x="1553713" y="340567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6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p16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"/>
          <p:cNvSpPr/>
          <p:nvPr/>
        </p:nvSpPr>
        <p:spPr>
          <a:xfrm rot="9654949">
            <a:off x="7536016" y="556463"/>
            <a:ext cx="284700" cy="246222"/>
          </a:xfrm>
          <a:prstGeom prst="flowChartExtra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6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6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6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3" name="Google Shape;553;p16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6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16"/>
          <p:cNvCxnSpPr/>
          <p:nvPr/>
        </p:nvCxnSpPr>
        <p:spPr>
          <a:xfrm>
            <a:off x="1854393" y="416550"/>
            <a:ext cx="542400" cy="542400"/>
          </a:xfrm>
          <a:prstGeom prst="straightConnector1">
            <a:avLst/>
          </a:prstGeom>
          <a:noFill/>
          <a:ln w="9525" cap="flat" cmpd="sng">
            <a:solidFill>
              <a:srgbClr val="FE015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16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16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8" name="Google Shape;558;p16"/>
          <p:cNvGrpSpPr/>
          <p:nvPr/>
        </p:nvGrpSpPr>
        <p:grpSpPr>
          <a:xfrm>
            <a:off x="1557825" y="3536436"/>
            <a:ext cx="192509" cy="188176"/>
            <a:chOff x="924617" y="680452"/>
            <a:chExt cx="292790" cy="286200"/>
          </a:xfrm>
        </p:grpSpPr>
        <p:cxnSp>
          <p:nvCxnSpPr>
            <p:cNvPr id="559" name="Google Shape;559;p16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6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1" name="Google Shape;561;p16"/>
          <p:cNvSpPr txBox="1"/>
          <p:nvPr/>
        </p:nvSpPr>
        <p:spPr>
          <a:xfrm>
            <a:off x="1624550" y="1820325"/>
            <a:ext cx="54927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62" name="Google Shape;562;p16"/>
          <p:cNvSpPr txBox="1"/>
          <p:nvPr/>
        </p:nvSpPr>
        <p:spPr>
          <a:xfrm>
            <a:off x="2259550" y="2201325"/>
            <a:ext cx="4746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63" name="Google Shape;563;p16"/>
          <p:cNvSpPr txBox="1"/>
          <p:nvPr/>
        </p:nvSpPr>
        <p:spPr>
          <a:xfrm>
            <a:off x="2386550" y="1217075"/>
            <a:ext cx="42603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64" name="Google Shape;564;p16"/>
          <p:cNvSpPr txBox="1"/>
          <p:nvPr/>
        </p:nvSpPr>
        <p:spPr>
          <a:xfrm>
            <a:off x="631445" y="370400"/>
            <a:ext cx="8009007" cy="286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65" name="Google Shape;565;p16"/>
          <p:cNvSpPr txBox="1"/>
          <p:nvPr/>
        </p:nvSpPr>
        <p:spPr>
          <a:xfrm>
            <a:off x="1701675" y="2571750"/>
            <a:ext cx="54927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78606"/>
            <a:ext cx="6969580" cy="45681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17"/>
          <p:cNvGrpSpPr/>
          <p:nvPr/>
        </p:nvGrpSpPr>
        <p:grpSpPr>
          <a:xfrm>
            <a:off x="225936" y="0"/>
            <a:ext cx="9144000" cy="5143500"/>
            <a:chOff x="0" y="0"/>
            <a:chExt cx="9144000" cy="5143500"/>
          </a:xfrm>
        </p:grpSpPr>
        <p:cxnSp>
          <p:nvCxnSpPr>
            <p:cNvPr id="571" name="Google Shape;571;p17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7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7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7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7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7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7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7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7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7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7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7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7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7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7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7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7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7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7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7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7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7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7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7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7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7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7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7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7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7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7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7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7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7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7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7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7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7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7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7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7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7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7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7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7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7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7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7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7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7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7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7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7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7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7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7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7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7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7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7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7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7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7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7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7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7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7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7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7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7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7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7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7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7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7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7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7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7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7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7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7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7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7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7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7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7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7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7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7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7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7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7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7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7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7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7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7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7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7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7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7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7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7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7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7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6" name="Google Shape;676;p17"/>
          <p:cNvGrpSpPr/>
          <p:nvPr/>
        </p:nvGrpSpPr>
        <p:grpSpPr>
          <a:xfrm>
            <a:off x="1559325" y="1662243"/>
            <a:ext cx="192509" cy="188176"/>
            <a:chOff x="924617" y="680452"/>
            <a:chExt cx="292790" cy="286200"/>
          </a:xfrm>
        </p:grpSpPr>
        <p:cxnSp>
          <p:nvCxnSpPr>
            <p:cNvPr id="677" name="Google Shape;677;p17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7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9" name="Google Shape;679;p17"/>
          <p:cNvGrpSpPr/>
          <p:nvPr/>
        </p:nvGrpSpPr>
        <p:grpSpPr>
          <a:xfrm>
            <a:off x="1559325" y="2516261"/>
            <a:ext cx="192509" cy="188176"/>
            <a:chOff x="924617" y="680452"/>
            <a:chExt cx="292790" cy="286200"/>
          </a:xfrm>
        </p:grpSpPr>
        <p:cxnSp>
          <p:nvCxnSpPr>
            <p:cNvPr id="680" name="Google Shape;680;p17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7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82" name="Google Shape;682;p17"/>
          <p:cNvCxnSpPr/>
          <p:nvPr/>
        </p:nvCxnSpPr>
        <p:spPr>
          <a:xfrm>
            <a:off x="1549613" y="3255413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17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4" name="Google Shape;684;p17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 rot="9654949">
            <a:off x="8312853" y="511538"/>
            <a:ext cx="284700" cy="246222"/>
          </a:xfrm>
          <a:prstGeom prst="flowChartExtra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7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1" name="Google Shape;691;p17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2" name="Google Shape;692;p17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3" name="Google Shape;693;p17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4" name="Google Shape;694;p17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7"/>
          <p:cNvGrpSpPr/>
          <p:nvPr/>
        </p:nvGrpSpPr>
        <p:grpSpPr>
          <a:xfrm>
            <a:off x="1553725" y="3358649"/>
            <a:ext cx="192509" cy="188176"/>
            <a:chOff x="924617" y="680452"/>
            <a:chExt cx="292790" cy="286200"/>
          </a:xfrm>
        </p:grpSpPr>
        <p:cxnSp>
          <p:nvCxnSpPr>
            <p:cNvPr id="696" name="Google Shape;696;p17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8" name="Google Shape;698;p17"/>
          <p:cNvGrpSpPr/>
          <p:nvPr/>
        </p:nvGrpSpPr>
        <p:grpSpPr>
          <a:xfrm>
            <a:off x="1557825" y="4353361"/>
            <a:ext cx="192509" cy="188176"/>
            <a:chOff x="924617" y="680452"/>
            <a:chExt cx="292790" cy="286200"/>
          </a:xfrm>
        </p:grpSpPr>
        <p:cxnSp>
          <p:nvCxnSpPr>
            <p:cNvPr id="699" name="Google Shape;699;p17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7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1" name="Google Shape;701;p17"/>
          <p:cNvSpPr txBox="1"/>
          <p:nvPr/>
        </p:nvSpPr>
        <p:spPr>
          <a:xfrm>
            <a:off x="1170750" y="704170"/>
            <a:ext cx="6260373" cy="30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КОНКУРСНОЕ ЗАДАНИЕ</a:t>
            </a:r>
          </a:p>
          <a:p>
            <a:pPr algn="ctr"/>
            <a:endParaRPr lang="ru-RU" sz="1800" dirty="0">
              <a:solidFill>
                <a:schemeClr val="dk1"/>
              </a:solidFill>
              <a:latin typeface="Times New Roman" panose="02020603050405020304" pitchFamily="18" charset="0"/>
              <a:ea typeface="Jost Light"/>
              <a:cs typeface="Times New Roman" panose="02020603050405020304" pitchFamily="18" charset="0"/>
              <a:sym typeface="Jost Light"/>
            </a:endParaRPr>
          </a:p>
          <a:p>
            <a:pPr algn="ctr"/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Общая продолжительность Конкурсного задания: 10 ч.</a:t>
            </a:r>
          </a:p>
          <a:p>
            <a:pPr algn="ctr"/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Количество конкурсных дней: 3 дня</a:t>
            </a:r>
          </a:p>
          <a:p>
            <a:pPr algn="ctr"/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Вне зависимости от количества модулей, КЗ должно включать оценку по каждому из разделов требований компетенции.</a:t>
            </a:r>
          </a:p>
          <a:p>
            <a:pPr algn="ctr"/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Оценка знаний участника должна проводиться через практическое выполнение Конкурсного задания. </a:t>
            </a:r>
          </a:p>
          <a:p>
            <a:pPr algn="ctr"/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Jost Light"/>
                <a:cs typeface="Times New Roman" panose="02020603050405020304" pitchFamily="18" charset="0"/>
                <a:sym typeface="Jost Light"/>
              </a:rPr>
              <a:t>В дополнение могут учитываться требования работодателей для проверки теоретических знаний / оценки квалификации.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cxnSp>
          <p:nvCxnSpPr>
            <p:cNvPr id="707" name="Google Shape;707;p18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8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8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8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8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8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8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8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8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8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8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8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8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8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8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8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8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8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8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8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8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8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8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8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8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8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8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18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8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8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8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8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8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8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8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8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8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8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8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8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8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8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8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8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8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8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8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8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8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8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8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8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8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8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8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8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8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8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8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8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8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12" name="Google Shape;812;p18"/>
          <p:cNvSpPr/>
          <p:nvPr/>
        </p:nvSpPr>
        <p:spPr>
          <a:xfrm>
            <a:off x="762326" y="4231893"/>
            <a:ext cx="449700" cy="449700"/>
          </a:xfrm>
          <a:prstGeom prst="ellipse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8"/>
          <p:cNvSpPr/>
          <p:nvPr/>
        </p:nvSpPr>
        <p:spPr>
          <a:xfrm>
            <a:off x="418194" y="484211"/>
            <a:ext cx="449700" cy="449700"/>
          </a:xfrm>
          <a:prstGeom prst="ellipse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0" name="Google Shape;820;p18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18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8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8"/>
          <p:cNvSpPr/>
          <p:nvPr/>
        </p:nvSpPr>
        <p:spPr>
          <a:xfrm rot="9654949">
            <a:off x="7536016" y="556463"/>
            <a:ext cx="284700" cy="246222"/>
          </a:xfrm>
          <a:prstGeom prst="flowChartExtract">
            <a:avLst/>
          </a:prstGeom>
          <a:solidFill>
            <a:srgbClr val="0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8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8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8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8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8" name="Google Shape;828;p18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18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18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1" name="Google Shape;831;p18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2" name="Google Shape;832;p18"/>
          <p:cNvSpPr txBox="1"/>
          <p:nvPr/>
        </p:nvSpPr>
        <p:spPr>
          <a:xfrm>
            <a:off x="1097721" y="1448375"/>
            <a:ext cx="6815724" cy="227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Разработка/выбор конкурсного задания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задание состоит из 4 модулей, включает инвариантную часть – 3 модуля, и вариативную часть – 1 модуль. Общее количество баллов конкурсного задания составляет 100. </a:t>
            </a:r>
          </a:p>
        </p:txBody>
      </p:sp>
      <p:sp>
        <p:nvSpPr>
          <p:cNvPr id="834" name="Google Shape;834;p18"/>
          <p:cNvSpPr txBox="1"/>
          <p:nvPr/>
        </p:nvSpPr>
        <p:spPr>
          <a:xfrm>
            <a:off x="1988577" y="3085214"/>
            <a:ext cx="46092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4188" y="123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0" y="-20781"/>
            <a:ext cx="9144000" cy="5143500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926881" y="345449"/>
            <a:ext cx="7713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модулей конкурсного задания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А. ТЕХНИЧЕСКИЙ РИСУНОК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выполнение модуля 1,5 часа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Конкурсанту необходимо на формате А4 выполнить технический рисунок изделий молодёжной женской одежды в соответствии с жеребьевкой, проведенной в день выполнения конкурсного задания. Изображается вид двух изделий спереди и вид сзади, с использованием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фигурины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(без её прорисовки) Варианты жеребьевки: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ЖЕРЕБЬЕВКА 1 – сезонность проектируемого изделия: весна/лето ИЛИ осень/зима);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ЖЕРЕБЬЕВКА 2 – образцы материалов.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6941" b="4382"/>
          <a:stretch/>
        </p:blipFill>
        <p:spPr>
          <a:xfrm>
            <a:off x="2710971" y="3066753"/>
            <a:ext cx="2813380" cy="1581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0" y="-20781"/>
            <a:ext cx="9144000" cy="5143500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749553" y="643806"/>
            <a:ext cx="7193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Б. КОНСТРУИРОВАНИЕ, МОДЕЛИРОВАНИЕ И ИЗГОТОВЛЕНИЕ КОМПЛЕКТА ЛЕКАЛ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выполнение модуля 2,5 часа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необходимо выполнить комплект лекал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материала в соответствии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техническим рисунком – вид со спины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– топ, моделируется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плечевого изделия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предоставленной организаторами чемпионата.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03" y="1111099"/>
            <a:ext cx="2431356" cy="35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2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9"/>
          <p:cNvGrpSpPr/>
          <p:nvPr/>
        </p:nvGrpSpPr>
        <p:grpSpPr>
          <a:xfrm>
            <a:off x="281821" y="626820"/>
            <a:ext cx="8520778" cy="4057231"/>
            <a:chOff x="0" y="0"/>
            <a:chExt cx="9144000" cy="5143500"/>
          </a:xfrm>
        </p:grpSpPr>
        <p:cxnSp>
          <p:nvCxnSpPr>
            <p:cNvPr id="840" name="Google Shape;840;p19"/>
            <p:cNvCxnSpPr/>
            <p:nvPr/>
          </p:nvCxnSpPr>
          <p:spPr>
            <a:xfrm>
              <a:off x="8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9"/>
            <p:cNvCxnSpPr/>
            <p:nvPr/>
          </p:nvCxnSpPr>
          <p:spPr>
            <a:xfrm>
              <a:off x="218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9"/>
            <p:cNvCxnSpPr/>
            <p:nvPr/>
          </p:nvCxnSpPr>
          <p:spPr>
            <a:xfrm>
              <a:off x="354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9"/>
            <p:cNvCxnSpPr/>
            <p:nvPr/>
          </p:nvCxnSpPr>
          <p:spPr>
            <a:xfrm>
              <a:off x="490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9"/>
            <p:cNvCxnSpPr/>
            <p:nvPr/>
          </p:nvCxnSpPr>
          <p:spPr>
            <a:xfrm>
              <a:off x="626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9"/>
            <p:cNvCxnSpPr/>
            <p:nvPr/>
          </p:nvCxnSpPr>
          <p:spPr>
            <a:xfrm>
              <a:off x="762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9"/>
            <p:cNvCxnSpPr/>
            <p:nvPr/>
          </p:nvCxnSpPr>
          <p:spPr>
            <a:xfrm>
              <a:off x="898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9"/>
            <p:cNvCxnSpPr/>
            <p:nvPr/>
          </p:nvCxnSpPr>
          <p:spPr>
            <a:xfrm>
              <a:off x="1034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9"/>
            <p:cNvCxnSpPr/>
            <p:nvPr/>
          </p:nvCxnSpPr>
          <p:spPr>
            <a:xfrm>
              <a:off x="1170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9"/>
            <p:cNvCxnSpPr/>
            <p:nvPr/>
          </p:nvCxnSpPr>
          <p:spPr>
            <a:xfrm>
              <a:off x="1306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9"/>
            <p:cNvCxnSpPr/>
            <p:nvPr/>
          </p:nvCxnSpPr>
          <p:spPr>
            <a:xfrm>
              <a:off x="1442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9"/>
            <p:cNvCxnSpPr/>
            <p:nvPr/>
          </p:nvCxnSpPr>
          <p:spPr>
            <a:xfrm>
              <a:off x="1578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9"/>
            <p:cNvCxnSpPr/>
            <p:nvPr/>
          </p:nvCxnSpPr>
          <p:spPr>
            <a:xfrm>
              <a:off x="1714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9"/>
            <p:cNvCxnSpPr/>
            <p:nvPr/>
          </p:nvCxnSpPr>
          <p:spPr>
            <a:xfrm>
              <a:off x="1851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9"/>
            <p:cNvCxnSpPr/>
            <p:nvPr/>
          </p:nvCxnSpPr>
          <p:spPr>
            <a:xfrm>
              <a:off x="1987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9"/>
            <p:cNvCxnSpPr/>
            <p:nvPr/>
          </p:nvCxnSpPr>
          <p:spPr>
            <a:xfrm>
              <a:off x="2123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9"/>
            <p:cNvCxnSpPr/>
            <p:nvPr/>
          </p:nvCxnSpPr>
          <p:spPr>
            <a:xfrm>
              <a:off x="2259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9"/>
            <p:cNvCxnSpPr/>
            <p:nvPr/>
          </p:nvCxnSpPr>
          <p:spPr>
            <a:xfrm>
              <a:off x="2395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9"/>
            <p:cNvCxnSpPr/>
            <p:nvPr/>
          </p:nvCxnSpPr>
          <p:spPr>
            <a:xfrm>
              <a:off x="2531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9"/>
            <p:cNvCxnSpPr/>
            <p:nvPr/>
          </p:nvCxnSpPr>
          <p:spPr>
            <a:xfrm>
              <a:off x="2667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9"/>
            <p:cNvCxnSpPr/>
            <p:nvPr/>
          </p:nvCxnSpPr>
          <p:spPr>
            <a:xfrm>
              <a:off x="2803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9"/>
            <p:cNvCxnSpPr/>
            <p:nvPr/>
          </p:nvCxnSpPr>
          <p:spPr>
            <a:xfrm>
              <a:off x="2939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9"/>
            <p:cNvCxnSpPr/>
            <p:nvPr/>
          </p:nvCxnSpPr>
          <p:spPr>
            <a:xfrm>
              <a:off x="3075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9"/>
            <p:cNvCxnSpPr/>
            <p:nvPr/>
          </p:nvCxnSpPr>
          <p:spPr>
            <a:xfrm>
              <a:off x="3211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9"/>
            <p:cNvCxnSpPr/>
            <p:nvPr/>
          </p:nvCxnSpPr>
          <p:spPr>
            <a:xfrm>
              <a:off x="3347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9"/>
            <p:cNvCxnSpPr/>
            <p:nvPr/>
          </p:nvCxnSpPr>
          <p:spPr>
            <a:xfrm>
              <a:off x="3483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9"/>
            <p:cNvCxnSpPr/>
            <p:nvPr/>
          </p:nvCxnSpPr>
          <p:spPr>
            <a:xfrm>
              <a:off x="3619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9"/>
            <p:cNvCxnSpPr/>
            <p:nvPr/>
          </p:nvCxnSpPr>
          <p:spPr>
            <a:xfrm>
              <a:off x="3755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9"/>
            <p:cNvCxnSpPr/>
            <p:nvPr/>
          </p:nvCxnSpPr>
          <p:spPr>
            <a:xfrm>
              <a:off x="3891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9"/>
            <p:cNvCxnSpPr/>
            <p:nvPr/>
          </p:nvCxnSpPr>
          <p:spPr>
            <a:xfrm>
              <a:off x="4027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9"/>
            <p:cNvCxnSpPr/>
            <p:nvPr/>
          </p:nvCxnSpPr>
          <p:spPr>
            <a:xfrm>
              <a:off x="4163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9"/>
            <p:cNvCxnSpPr/>
            <p:nvPr/>
          </p:nvCxnSpPr>
          <p:spPr>
            <a:xfrm>
              <a:off x="4299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9"/>
            <p:cNvCxnSpPr/>
            <p:nvPr/>
          </p:nvCxnSpPr>
          <p:spPr>
            <a:xfrm>
              <a:off x="4435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9"/>
            <p:cNvCxnSpPr/>
            <p:nvPr/>
          </p:nvCxnSpPr>
          <p:spPr>
            <a:xfrm>
              <a:off x="4708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9"/>
            <p:cNvCxnSpPr/>
            <p:nvPr/>
          </p:nvCxnSpPr>
          <p:spPr>
            <a:xfrm>
              <a:off x="4844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9"/>
            <p:cNvCxnSpPr/>
            <p:nvPr/>
          </p:nvCxnSpPr>
          <p:spPr>
            <a:xfrm>
              <a:off x="4980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9"/>
            <p:cNvCxnSpPr/>
            <p:nvPr/>
          </p:nvCxnSpPr>
          <p:spPr>
            <a:xfrm>
              <a:off x="5116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9"/>
            <p:cNvCxnSpPr/>
            <p:nvPr/>
          </p:nvCxnSpPr>
          <p:spPr>
            <a:xfrm>
              <a:off x="5252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9"/>
            <p:cNvCxnSpPr/>
            <p:nvPr/>
          </p:nvCxnSpPr>
          <p:spPr>
            <a:xfrm>
              <a:off x="5388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9"/>
            <p:cNvCxnSpPr/>
            <p:nvPr/>
          </p:nvCxnSpPr>
          <p:spPr>
            <a:xfrm>
              <a:off x="5524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9"/>
            <p:cNvCxnSpPr/>
            <p:nvPr/>
          </p:nvCxnSpPr>
          <p:spPr>
            <a:xfrm>
              <a:off x="5660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9"/>
            <p:cNvCxnSpPr/>
            <p:nvPr/>
          </p:nvCxnSpPr>
          <p:spPr>
            <a:xfrm>
              <a:off x="5796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9"/>
            <p:cNvCxnSpPr/>
            <p:nvPr/>
          </p:nvCxnSpPr>
          <p:spPr>
            <a:xfrm>
              <a:off x="5932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9"/>
            <p:cNvCxnSpPr/>
            <p:nvPr/>
          </p:nvCxnSpPr>
          <p:spPr>
            <a:xfrm>
              <a:off x="6068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9"/>
            <p:cNvCxnSpPr/>
            <p:nvPr/>
          </p:nvCxnSpPr>
          <p:spPr>
            <a:xfrm>
              <a:off x="6204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9"/>
            <p:cNvCxnSpPr/>
            <p:nvPr/>
          </p:nvCxnSpPr>
          <p:spPr>
            <a:xfrm>
              <a:off x="6340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9"/>
            <p:cNvCxnSpPr/>
            <p:nvPr/>
          </p:nvCxnSpPr>
          <p:spPr>
            <a:xfrm>
              <a:off x="6476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9"/>
            <p:cNvCxnSpPr/>
            <p:nvPr/>
          </p:nvCxnSpPr>
          <p:spPr>
            <a:xfrm>
              <a:off x="66127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9"/>
            <p:cNvCxnSpPr/>
            <p:nvPr/>
          </p:nvCxnSpPr>
          <p:spPr>
            <a:xfrm>
              <a:off x="67488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9"/>
            <p:cNvCxnSpPr/>
            <p:nvPr/>
          </p:nvCxnSpPr>
          <p:spPr>
            <a:xfrm>
              <a:off x="688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9"/>
            <p:cNvCxnSpPr/>
            <p:nvPr/>
          </p:nvCxnSpPr>
          <p:spPr>
            <a:xfrm>
              <a:off x="70209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9"/>
            <p:cNvCxnSpPr/>
            <p:nvPr/>
          </p:nvCxnSpPr>
          <p:spPr>
            <a:xfrm>
              <a:off x="71569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9"/>
            <p:cNvCxnSpPr/>
            <p:nvPr/>
          </p:nvCxnSpPr>
          <p:spPr>
            <a:xfrm>
              <a:off x="7293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9"/>
            <p:cNvCxnSpPr/>
            <p:nvPr/>
          </p:nvCxnSpPr>
          <p:spPr>
            <a:xfrm>
              <a:off x="74290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9"/>
            <p:cNvCxnSpPr/>
            <p:nvPr/>
          </p:nvCxnSpPr>
          <p:spPr>
            <a:xfrm>
              <a:off x="75651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9"/>
            <p:cNvCxnSpPr/>
            <p:nvPr/>
          </p:nvCxnSpPr>
          <p:spPr>
            <a:xfrm>
              <a:off x="77011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9"/>
            <p:cNvCxnSpPr/>
            <p:nvPr/>
          </p:nvCxnSpPr>
          <p:spPr>
            <a:xfrm>
              <a:off x="78372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9"/>
            <p:cNvCxnSpPr/>
            <p:nvPr/>
          </p:nvCxnSpPr>
          <p:spPr>
            <a:xfrm>
              <a:off x="79732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9"/>
            <p:cNvCxnSpPr/>
            <p:nvPr/>
          </p:nvCxnSpPr>
          <p:spPr>
            <a:xfrm>
              <a:off x="8109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9"/>
            <p:cNvCxnSpPr/>
            <p:nvPr/>
          </p:nvCxnSpPr>
          <p:spPr>
            <a:xfrm>
              <a:off x="8245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9"/>
            <p:cNvCxnSpPr/>
            <p:nvPr/>
          </p:nvCxnSpPr>
          <p:spPr>
            <a:xfrm>
              <a:off x="83814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9"/>
            <p:cNvCxnSpPr/>
            <p:nvPr/>
          </p:nvCxnSpPr>
          <p:spPr>
            <a:xfrm>
              <a:off x="85174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9"/>
            <p:cNvCxnSpPr/>
            <p:nvPr/>
          </p:nvCxnSpPr>
          <p:spPr>
            <a:xfrm>
              <a:off x="8653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9"/>
            <p:cNvCxnSpPr/>
            <p:nvPr/>
          </p:nvCxnSpPr>
          <p:spPr>
            <a:xfrm>
              <a:off x="87895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9"/>
            <p:cNvCxnSpPr/>
            <p:nvPr/>
          </p:nvCxnSpPr>
          <p:spPr>
            <a:xfrm>
              <a:off x="89256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9"/>
            <p:cNvCxnSpPr/>
            <p:nvPr/>
          </p:nvCxnSpPr>
          <p:spPr>
            <a:xfrm>
              <a:off x="906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9"/>
            <p:cNvCxnSpPr/>
            <p:nvPr/>
          </p:nvCxnSpPr>
          <p:spPr>
            <a:xfrm>
              <a:off x="4572000" y="-4568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9"/>
            <p:cNvCxnSpPr/>
            <p:nvPr/>
          </p:nvCxnSpPr>
          <p:spPr>
            <a:xfrm>
              <a:off x="4572000" y="-4432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9"/>
            <p:cNvCxnSpPr/>
            <p:nvPr/>
          </p:nvCxnSpPr>
          <p:spPr>
            <a:xfrm>
              <a:off x="4572000" y="-4296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9"/>
            <p:cNvCxnSpPr/>
            <p:nvPr/>
          </p:nvCxnSpPr>
          <p:spPr>
            <a:xfrm>
              <a:off x="4572000" y="-4160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9"/>
            <p:cNvCxnSpPr/>
            <p:nvPr/>
          </p:nvCxnSpPr>
          <p:spPr>
            <a:xfrm>
              <a:off x="4572000" y="-4024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9"/>
            <p:cNvCxnSpPr/>
            <p:nvPr/>
          </p:nvCxnSpPr>
          <p:spPr>
            <a:xfrm>
              <a:off x="4572000" y="-3888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9"/>
            <p:cNvCxnSpPr/>
            <p:nvPr/>
          </p:nvCxnSpPr>
          <p:spPr>
            <a:xfrm>
              <a:off x="4572000" y="-3752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9"/>
            <p:cNvCxnSpPr/>
            <p:nvPr/>
          </p:nvCxnSpPr>
          <p:spPr>
            <a:xfrm>
              <a:off x="4572000" y="-3616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9"/>
            <p:cNvCxnSpPr/>
            <p:nvPr/>
          </p:nvCxnSpPr>
          <p:spPr>
            <a:xfrm>
              <a:off x="4572000" y="-3480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9"/>
            <p:cNvCxnSpPr/>
            <p:nvPr/>
          </p:nvCxnSpPr>
          <p:spPr>
            <a:xfrm>
              <a:off x="4572000" y="-3344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9"/>
            <p:cNvCxnSpPr/>
            <p:nvPr/>
          </p:nvCxnSpPr>
          <p:spPr>
            <a:xfrm>
              <a:off x="4572000" y="-3208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9"/>
            <p:cNvCxnSpPr/>
            <p:nvPr/>
          </p:nvCxnSpPr>
          <p:spPr>
            <a:xfrm>
              <a:off x="4572000" y="-3072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4572000" y="-2936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4572000" y="-2800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4572000" y="-2664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4572000" y="-2528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4572000" y="-239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4572000" y="-2256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4572000" y="-2119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4572000" y="-1983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4572000" y="-1847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4572000" y="-17118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4572000" y="-15757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4572000" y="-14397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4572000" y="-13036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4572000" y="-11676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9"/>
            <p:cNvCxnSpPr/>
            <p:nvPr/>
          </p:nvCxnSpPr>
          <p:spPr>
            <a:xfrm>
              <a:off x="4572000" y="-10315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9"/>
            <p:cNvCxnSpPr/>
            <p:nvPr/>
          </p:nvCxnSpPr>
          <p:spPr>
            <a:xfrm>
              <a:off x="4572000" y="-8955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9"/>
            <p:cNvCxnSpPr/>
            <p:nvPr/>
          </p:nvCxnSpPr>
          <p:spPr>
            <a:xfrm>
              <a:off x="4572000" y="-7594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9"/>
            <p:cNvCxnSpPr/>
            <p:nvPr/>
          </p:nvCxnSpPr>
          <p:spPr>
            <a:xfrm>
              <a:off x="4572000" y="-6234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9"/>
            <p:cNvCxnSpPr/>
            <p:nvPr/>
          </p:nvCxnSpPr>
          <p:spPr>
            <a:xfrm>
              <a:off x="4572000" y="-487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9"/>
            <p:cNvCxnSpPr/>
            <p:nvPr/>
          </p:nvCxnSpPr>
          <p:spPr>
            <a:xfrm>
              <a:off x="4572000" y="-351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9"/>
            <p:cNvCxnSpPr/>
            <p:nvPr/>
          </p:nvCxnSpPr>
          <p:spPr>
            <a:xfrm>
              <a:off x="4572000" y="-215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9"/>
            <p:cNvCxnSpPr/>
            <p:nvPr/>
          </p:nvCxnSpPr>
          <p:spPr>
            <a:xfrm>
              <a:off x="4572000" y="-79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9"/>
            <p:cNvCxnSpPr/>
            <p:nvPr/>
          </p:nvCxnSpPr>
          <p:spPr>
            <a:xfrm>
              <a:off x="4572000" y="56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9"/>
            <p:cNvCxnSpPr/>
            <p:nvPr/>
          </p:nvCxnSpPr>
          <p:spPr>
            <a:xfrm>
              <a:off x="4572000" y="1929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9"/>
            <p:cNvCxnSpPr/>
            <p:nvPr/>
          </p:nvCxnSpPr>
          <p:spPr>
            <a:xfrm>
              <a:off x="4572000" y="3289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9"/>
            <p:cNvCxnSpPr/>
            <p:nvPr/>
          </p:nvCxnSpPr>
          <p:spPr>
            <a:xfrm>
              <a:off x="4572000" y="465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C4E2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5" name="Google Shape;945;p19"/>
          <p:cNvGrpSpPr/>
          <p:nvPr/>
        </p:nvGrpSpPr>
        <p:grpSpPr>
          <a:xfrm>
            <a:off x="1553725" y="1398181"/>
            <a:ext cx="192509" cy="188176"/>
            <a:chOff x="924617" y="680452"/>
            <a:chExt cx="292790" cy="286200"/>
          </a:xfrm>
        </p:grpSpPr>
        <p:cxnSp>
          <p:nvCxnSpPr>
            <p:cNvPr id="946" name="Google Shape;946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8" name="Google Shape;948;p19"/>
          <p:cNvGrpSpPr/>
          <p:nvPr/>
        </p:nvGrpSpPr>
        <p:grpSpPr>
          <a:xfrm>
            <a:off x="1524150" y="2035561"/>
            <a:ext cx="192509" cy="188177"/>
            <a:chOff x="924617" y="680452"/>
            <a:chExt cx="292790" cy="286200"/>
          </a:xfrm>
        </p:grpSpPr>
        <p:cxnSp>
          <p:nvCxnSpPr>
            <p:cNvPr id="949" name="Google Shape;949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51" name="Google Shape;951;p19"/>
          <p:cNvCxnSpPr/>
          <p:nvPr/>
        </p:nvCxnSpPr>
        <p:spPr>
          <a:xfrm>
            <a:off x="1553713" y="4272225"/>
            <a:ext cx="200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19"/>
          <p:cNvSpPr/>
          <p:nvPr/>
        </p:nvSpPr>
        <p:spPr>
          <a:xfrm>
            <a:off x="0" y="5118900"/>
            <a:ext cx="9144000" cy="24600"/>
          </a:xfrm>
          <a:prstGeom prst="rect">
            <a:avLst/>
          </a:prstGeom>
          <a:gradFill>
            <a:gsLst>
              <a:gs pos="0">
                <a:srgbClr val="04FF80"/>
              </a:gs>
              <a:gs pos="23000">
                <a:srgbClr val="00A6FA"/>
              </a:gs>
              <a:gs pos="48000">
                <a:srgbClr val="9851F2"/>
              </a:gs>
              <a:gs pos="74000">
                <a:srgbClr val="FE015E"/>
              </a:gs>
              <a:gs pos="100000">
                <a:srgbClr val="FF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9"/>
          <p:cNvSpPr/>
          <p:nvPr/>
        </p:nvSpPr>
        <p:spPr>
          <a:xfrm rot="4405836">
            <a:off x="294776" y="4318279"/>
            <a:ext cx="227087" cy="196392"/>
          </a:xfrm>
          <a:prstGeom prst="flowChartExtract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9"/>
          <p:cNvSpPr/>
          <p:nvPr/>
        </p:nvSpPr>
        <p:spPr>
          <a:xfrm rot="6400132">
            <a:off x="8451748" y="1708123"/>
            <a:ext cx="182881" cy="158153"/>
          </a:xfrm>
          <a:prstGeom prst="flowChartExtract">
            <a:avLst/>
          </a:prstGeom>
          <a:solidFill>
            <a:srgbClr val="00F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/>
          <p:nvPr/>
        </p:nvSpPr>
        <p:spPr>
          <a:xfrm>
            <a:off x="575688" y="1832525"/>
            <a:ext cx="286200" cy="286200"/>
          </a:xfrm>
          <a:prstGeom prst="ellipse">
            <a:avLst/>
          </a:pr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9"/>
          <p:cNvSpPr/>
          <p:nvPr/>
        </p:nvSpPr>
        <p:spPr>
          <a:xfrm>
            <a:off x="1242225" y="797525"/>
            <a:ext cx="107100" cy="107100"/>
          </a:xfrm>
          <a:prstGeom prst="ellipse">
            <a:avLst/>
          </a:prstGeom>
          <a:solidFill>
            <a:srgbClr val="985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1307540">
            <a:off x="8112839" y="3643162"/>
            <a:ext cx="351521" cy="351521"/>
          </a:xfrm>
          <a:prstGeom prst="rect">
            <a:avLst/>
          </a:prstGeom>
          <a:solidFill>
            <a:srgbClr val="FE0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8" name="Google Shape;958;p19"/>
          <p:cNvCxnSpPr/>
          <p:nvPr/>
        </p:nvCxnSpPr>
        <p:spPr>
          <a:xfrm flipH="1">
            <a:off x="8107798" y="1897475"/>
            <a:ext cx="694800" cy="694800"/>
          </a:xfrm>
          <a:prstGeom prst="straightConnector1">
            <a:avLst/>
          </a:prstGeom>
          <a:noFill/>
          <a:ln w="9525" cap="flat" cmpd="sng">
            <a:solidFill>
              <a:srgbClr val="008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19"/>
          <p:cNvCxnSpPr/>
          <p:nvPr/>
        </p:nvCxnSpPr>
        <p:spPr>
          <a:xfrm rot="10800000">
            <a:off x="237150" y="2314295"/>
            <a:ext cx="662400" cy="0"/>
          </a:xfrm>
          <a:prstGeom prst="straightConnector1">
            <a:avLst/>
          </a:prstGeom>
          <a:noFill/>
          <a:ln w="9525" cap="flat" cmpd="sng">
            <a:solidFill>
              <a:srgbClr val="FFB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19"/>
          <p:cNvCxnSpPr/>
          <p:nvPr/>
        </p:nvCxnSpPr>
        <p:spPr>
          <a:xfrm rot="10800000">
            <a:off x="6214625" y="4901475"/>
            <a:ext cx="817800" cy="0"/>
          </a:xfrm>
          <a:prstGeom prst="straightConnector1">
            <a:avLst/>
          </a:prstGeom>
          <a:noFill/>
          <a:ln w="9525" cap="flat" cmpd="sng">
            <a:solidFill>
              <a:srgbClr val="00F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19"/>
          <p:cNvCxnSpPr/>
          <p:nvPr/>
        </p:nvCxnSpPr>
        <p:spPr>
          <a:xfrm rot="10800000">
            <a:off x="342545" y="4227575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9851F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2" name="Google Shape;962;p19"/>
          <p:cNvGrpSpPr/>
          <p:nvPr/>
        </p:nvGrpSpPr>
        <p:grpSpPr>
          <a:xfrm>
            <a:off x="1524150" y="3509643"/>
            <a:ext cx="192509" cy="188176"/>
            <a:chOff x="924617" y="680452"/>
            <a:chExt cx="292790" cy="286200"/>
          </a:xfrm>
        </p:grpSpPr>
        <p:cxnSp>
          <p:nvCxnSpPr>
            <p:cNvPr id="963" name="Google Shape;963;p19"/>
            <p:cNvCxnSpPr/>
            <p:nvPr/>
          </p:nvCxnSpPr>
          <p:spPr>
            <a:xfrm rot="405301" flipH="1">
              <a:off x="1046617" y="688680"/>
              <a:ext cx="155580" cy="26974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9"/>
            <p:cNvCxnSpPr/>
            <p:nvPr/>
          </p:nvCxnSpPr>
          <p:spPr>
            <a:xfrm rot="403531">
              <a:off x="931676" y="813339"/>
              <a:ext cx="128081" cy="1280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111996" y="626821"/>
            <a:ext cx="723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045" y="246621"/>
            <a:ext cx="6723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В. РАСКРОЙ И ПОШИВ ШВЕЙНЫХ ИЗДЕЛИЙ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выполнение модуля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часа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 должен изготовить пижаму, состоящую из топа и шорт.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69" y="1368682"/>
            <a:ext cx="6198615" cy="35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19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743</Words>
  <Application>Microsoft Office PowerPoint</Application>
  <PresentationFormat>Экран (16:9)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Hind</vt:lpstr>
      <vt:lpstr>Archivo</vt:lpstr>
      <vt:lpstr>Jost</vt:lpstr>
      <vt:lpstr>Arial</vt:lpstr>
      <vt:lpstr>Times New Roman</vt:lpstr>
      <vt:lpstr>Jost Light</vt:lpstr>
      <vt:lpstr>Jura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Administrator</cp:lastModifiedBy>
  <cp:revision>48</cp:revision>
  <dcterms:modified xsi:type="dcterms:W3CDTF">2025-02-26T20:12:14Z</dcterms:modified>
</cp:coreProperties>
</file>