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оглавления" id="{6FA16AF3-80AF-430F-8CB0-662117E49038}">
          <p14:sldIdLst/>
        </p14:section>
        <p14:section name="Раздел 1" id="{4D02C900-5CBB-4629-818A-404C09EDBB5D}">
          <p14:sldIdLst>
            <p14:sldId id="257"/>
            <p14:sldId id="259"/>
            <p14:sldId id="262"/>
            <p14:sldId id="260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CD16EE-690D-4156-8CD7-527FBA5A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CF93412-5888-4EF4-A063-DE03E65B9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3E8146-BD9A-4C16-AB7D-9C0ECEDE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FC2D36-F019-4064-BE20-47BDCF95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2D9FD23-CA20-4D21-9C2B-C9626A9A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04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EE5EE9-C00D-469B-9CAD-B20AB5E6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F3B2443-C633-4CFC-A8CF-EDF5AE99A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89B698-A7F6-43B8-827B-793031DC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68AA845-8B42-4A53-8DE9-A2CC7838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0A6CE7-A035-4B48-BFD7-3B1270B8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537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0955408-0F56-436E-9CAE-9686F0E5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C346BF6-96FF-4D1A-AB16-903369BD7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58F62F-E919-44A8-9BA6-C84FE13A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6E05FD5-8D3E-49B1-A921-F9424008A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BFB584-4A33-4A80-BA4E-1602F601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010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C1D17E-95B4-4075-B23C-A31489CD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C5B493-76B5-4B64-B09F-A3036A64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360364-0826-4854-878E-8A6059EC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21B6B2-EA6C-4473-8E09-0EA4F991D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2745E4C-340D-4475-9A22-41935AC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239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2BDB72-3FE5-4F14-A2D3-82EB42F6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502EB91-5572-4DC1-9D11-EEFE364CE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95B28AD-7CF1-4615-95B1-93122308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4B72340-5832-4976-9D5E-E522C47E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73B63D-5D46-490D-912D-AA19FAA3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93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D97E92-7494-4021-BE50-AC561EB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2AE29-07D1-432D-9BAB-D75E1E605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B9CF91F-3329-40AD-A40F-356EF1E59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9A4B274-5455-458B-98BF-C314A215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9A64A6F-C804-4BBC-A93B-D5F1C514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B417F58-8737-4D3E-B704-A7077BA3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37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08F7B9-9CC8-4C12-A1DD-EEC17FD4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24C3FE1-A284-4ECD-AD15-B73A73D77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F060EEE-4A8C-4BD7-BFB0-C6F81C4F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DD16595-ECEE-4B49-9EE2-2955D2421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11E6437-30CB-49E3-80EC-57E70C8D9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F44CCCC-D27B-4895-841F-B64EEA02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79F7201-D752-41A6-AF39-F988F3D7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F06281E-0245-4FAA-B759-23994BF4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560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46792C-7D6F-4DA0-8235-DBC74C52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E92E309-4935-457D-94D9-61C1EFAD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D34017C-B37A-4CA6-80A5-1707C6FF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D0D6C6A-8059-4A0B-AEFB-64A0F10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011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3189213-BF68-445B-8C08-24B2405A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A075E18-AC44-45E9-B392-CFE87353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C5E495C-8D98-4E98-AD07-88769D66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625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729711-5CEC-4A94-AE4A-F7B22D573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BA53E7-3D69-4A57-9D7D-A0775832D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2A20903-D912-4D03-BDC9-61F6DEBB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3F5F5F-2AFA-4B18-B9B0-45E7C8B1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BA3233-A92D-4DA1-8219-0C7B290F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1614C24-25BA-4B6C-84C1-AF0918A1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64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E927D1-1BFA-4C71-8C23-643B5991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A743B2E-A1F3-484A-863E-D54F2FEE9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0E6BFD-4DEC-4351-BBF2-776DC88CD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C8311EC-31C5-44FD-8EC6-A40134A0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B2744D4-9973-4AED-9477-AAB154A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B5B0B90-B78A-4CDD-B648-236F648F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9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E06DD9-36DB-4300-916A-D1525DCA2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24DB72B-A190-408B-AB8D-4CA4715C4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0C2C27-E99D-4AC3-886A-82DE695DA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78ED-0E2B-4EE6-ABA3-15F961D57706}" type="datetimeFigureOut">
              <a:rPr lang="ru-RU" smtClean="0"/>
              <a:pPr/>
              <a:t>17.12.2024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F9A3C9-D22D-42A1-A5A3-4CAA8514D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0012B96-02B3-455D-A09C-3CA87644A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591E-71B8-4275-A281-479C9C18B3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2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lang="ru-RU" b="0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lang="ru-RU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Центр непрерывного повышения профессионального мастерства педагогических работников </m:t>
                      </m:r>
                    </m:oMath>
                  </m:oMathPara>
                </a14:m>
                <a:endParaRPr lang="ru-RU" b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BC600CD-FDBF-4D87-8557-CEB1377DF101}"/>
              </a:ext>
            </a:extLst>
          </p:cNvPr>
          <p:cNvSpPr txBox="1"/>
          <p:nvPr/>
        </p:nvSpPr>
        <p:spPr>
          <a:xfrm>
            <a:off x="838201" y="1869880"/>
            <a:ext cx="9495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: Сложные задачи ГИА: растворы, смеси, сплавы и способы их решения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7249E44-1583-4A44-A313-F0FEBFD22BC6}"/>
              </a:ext>
            </a:extLst>
          </p:cNvPr>
          <p:cNvSpPr txBox="1"/>
          <p:nvPr/>
        </p:nvSpPr>
        <p:spPr>
          <a:xfrm>
            <a:off x="3448594" y="4796639"/>
            <a:ext cx="81194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Хисамова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Гульнара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Флюровна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, член РМА, учитель математики и информатики ФМОБУ лицей № 1 с. Большеустьикинское СОШ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имени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Х.Я.Фаткуллина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с. Дуван-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Мечетлино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(учитель высшей категории)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00132" y="997009"/>
            <a:ext cx="2172768" cy="99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3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sp>
        <p:nvSpPr>
          <p:cNvPr id="3" name="TextBox 2"/>
          <p:cNvSpPr txBox="1"/>
          <p:nvPr/>
        </p:nvSpPr>
        <p:spPr>
          <a:xfrm>
            <a:off x="957943" y="566057"/>
            <a:ext cx="10395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Пример № 1 </a:t>
            </a:r>
          </a:p>
          <a:p>
            <a:pPr algn="just"/>
            <a:r>
              <a:rPr lang="ru-RU" dirty="0"/>
              <a:t>Смешали 4 литра 15%-</a:t>
            </a:r>
            <a:r>
              <a:rPr lang="ru-RU" dirty="0" err="1"/>
              <a:t>го</a:t>
            </a:r>
            <a:r>
              <a:rPr lang="ru-RU" dirty="0"/>
              <a:t> водного раствора некоторого вещества с 6 литрами 25%-</a:t>
            </a:r>
            <a:r>
              <a:rPr lang="ru-RU" dirty="0" err="1"/>
              <a:t>го</a:t>
            </a:r>
            <a:r>
              <a:rPr lang="ru-RU" dirty="0"/>
              <a:t> водного раствора этого же вещества. Сколько процентов составляет концентрация получившегося раствора?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57943" y="2197767"/>
            <a:ext cx="10395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5954" y="2368731"/>
            <a:ext cx="1889760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32825" y="2368730"/>
            <a:ext cx="2329543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64085" y="2368730"/>
            <a:ext cx="3633652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3304902" y="2533229"/>
            <a:ext cx="388734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6101557" y="2581636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5257" y="1985554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4л (15 %)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547813" y="1947078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6л (25 %)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7310369" y="1943215"/>
            <a:ext cx="2418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10л (х %)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1529701" y="2553395"/>
                <a:ext cx="1541645" cy="489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∗4 </m:t>
                    </m:r>
                  </m:oMath>
                </a14:m>
                <a:r>
                  <a:rPr lang="ru-RU" dirty="0" smtClean="0"/>
                  <a:t>=0,6 </a:t>
                </a:r>
                <a:r>
                  <a:rPr lang="ru-RU" dirty="0" smtClean="0"/>
                  <a:t>л</a:t>
                </a:r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701" y="2553395"/>
                <a:ext cx="1541645" cy="489686"/>
              </a:xfrm>
              <a:prstGeom prst="rect">
                <a:avLst/>
              </a:prstGeom>
              <a:blipFill>
                <a:blip r:embed="rId3" cstate="print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3923025" y="2560247"/>
                <a:ext cx="1923203" cy="489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 ∗6 </m:t>
                    </m:r>
                  </m:oMath>
                </a14:m>
                <a:r>
                  <a:rPr lang="ru-RU" dirty="0" smtClean="0"/>
                  <a:t>=1,5 </a:t>
                </a:r>
                <a:r>
                  <a:rPr lang="ru-RU" dirty="0" smtClean="0"/>
                  <a:t>л</a:t>
                </a:r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025" y="2560247"/>
                <a:ext cx="1923203" cy="489686"/>
              </a:xfrm>
              <a:prstGeom prst="rect">
                <a:avLst/>
              </a:prstGeom>
              <a:blipFill>
                <a:blip r:embed="rId4" cstate="print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809729" y="2533229"/>
            <a:ext cx="310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0,6 л + 1,5 л = 2,1 л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375954" y="3509554"/>
            <a:ext cx="2107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 литров – 100 %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375954" y="3878886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2,1 литров – х %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693636" y="3648596"/>
            <a:ext cx="197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 =     2,1 л * 100 % </a:t>
            </a:r>
          </a:p>
          <a:p>
            <a:r>
              <a:rPr lang="ru-RU" dirty="0" smtClean="0"/>
              <a:t>            10  л</a:t>
            </a:r>
            <a:endParaRPr lang="ru-RU" dirty="0"/>
          </a:p>
        </p:txBody>
      </p:sp>
      <p:sp>
        <p:nvSpPr>
          <p:cNvPr id="21" name="Минус 20"/>
          <p:cNvSpPr/>
          <p:nvPr/>
        </p:nvSpPr>
        <p:spPr>
          <a:xfrm>
            <a:off x="4075122" y="3935402"/>
            <a:ext cx="1398227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665427" y="3663136"/>
            <a:ext cx="1993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= </a:t>
            </a:r>
            <a:r>
              <a:rPr lang="ru-RU" dirty="0" smtClean="0"/>
              <a:t>2,1*10%=</a:t>
            </a:r>
            <a:r>
              <a:rPr lang="ru-RU" dirty="0"/>
              <a:t>21 %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44064" y="5164183"/>
            <a:ext cx="80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3027804" y="5164183"/>
            <a:ext cx="65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001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6" grpId="0" animBg="1"/>
      <p:bldP spid="10" grpId="0" animBg="1"/>
      <p:bldP spid="11" grpId="0"/>
      <p:bldP spid="13" grpId="0"/>
      <p:bldP spid="14" grpId="0"/>
      <p:bldP spid="15" grpId="0" animBg="1"/>
      <p:bldP spid="16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23327"/>
            <a:ext cx="12197558" cy="6857999"/>
          </a:xfrm>
        </p:spPr>
      </p:pic>
      <p:sp>
        <p:nvSpPr>
          <p:cNvPr id="3" name="TextBox 2"/>
          <p:cNvSpPr txBox="1"/>
          <p:nvPr/>
        </p:nvSpPr>
        <p:spPr>
          <a:xfrm>
            <a:off x="957943" y="566057"/>
            <a:ext cx="10395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Пример № 2</a:t>
            </a:r>
          </a:p>
          <a:p>
            <a:pPr algn="just"/>
            <a:r>
              <a:rPr lang="ru-RU" dirty="0"/>
              <a:t>Имеется два сосуда. Первый содержит 30 кг, а второй — 20 кг раствора кислоты различной концентрации. Если эти растворы смешать, то получится раствор, содержащий 68% кислоты. Если же смешать равные массы этих растворов, то получится раствор, содержащий 70% кислоты. Сколько килограммов кислоты содержится в первом сосуде?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7943" y="2197767"/>
            <a:ext cx="10395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5954" y="2368731"/>
            <a:ext cx="1889760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32825" y="2368730"/>
            <a:ext cx="2329543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64085" y="2368730"/>
            <a:ext cx="3633652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3304902" y="2533229"/>
            <a:ext cx="388734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6101557" y="2581636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5257" y="198555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 кг (х %)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547813" y="1947078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 кг (у %)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7310369" y="1943215"/>
            <a:ext cx="2418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50 кг (68 %)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1529701" y="2443669"/>
                <a:ext cx="1541645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∗30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701" y="2443669"/>
                <a:ext cx="1541645" cy="562975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6809729" y="2533229"/>
                <a:ext cx="3109334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68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 ∗50</m:t>
                    </m:r>
                  </m:oMath>
                </a14:m>
                <a:r>
                  <a:rPr lang="ru-RU" dirty="0" smtClean="0"/>
                  <a:t>= </a:t>
                </a:r>
                <a:r>
                  <a:rPr lang="ru-RU" dirty="0" smtClean="0"/>
                  <a:t>34 кг </a:t>
                </a:r>
                <a:endParaRPr lang="ru-RU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729" y="2533229"/>
                <a:ext cx="3109334" cy="484043"/>
              </a:xfrm>
              <a:prstGeom prst="rect">
                <a:avLst/>
              </a:prstGeom>
              <a:blipFill>
                <a:blip r:embed="rId4" cstate="print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TextBox 24"/>
              <p:cNvSpPr txBox="1"/>
              <p:nvPr/>
            </p:nvSpPr>
            <p:spPr>
              <a:xfrm>
                <a:off x="3780439" y="2456573"/>
                <a:ext cx="1541645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439" y="2456573"/>
                <a:ext cx="1541645" cy="56477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336765" y="3082995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Уравнение: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TextBox 25"/>
              <p:cNvSpPr txBox="1"/>
              <p:nvPr/>
            </p:nvSpPr>
            <p:spPr>
              <a:xfrm>
                <a:off x="2300523" y="3103457"/>
                <a:ext cx="1541645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∗30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0523" y="3103457"/>
                <a:ext cx="1541645" cy="562975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люс 26"/>
          <p:cNvSpPr/>
          <p:nvPr/>
        </p:nvSpPr>
        <p:spPr>
          <a:xfrm>
            <a:off x="3538458" y="3221987"/>
            <a:ext cx="388734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TextBox 27"/>
              <p:cNvSpPr txBox="1"/>
              <p:nvPr/>
            </p:nvSpPr>
            <p:spPr>
              <a:xfrm>
                <a:off x="3842168" y="3103457"/>
                <a:ext cx="1359668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168" y="3103457"/>
                <a:ext cx="1359668" cy="56477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Равно 28"/>
          <p:cNvSpPr/>
          <p:nvPr/>
        </p:nvSpPr>
        <p:spPr>
          <a:xfrm>
            <a:off x="4939310" y="3213936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69794" y="3161279"/>
            <a:ext cx="310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34  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452083" y="3911484"/>
            <a:ext cx="1889760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756908" y="3917866"/>
            <a:ext cx="2329543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люс 32"/>
          <p:cNvSpPr/>
          <p:nvPr/>
        </p:nvSpPr>
        <p:spPr>
          <a:xfrm>
            <a:off x="3340301" y="4050390"/>
            <a:ext cx="388734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 33"/>
          <p:cNvSpPr/>
          <p:nvPr/>
        </p:nvSpPr>
        <p:spPr>
          <a:xfrm>
            <a:off x="6173694" y="4119652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674667" y="3872342"/>
            <a:ext cx="3633652" cy="7402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785257" y="356252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25 кг (х %) 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272263" y="3562528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25 кг (у %) 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7022847" y="3505261"/>
            <a:ext cx="1358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50 кг (70 %) 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351244" y="263739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TextBox 43"/>
              <p:cNvSpPr txBox="1"/>
              <p:nvPr/>
            </p:nvSpPr>
            <p:spPr>
              <a:xfrm>
                <a:off x="1626140" y="3949024"/>
                <a:ext cx="1541645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∗25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6140" y="3949024"/>
                <a:ext cx="1541645" cy="562975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TextBox 44"/>
              <p:cNvSpPr txBox="1"/>
              <p:nvPr/>
            </p:nvSpPr>
            <p:spPr>
              <a:xfrm>
                <a:off x="3756908" y="4005710"/>
                <a:ext cx="1541645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∗25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908" y="4005710"/>
                <a:ext cx="1541645" cy="56477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TextBox 45"/>
              <p:cNvSpPr txBox="1"/>
              <p:nvPr/>
            </p:nvSpPr>
            <p:spPr>
              <a:xfrm>
                <a:off x="6921736" y="4024477"/>
                <a:ext cx="3109334" cy="482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 ∗50</m:t>
                    </m:r>
                  </m:oMath>
                </a14:m>
                <a:r>
                  <a:rPr lang="ru-RU" dirty="0" smtClean="0"/>
                  <a:t>= </a:t>
                </a:r>
                <a:r>
                  <a:rPr lang="ru-RU" dirty="0" smtClean="0"/>
                  <a:t>35 кг </a:t>
                </a:r>
                <a:endParaRPr lang="ru-RU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736" y="4024477"/>
                <a:ext cx="3109334" cy="482440"/>
              </a:xfrm>
              <a:prstGeom prst="rect">
                <a:avLst/>
              </a:prstGeom>
              <a:blipFill>
                <a:blip r:embed="rId10" cstate="print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1382300" y="4926204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Уравнение: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9" name="TextBox 48"/>
              <p:cNvSpPr txBox="1"/>
              <p:nvPr/>
            </p:nvSpPr>
            <p:spPr>
              <a:xfrm>
                <a:off x="2586384" y="4829382"/>
                <a:ext cx="1541645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∗25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384" y="4829382"/>
                <a:ext cx="1541645" cy="562975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люс 49"/>
          <p:cNvSpPr/>
          <p:nvPr/>
        </p:nvSpPr>
        <p:spPr>
          <a:xfrm>
            <a:off x="3787634" y="4945380"/>
            <a:ext cx="388734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1" name="TextBox 50"/>
              <p:cNvSpPr txBox="1"/>
              <p:nvPr/>
            </p:nvSpPr>
            <p:spPr>
              <a:xfrm>
                <a:off x="4272263" y="4897963"/>
                <a:ext cx="1705678" cy="457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у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ru-RU" dirty="0" smtClean="0"/>
                  <a:t>25</a:t>
                </a:r>
                <a:endParaRPr lang="ru-RU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263" y="4897963"/>
                <a:ext cx="1705678" cy="457882"/>
              </a:xfrm>
              <a:prstGeom prst="rect">
                <a:avLst/>
              </a:prstGeom>
              <a:blipFill>
                <a:blip r:embed="rId12" cstate="print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Равно 51"/>
          <p:cNvSpPr/>
          <p:nvPr/>
        </p:nvSpPr>
        <p:spPr>
          <a:xfrm>
            <a:off x="5240442" y="4926204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747938" y="4897963"/>
            <a:ext cx="310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35  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1447353" y="5733430"/>
            <a:ext cx="5737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Составим и решим систему уравнений: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24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6" grpId="0" animBg="1"/>
      <p:bldP spid="10" grpId="0" animBg="1"/>
      <p:bldP spid="11" grpId="0"/>
      <p:bldP spid="13" grpId="0"/>
      <p:bldP spid="14" grpId="0"/>
      <p:bldP spid="15" grpId="0" animBg="1"/>
      <p:bldP spid="17" grpId="0" animBg="1"/>
      <p:bldP spid="25" grpId="0" animBg="1"/>
      <p:bldP spid="8" grpId="0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8" grpId="0"/>
      <p:bldP spid="39" grpId="0"/>
      <p:bldP spid="40" grpId="0"/>
      <p:bldP spid="44" grpId="0" animBg="1"/>
      <p:bldP spid="45" grpId="0" animBg="1"/>
      <p:bldP spid="46" grpId="0" animBg="1"/>
      <p:bldP spid="48" grpId="0"/>
      <p:bldP spid="49" grpId="0" animBg="1"/>
      <p:bldP spid="50" grpId="0" animBg="1"/>
      <p:bldP spid="51" grpId="0" animBg="1"/>
      <p:bldP spid="52" grpId="0" animBg="1"/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1"/>
            <a:ext cx="12197558" cy="6857999"/>
          </a:xfrm>
        </p:spPr>
      </p:pic>
      <p:sp>
        <p:nvSpPr>
          <p:cNvPr id="4" name="TextBox 3"/>
          <p:cNvSpPr txBox="1"/>
          <p:nvPr/>
        </p:nvSpPr>
        <p:spPr>
          <a:xfrm>
            <a:off x="957943" y="566057"/>
            <a:ext cx="10395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Пример № 2</a:t>
            </a:r>
          </a:p>
          <a:p>
            <a:pPr algn="just"/>
            <a:r>
              <a:rPr lang="ru-RU" dirty="0"/>
              <a:t>Имеется два сосуда. Первый содержит 30 кг, а второй — 20 кг раствора кислоты различной концентрации. Если эти растворы смешать, то получится раствор, содержащий 68% кислоты. Если же смешать равные массы этих растворов, то получится раствор, содержащий 70% кислоты. Сколько килограммов кислоты содержится в первом сосуде?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2199741"/>
            <a:ext cx="4382112" cy="1390844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5220312" y="2783802"/>
            <a:ext cx="635726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91349" y="2244317"/>
            <a:ext cx="3448531" cy="1409897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957943" y="4320920"/>
            <a:ext cx="635726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820091" y="4171406"/>
                <a:ext cx="1715589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6х+4у=680</m:t>
                              </m:r>
                            </m:e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5х+5у=700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091" y="4171406"/>
                <a:ext cx="1715589" cy="710194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Стрелка вправо 9"/>
          <p:cNvSpPr/>
          <p:nvPr/>
        </p:nvSpPr>
        <p:spPr>
          <a:xfrm>
            <a:off x="3762102" y="4361040"/>
            <a:ext cx="635726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4362517" y="4171406"/>
                <a:ext cx="1715589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3х+2у=340</m:t>
                              </m:r>
                            </m:e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х+у=140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517" y="4171406"/>
                <a:ext cx="1715589" cy="710194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Стрелка вправо 12"/>
          <p:cNvSpPr/>
          <p:nvPr/>
        </p:nvSpPr>
        <p:spPr>
          <a:xfrm>
            <a:off x="6137977" y="4361040"/>
            <a:ext cx="635726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6794623" y="4131286"/>
                <a:ext cx="1715589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3х+2у=340</m:t>
                              </m:r>
                            </m:e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2х+2у=280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623" y="4131286"/>
                <a:ext cx="1715589" cy="710194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Стрелка вправо 14"/>
          <p:cNvSpPr/>
          <p:nvPr/>
        </p:nvSpPr>
        <p:spPr>
          <a:xfrm>
            <a:off x="8721529" y="4361040"/>
            <a:ext cx="635726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568572" y="4277690"/>
            <a:ext cx="111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Х= 60</a:t>
            </a:r>
            <a:endParaRPr lang="ru-RU" dirty="0"/>
          </a:p>
        </p:txBody>
      </p:sp>
      <p:pic>
        <p:nvPicPr>
          <p:cNvPr id="16" name="Picture 2" descr="C:\Users\User\Downloads\2024-12-16_16-29-5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63855" y="5090650"/>
            <a:ext cx="1493370" cy="779150"/>
          </a:xfrm>
          <a:prstGeom prst="rect">
            <a:avLst/>
          </a:prstGeom>
          <a:noFill/>
        </p:spPr>
      </p:pic>
      <p:sp>
        <p:nvSpPr>
          <p:cNvPr id="17" name="Равно 16"/>
          <p:cNvSpPr/>
          <p:nvPr/>
        </p:nvSpPr>
        <p:spPr>
          <a:xfrm>
            <a:off x="3157225" y="5433445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/>
              <p:cNvSpPr txBox="1"/>
              <p:nvPr/>
            </p:nvSpPr>
            <p:spPr>
              <a:xfrm>
                <a:off x="3694925" y="5384026"/>
                <a:ext cx="1576252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 ∗ </m:t>
                    </m:r>
                  </m:oMath>
                </a14:m>
                <a:r>
                  <a:rPr lang="ru-RU" dirty="0" smtClean="0"/>
                  <a:t>30 = 18</a:t>
                </a:r>
                <a:endParaRPr lang="ru-RU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925" y="5384026"/>
                <a:ext cx="1576252" cy="485774"/>
              </a:xfrm>
              <a:prstGeom prst="rect">
                <a:avLst/>
              </a:prstGeom>
              <a:blipFill>
                <a:blip r:embed="rId9" cstate="print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848100" y="5990752"/>
            <a:ext cx="230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57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7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9" grpId="0"/>
      <p:bldP spid="17" grpId="0" animBg="1"/>
      <p:bldP spid="18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3966"/>
            <a:ext cx="12197558" cy="6857999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7249E44-1583-4A44-A313-F0FEBFD22BC6}"/>
              </a:ext>
            </a:extLst>
          </p:cNvPr>
          <p:cNvSpPr txBox="1"/>
          <p:nvPr/>
        </p:nvSpPr>
        <p:spPr>
          <a:xfrm>
            <a:off x="930126" y="66231"/>
            <a:ext cx="103261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Пример № 3</a:t>
            </a:r>
            <a:endParaRPr lang="ru-RU" sz="2000" dirty="0"/>
          </a:p>
          <a:p>
            <a:pPr algn="just"/>
            <a:r>
              <a:rPr lang="ru-RU" sz="2000" dirty="0"/>
              <a:t>Изюм получается в процессе сушки винограда. Сколько килограммов винограда потребуется для получения 20 килограммов изюма, если виноград содержит 90 % воды, а изюм содержит 5 % воды ?</a:t>
            </a:r>
          </a:p>
        </p:txBody>
      </p:sp>
      <p:sp>
        <p:nvSpPr>
          <p:cNvPr id="4" name="Овал 3"/>
          <p:cNvSpPr/>
          <p:nvPr/>
        </p:nvSpPr>
        <p:spPr>
          <a:xfrm>
            <a:off x="1140823" y="1690688"/>
            <a:ext cx="1889760" cy="16185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Хорда 7"/>
          <p:cNvSpPr/>
          <p:nvPr/>
        </p:nvSpPr>
        <p:spPr>
          <a:xfrm>
            <a:off x="3648892" y="1690687"/>
            <a:ext cx="2455817" cy="1618569"/>
          </a:xfrm>
          <a:prstGeom prst="chor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1140823" y="2499971"/>
                <a:ext cx="19220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______________________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823" y="2499971"/>
                <a:ext cx="1922000" cy="2769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3765368" y="2664369"/>
                <a:ext cx="16671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___________________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368" y="2664369"/>
                <a:ext cx="1667123" cy="276999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 flipH="1">
            <a:off x="1440545" y="1853640"/>
            <a:ext cx="1284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Вода 90 %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0545" y="2776970"/>
            <a:ext cx="1418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Мякоть 10 %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176964" y="2914015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Вода </a:t>
            </a:r>
            <a:r>
              <a:rPr lang="ru-RU" dirty="0"/>
              <a:t>5</a:t>
            </a:r>
            <a:r>
              <a:rPr lang="ru-RU" dirty="0" smtClean="0"/>
              <a:t> %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3949902" y="1924262"/>
            <a:ext cx="1284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Мякоть</a:t>
            </a:r>
          </a:p>
          <a:p>
            <a:pPr algn="ctr"/>
            <a:r>
              <a:rPr lang="ru-RU" dirty="0" smtClean="0"/>
              <a:t>95 %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1664373" y="3432966"/>
            <a:ext cx="1060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 кг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216077" y="343296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 кг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361517" y="4536151"/>
            <a:ext cx="3131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0,1 * х = 0,95 * 20</a:t>
            </a:r>
          </a:p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2356214" y="4911369"/>
            <a:ext cx="510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0,1 * х = 19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859395" y="530241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х</a:t>
            </a:r>
            <a:r>
              <a:rPr lang="ru-RU" dirty="0" smtClean="0"/>
              <a:t> = 19 : 0,1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859395" y="5606596"/>
            <a:ext cx="230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  <a:r>
              <a:rPr lang="ru-RU" dirty="0" smtClean="0"/>
              <a:t> = 190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927485" y="5911603"/>
            <a:ext cx="230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190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684763" y="3684475"/>
                <a:ext cx="1126138" cy="573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ru-RU" sz="22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200" dirty="0" smtClean="0"/>
                  <a:t> * х </a:t>
                </a:r>
                <a:endParaRPr lang="ru-RU" sz="2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763" y="3684475"/>
                <a:ext cx="1126138" cy="573234"/>
              </a:xfrm>
              <a:prstGeom prst="rect">
                <a:avLst/>
              </a:prstGeom>
              <a:blipFill>
                <a:blip r:embed="rId5" cstate="print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Равно 31"/>
          <p:cNvSpPr/>
          <p:nvPr/>
        </p:nvSpPr>
        <p:spPr>
          <a:xfrm>
            <a:off x="3059505" y="3739706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3978971" y="3689786"/>
                <a:ext cx="114486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 ∗20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971" y="3689786"/>
                <a:ext cx="1144865" cy="618311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782978" y="126726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Виноград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68522" y="1277158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Изюм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144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6" grpId="0" animBg="1"/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8" grpId="0"/>
      <p:bldP spid="3" grpId="0" animBg="1"/>
      <p:bldP spid="3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3966"/>
            <a:ext cx="12197558" cy="6857999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7249E44-1583-4A44-A313-F0FEBFD22BC6}"/>
              </a:ext>
            </a:extLst>
          </p:cNvPr>
          <p:cNvSpPr txBox="1"/>
          <p:nvPr/>
        </p:nvSpPr>
        <p:spPr>
          <a:xfrm>
            <a:off x="930126" y="365125"/>
            <a:ext cx="103261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Пример № 4 </a:t>
            </a:r>
          </a:p>
          <a:p>
            <a:pPr algn="just"/>
            <a:r>
              <a:rPr lang="ru-RU" sz="2000" dirty="0" smtClean="0"/>
              <a:t>В траве воды содержится 70 % от общей массы, а в сене – 10 %. Сколько необходимо скосить килограммов травы, чтобы заготовить 100 кг сена ? </a:t>
            </a:r>
            <a:endParaRPr lang="ru-RU" sz="2000" dirty="0"/>
          </a:p>
        </p:txBody>
      </p:sp>
      <p:sp>
        <p:nvSpPr>
          <p:cNvPr id="4" name="Овал 3"/>
          <p:cNvSpPr/>
          <p:nvPr/>
        </p:nvSpPr>
        <p:spPr>
          <a:xfrm>
            <a:off x="1140823" y="1690688"/>
            <a:ext cx="1889760" cy="16185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Хорда 7"/>
          <p:cNvSpPr/>
          <p:nvPr/>
        </p:nvSpPr>
        <p:spPr>
          <a:xfrm>
            <a:off x="3648892" y="1690687"/>
            <a:ext cx="2455817" cy="1618569"/>
          </a:xfrm>
          <a:prstGeom prst="chor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1108583" y="2022907"/>
                <a:ext cx="19220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______________________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583" y="2022907"/>
                <a:ext cx="1922000" cy="2769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3765368" y="2664369"/>
                <a:ext cx="16671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___________________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368" y="2664369"/>
                <a:ext cx="1667123" cy="276999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 flipH="1">
            <a:off x="1473898" y="1853630"/>
            <a:ext cx="128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Сухое  вещество     30%</a:t>
            </a:r>
            <a:endParaRPr lang="ru-R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8091" y="2542397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Вода 70 %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176964" y="2914015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Вода 10 %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3949902" y="1924262"/>
            <a:ext cx="1284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Сухое вещество</a:t>
            </a:r>
          </a:p>
          <a:p>
            <a:pPr algn="ctr"/>
            <a:r>
              <a:rPr lang="ru-RU" dirty="0" smtClean="0"/>
              <a:t>90 %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1664373" y="3432966"/>
            <a:ext cx="1060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  <a:r>
              <a:rPr lang="ru-RU" dirty="0" smtClean="0"/>
              <a:t> кг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216077" y="3432966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100 кг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489519" y="3904678"/>
            <a:ext cx="3131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0,30 * х кг </a:t>
            </a:r>
          </a:p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4216077" y="3856949"/>
            <a:ext cx="5101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0,90 * 100 кг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551612" y="4267698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0,3 * х = 0,9 * 100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562591" y="4630718"/>
            <a:ext cx="230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0,3 * х = 90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030583" y="4943955"/>
            <a:ext cx="350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х = 90 : 0,3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786743" y="5826034"/>
            <a:ext cx="230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300</a:t>
            </a:r>
            <a:endParaRPr lang="ru-RU" dirty="0"/>
          </a:p>
        </p:txBody>
      </p:sp>
      <p:sp>
        <p:nvSpPr>
          <p:cNvPr id="29" name="Равно 28"/>
          <p:cNvSpPr/>
          <p:nvPr/>
        </p:nvSpPr>
        <p:spPr>
          <a:xfrm>
            <a:off x="3178629" y="3904678"/>
            <a:ext cx="445226" cy="31285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30583" y="5328131"/>
            <a:ext cx="350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х = 300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45554" y="1291640"/>
            <a:ext cx="733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Трава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25741" y="1294710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043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6" grpId="0" animBg="1"/>
      <p:bldP spid="10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  <p:bldP spid="2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7249E44-1583-4A44-A313-F0FEBFD22BC6}"/>
              </a:ext>
            </a:extLst>
          </p:cNvPr>
          <p:cNvSpPr txBox="1"/>
          <p:nvPr/>
        </p:nvSpPr>
        <p:spPr>
          <a:xfrm>
            <a:off x="4284617" y="2901519"/>
            <a:ext cx="8119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 !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2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365</Words>
  <Application>Microsoft Office PowerPoint</Application>
  <PresentationFormat>Произвольный</PresentationFormat>
  <Paragraphs>92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AdminCnppm</dc:creator>
  <cp:lastModifiedBy>User</cp:lastModifiedBy>
  <cp:revision>32</cp:revision>
  <dcterms:created xsi:type="dcterms:W3CDTF">2024-11-02T10:16:33Z</dcterms:created>
  <dcterms:modified xsi:type="dcterms:W3CDTF">2024-12-17T03:17:46Z</dcterms:modified>
</cp:coreProperties>
</file>