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76" r:id="rId2"/>
    <p:sldId id="277" r:id="rId3"/>
    <p:sldId id="278" r:id="rId4"/>
    <p:sldId id="279" r:id="rId5"/>
    <p:sldId id="280" r:id="rId6"/>
    <p:sldId id="292" r:id="rId7"/>
    <p:sldId id="291" r:id="rId8"/>
    <p:sldId id="290" r:id="rId9"/>
    <p:sldId id="289" r:id="rId10"/>
    <p:sldId id="288" r:id="rId11"/>
    <p:sldId id="287" r:id="rId12"/>
    <p:sldId id="286" r:id="rId13"/>
    <p:sldId id="285" r:id="rId14"/>
    <p:sldId id="284" r:id="rId15"/>
    <p:sldId id="294" r:id="rId16"/>
    <p:sldId id="283" r:id="rId17"/>
    <p:sldId id="282" r:id="rId18"/>
    <p:sldId id="281" r:id="rId19"/>
    <p:sldId id="296" r:id="rId20"/>
    <p:sldId id="298" r:id="rId21"/>
    <p:sldId id="300" r:id="rId22"/>
    <p:sldId id="318" r:id="rId23"/>
    <p:sldId id="317" r:id="rId24"/>
    <p:sldId id="316" r:id="rId25"/>
    <p:sldId id="315" r:id="rId26"/>
    <p:sldId id="314" r:id="rId27"/>
    <p:sldId id="313" r:id="rId28"/>
    <p:sldId id="312" r:id="rId29"/>
    <p:sldId id="311" r:id="rId30"/>
    <p:sldId id="319" r:id="rId31"/>
    <p:sldId id="320" r:id="rId32"/>
    <p:sldId id="330" r:id="rId33"/>
    <p:sldId id="329" r:id="rId34"/>
    <p:sldId id="328" r:id="rId35"/>
    <p:sldId id="327" r:id="rId36"/>
    <p:sldId id="326" r:id="rId37"/>
    <p:sldId id="331" r:id="rId38"/>
    <p:sldId id="325" r:id="rId39"/>
    <p:sldId id="324" r:id="rId40"/>
    <p:sldId id="323" r:id="rId41"/>
    <p:sldId id="332" r:id="rId42"/>
    <p:sldId id="322" r:id="rId43"/>
    <p:sldId id="321" r:id="rId44"/>
    <p:sldId id="333" r:id="rId45"/>
    <p:sldId id="335" r:id="rId46"/>
  </p:sldIdLst>
  <p:sldSz cx="9144000" cy="6858000" type="screen4x3"/>
  <p:notesSz cx="6807200"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BEE69BD-9D84-4B88-864B-500BF06031B0}" type="datetimeFigureOut">
              <a:rPr lang="ru-RU" smtClean="0"/>
              <a:t>25.01.2026</a:t>
            </a:fld>
            <a:endParaRPr lang="ru-RU"/>
          </a:p>
        </p:txBody>
      </p:sp>
      <p:sp>
        <p:nvSpPr>
          <p:cNvPr id="4" name="Нижний колонтитул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02920B0C-DD33-4C71-B542-A9AE7BDFEE3D}" type="slidenum">
              <a:rPr lang="ru-RU" smtClean="0"/>
              <a:t>‹#›</a:t>
            </a:fld>
            <a:endParaRPr lang="ru-RU"/>
          </a:p>
        </p:txBody>
      </p:sp>
    </p:spTree>
    <p:extLst>
      <p:ext uri="{BB962C8B-B14F-4D97-AF65-F5344CB8AC3E}">
        <p14:creationId xmlns:p14="http://schemas.microsoft.com/office/powerpoint/2010/main" val="225846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F52C82E-F3EE-46FD-82EF-CD1F52AC7DF4}" type="datetimeFigureOut">
              <a:rPr lang="ru-RU" smtClean="0"/>
              <a:t>25.01.2026</a:t>
            </a:fld>
            <a:endParaRPr lang="ru-RU"/>
          </a:p>
        </p:txBody>
      </p:sp>
      <p:sp>
        <p:nvSpPr>
          <p:cNvPr id="4" name="Образ слайда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E7E459A1-CCAF-4615-99B4-353B7350A91B}" type="slidenum">
              <a:rPr lang="ru-RU" smtClean="0"/>
              <a:t>‹#›</a:t>
            </a:fld>
            <a:endParaRPr lang="ru-RU"/>
          </a:p>
        </p:txBody>
      </p:sp>
    </p:spTree>
    <p:extLst>
      <p:ext uri="{BB962C8B-B14F-4D97-AF65-F5344CB8AC3E}">
        <p14:creationId xmlns:p14="http://schemas.microsoft.com/office/powerpoint/2010/main" val="132513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414179-8EF4-4F6C-ACD7-0E4946D72A1D}" type="datetimeFigureOut">
              <a:rPr lang="ru-RU" smtClean="0"/>
              <a:t>25.01.2026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380870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414179-8EF4-4F6C-ACD7-0E4946D72A1D}" type="datetimeFigureOut">
              <a:rPr lang="ru-RU" smtClean="0"/>
              <a:t>25.01.2026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394269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414179-8EF4-4F6C-ACD7-0E4946D72A1D}" type="datetimeFigureOut">
              <a:rPr lang="ru-RU" smtClean="0"/>
              <a:t>25.01.2026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5490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414179-8EF4-4F6C-ACD7-0E4946D72A1D}" type="datetimeFigureOut">
              <a:rPr lang="ru-RU" smtClean="0"/>
              <a:t>25.01.2026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244676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414179-8EF4-4F6C-ACD7-0E4946D72A1D}" type="datetimeFigureOut">
              <a:rPr lang="ru-RU" smtClean="0"/>
              <a:t>25.01.2026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39469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414179-8EF4-4F6C-ACD7-0E4946D72A1D}" type="datetimeFigureOut">
              <a:rPr lang="ru-RU" smtClean="0"/>
              <a:t>25.01.2026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169764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414179-8EF4-4F6C-ACD7-0E4946D72A1D}" type="datetimeFigureOut">
              <a:rPr lang="ru-RU" smtClean="0"/>
              <a:t>25.01.2026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222690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414179-8EF4-4F6C-ACD7-0E4946D72A1D}" type="datetimeFigureOut">
              <a:rPr lang="ru-RU" smtClean="0"/>
              <a:t>25.01.2026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87859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414179-8EF4-4F6C-ACD7-0E4946D72A1D}" type="datetimeFigureOut">
              <a:rPr lang="ru-RU" smtClean="0"/>
              <a:t>25.01.2026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1378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414179-8EF4-4F6C-ACD7-0E4946D72A1D}" type="datetimeFigureOut">
              <a:rPr lang="ru-RU" smtClean="0"/>
              <a:t>25.01.2026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152353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414179-8EF4-4F6C-ACD7-0E4946D72A1D}" type="datetimeFigureOut">
              <a:rPr lang="ru-RU" smtClean="0"/>
              <a:t>25.01.2026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29A02F-B187-40AB-B128-B1BC66F433A6}" type="slidenum">
              <a:rPr lang="ru-RU" smtClean="0"/>
              <a:t>‹#›</a:t>
            </a:fld>
            <a:endParaRPr lang="ru-RU"/>
          </a:p>
        </p:txBody>
      </p:sp>
    </p:spTree>
    <p:extLst>
      <p:ext uri="{BB962C8B-B14F-4D97-AF65-F5344CB8AC3E}">
        <p14:creationId xmlns:p14="http://schemas.microsoft.com/office/powerpoint/2010/main" val="99521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14179-8EF4-4F6C-ACD7-0E4946D72A1D}" type="datetimeFigureOut">
              <a:rPr lang="ru-RU" smtClean="0"/>
              <a:t>25.01.2026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9A02F-B187-40AB-B128-B1BC66F433A6}" type="slidenum">
              <a:rPr lang="ru-RU" smtClean="0"/>
              <a:t>‹#›</a:t>
            </a:fld>
            <a:endParaRPr lang="ru-RU"/>
          </a:p>
        </p:txBody>
      </p:sp>
    </p:spTree>
    <p:extLst>
      <p:ext uri="{BB962C8B-B14F-4D97-AF65-F5344CB8AC3E}">
        <p14:creationId xmlns:p14="http://schemas.microsoft.com/office/powerpoint/2010/main" val="414366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mailto:Vakilevna-1985@mail.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467544" y="2967335"/>
            <a:ext cx="7560840" cy="584775"/>
          </a:xfrm>
          <a:prstGeom prst="rect">
            <a:avLst/>
          </a:prstGeom>
        </p:spPr>
        <p:txBody>
          <a:bodyPr wrap="square">
            <a:spAutoFit/>
          </a:bodyPr>
          <a:lstStyle/>
          <a:p>
            <a:endParaRPr lang="ru-RU" sz="3200" b="1" dirty="0">
              <a:solidFill>
                <a:schemeClr val="accent1">
                  <a:lumMod val="50000"/>
                </a:schemeClr>
              </a:solidFill>
            </a:endParaRPr>
          </a:p>
        </p:txBody>
      </p:sp>
      <p:pic>
        <p:nvPicPr>
          <p:cNvPr id="7" name="Picture 2"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890701"/>
            <a:ext cx="4032448" cy="24662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79912" y="1340769"/>
            <a:ext cx="5040560" cy="2308324"/>
          </a:xfrm>
          <a:prstGeom prst="rect">
            <a:avLst/>
          </a:prstGeom>
        </p:spPr>
        <p:txBody>
          <a:bodyPr wrap="square">
            <a:spAutoFit/>
          </a:bodyPr>
          <a:lstStyle/>
          <a:p>
            <a:pPr lvl="0" algn="ctr"/>
            <a:r>
              <a:rPr lang="ru-RU" sz="3600" b="1" dirty="0">
                <a:solidFill>
                  <a:srgbClr val="0070C0"/>
                </a:solidFill>
                <a:latin typeface="Times New Roman" panose="02020603050405020304" pitchFamily="18" charset="0"/>
                <a:ea typeface="Bebas Neue"/>
                <a:cs typeface="Times New Roman" panose="02020603050405020304" pitchFamily="18" charset="0"/>
                <a:sym typeface="Bebas Neue"/>
              </a:rPr>
              <a:t>Итоговое собеседование – </a:t>
            </a:r>
            <a:r>
              <a:rPr lang="ru-RU" sz="3600" b="1" dirty="0" smtClean="0">
                <a:solidFill>
                  <a:srgbClr val="0070C0"/>
                </a:solidFill>
                <a:latin typeface="Times New Roman" panose="02020603050405020304" pitchFamily="18" charset="0"/>
                <a:ea typeface="Bebas Neue"/>
                <a:cs typeface="Times New Roman" panose="02020603050405020304" pitchFamily="18" charset="0"/>
                <a:sym typeface="Bebas Neue"/>
              </a:rPr>
              <a:t>2026: </a:t>
            </a:r>
            <a:r>
              <a:rPr lang="ru-RU" sz="3600" b="1" dirty="0">
                <a:solidFill>
                  <a:srgbClr val="0070C0"/>
                </a:solidFill>
                <a:latin typeface="Times New Roman" panose="02020603050405020304" pitchFamily="18" charset="0"/>
                <a:ea typeface="Bebas Neue"/>
                <a:cs typeface="Times New Roman" panose="02020603050405020304" pitchFamily="18" charset="0"/>
                <a:sym typeface="Bebas Neue"/>
              </a:rPr>
              <a:t>структура, изменения, </a:t>
            </a:r>
            <a:r>
              <a:rPr lang="ru-RU" sz="3600" b="1" dirty="0" smtClean="0">
                <a:solidFill>
                  <a:srgbClr val="0070C0"/>
                </a:solidFill>
                <a:latin typeface="Times New Roman" panose="02020603050405020304" pitchFamily="18" charset="0"/>
                <a:ea typeface="Bebas Neue"/>
                <a:cs typeface="Times New Roman" panose="02020603050405020304" pitchFamily="18" charset="0"/>
                <a:sym typeface="Bebas Neue"/>
              </a:rPr>
              <a:t>рекомендации</a:t>
            </a:r>
          </a:p>
        </p:txBody>
      </p:sp>
      <p:sp>
        <p:nvSpPr>
          <p:cNvPr id="4" name="Прямоугольник 3"/>
          <p:cNvSpPr/>
          <p:nvPr/>
        </p:nvSpPr>
        <p:spPr>
          <a:xfrm>
            <a:off x="467544" y="4149080"/>
            <a:ext cx="5328592" cy="1477328"/>
          </a:xfrm>
          <a:prstGeom prst="rect">
            <a:avLst/>
          </a:prstGeom>
        </p:spPr>
        <p:txBody>
          <a:bodyPr wrap="square">
            <a:spAutoFit/>
          </a:bodyPr>
          <a:lstStyle/>
          <a:p>
            <a:endParaRPr lang="ru-RU" dirty="0" smtClean="0">
              <a:solidFill>
                <a:srgbClr val="193875"/>
              </a:solidFill>
              <a:latin typeface="Times New Roman" panose="02020603050405020304" pitchFamily="18" charset="0"/>
              <a:cs typeface="Times New Roman" panose="02020603050405020304" pitchFamily="18" charset="0"/>
            </a:endParaRPr>
          </a:p>
          <a:p>
            <a:endParaRPr lang="ru-RU" dirty="0" smtClean="0">
              <a:solidFill>
                <a:srgbClr val="193875"/>
              </a:solidFill>
              <a:latin typeface="Times New Roman" panose="02020603050405020304" pitchFamily="18" charset="0"/>
              <a:cs typeface="Times New Roman" panose="02020603050405020304" pitchFamily="18" charset="0"/>
            </a:endParaRPr>
          </a:p>
          <a:p>
            <a:r>
              <a:rPr lang="ru-RU" dirty="0" smtClean="0">
                <a:solidFill>
                  <a:srgbClr val="0070C0"/>
                </a:solidFill>
                <a:latin typeface="Times New Roman" panose="02020603050405020304" pitchFamily="18" charset="0"/>
                <a:cs typeface="Times New Roman" panose="02020603050405020304" pitchFamily="18" charset="0"/>
              </a:rPr>
              <a:t>Баимова Зиля Вакилевна, региональный </a:t>
            </a:r>
            <a:r>
              <a:rPr lang="ru-RU" dirty="0">
                <a:solidFill>
                  <a:srgbClr val="0070C0"/>
                </a:solidFill>
                <a:latin typeface="Times New Roman" panose="02020603050405020304" pitchFamily="18" charset="0"/>
                <a:cs typeface="Times New Roman" panose="02020603050405020304" pitchFamily="18" charset="0"/>
              </a:rPr>
              <a:t>методист, </a:t>
            </a:r>
          </a:p>
          <a:p>
            <a:r>
              <a:rPr lang="ru-RU" dirty="0">
                <a:solidFill>
                  <a:srgbClr val="0070C0"/>
                </a:solidFill>
                <a:latin typeface="Times New Roman" panose="02020603050405020304" pitchFamily="18" charset="0"/>
                <a:cs typeface="Times New Roman" panose="02020603050405020304" pitchFamily="18" charset="0"/>
              </a:rPr>
              <a:t>учитель русского языка и литературы МАОУ СОШ № </a:t>
            </a:r>
            <a:r>
              <a:rPr lang="ru-RU" dirty="0" smtClean="0">
                <a:solidFill>
                  <a:srgbClr val="0070C0"/>
                </a:solidFill>
                <a:latin typeface="Times New Roman" panose="02020603050405020304" pitchFamily="18" charset="0"/>
                <a:cs typeface="Times New Roman" panose="02020603050405020304" pitchFamily="18" charset="0"/>
              </a:rPr>
              <a:t>3 ЗАТО Межгорье Республики Башкортостан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685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467544" y="1196752"/>
            <a:ext cx="8424936" cy="4560607"/>
          </a:xfrm>
          <a:prstGeom prst="rect">
            <a:avLst/>
          </a:prstGeom>
        </p:spPr>
        <p:txBody>
          <a:bodyPr wrap="square">
            <a:spAutoFit/>
          </a:bodyPr>
          <a:lstStyle/>
          <a:p>
            <a:pPr lvl="0" algn="ctr">
              <a:lnSpc>
                <a:spcPct val="107000"/>
              </a:lnSpc>
              <a:spcAft>
                <a:spcPts val="750"/>
              </a:spcAft>
            </a:pPr>
            <a:r>
              <a:rPr lang="ru-RU" b="1" dirty="0">
                <a:solidFill>
                  <a:srgbClr val="ED3213"/>
                </a:solidFill>
                <a:latin typeface="Times New Roman" panose="02020603050405020304" pitchFamily="18" charset="0"/>
                <a:ea typeface="Bebas Neue"/>
                <a:cs typeface="Times New Roman" panose="02020603050405020304" pitchFamily="18" charset="0"/>
                <a:sym typeface="Bebas Neue"/>
              </a:rPr>
              <a:t>Инструкция по выполнению </a:t>
            </a:r>
            <a:r>
              <a:rPr lang="ru-RU" b="1" dirty="0" smtClean="0">
                <a:solidFill>
                  <a:srgbClr val="ED3213"/>
                </a:solidFill>
                <a:latin typeface="Times New Roman" panose="02020603050405020304" pitchFamily="18" charset="0"/>
                <a:ea typeface="Bebas Neue"/>
                <a:cs typeface="Times New Roman" panose="02020603050405020304" pitchFamily="18" charset="0"/>
                <a:sym typeface="Bebas Neue"/>
              </a:rPr>
              <a:t>заданий</a:t>
            </a:r>
            <a:endParaRPr lang="ru-RU"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750"/>
              </a:spcAft>
            </a:pPr>
            <a:r>
              <a:rPr lang="ru-RU"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задании 3</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необходимо выбрать один из трёх предложенных вариантов беседы: описание фотографии, повествование на основе жизненного опыта, рассуждение об одной из сформулированных проблем – и построить монологическое высказывание. Время на подготовку – 1 минута.</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 задании 4</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предстоит поучаствовать в беседе по теме предыдущего задания.</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Общее время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ответа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(включая время на подготовку) – примерно 15–16 минут.</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На протяжении всего времени ответа ведётся аудиозапись.</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Во время проведения итогового собеседования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обучающиеся могут делать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пометки (подчёркивания и разметки) в контрольных измерительных материалах.</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Обучающиеся должны постараться полностью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выполнить поставленные задачи,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говорить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ясно и чётко, не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отходить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от темы. Так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они смогут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набрать наибольшее количество баллов.</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315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13" name="Прямоугольник 12"/>
          <p:cNvSpPr/>
          <p:nvPr/>
        </p:nvSpPr>
        <p:spPr>
          <a:xfrm>
            <a:off x="827584" y="1124744"/>
            <a:ext cx="8064896" cy="4770537"/>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Критерии оценивания</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Критерии оценивания итогового собеседования по русскому языку в 2026 году опубликованы на официальном сайте ФИПИ.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Задание </a:t>
            </a:r>
            <a:r>
              <a:rPr lang="ru-RU" sz="2000" b="1" dirty="0">
                <a:solidFill>
                  <a:schemeClr val="accent1">
                    <a:lumMod val="50000"/>
                  </a:schemeClr>
                </a:solidFill>
                <a:latin typeface="Times New Roman" panose="02020603050405020304" pitchFamily="18" charset="0"/>
                <a:cs typeface="Times New Roman" panose="02020603050405020304" pitchFamily="18" charset="0"/>
              </a:rPr>
              <a:t>1</a:t>
            </a:r>
            <a:r>
              <a:rPr lang="ru-RU" sz="2000" dirty="0">
                <a:solidFill>
                  <a:schemeClr val="accent1">
                    <a:lumMod val="50000"/>
                  </a:schemeClr>
                </a:solidFill>
                <a:latin typeface="Times New Roman" panose="02020603050405020304" pitchFamily="18" charset="0"/>
                <a:cs typeface="Times New Roman" panose="02020603050405020304" pitchFamily="18" charset="0"/>
              </a:rPr>
              <a:t> — чтение текста вслух, максимальное количество баллов — 3.</a:t>
            </a:r>
          </a:p>
          <a:p>
            <a:pPr lvl="0"/>
            <a:r>
              <a:rPr lang="ru-RU" sz="2000" b="1" dirty="0">
                <a:solidFill>
                  <a:schemeClr val="accent1">
                    <a:lumMod val="50000"/>
                  </a:schemeClr>
                </a:solidFill>
                <a:latin typeface="Times New Roman" panose="02020603050405020304" pitchFamily="18" charset="0"/>
                <a:cs typeface="Times New Roman" panose="02020603050405020304" pitchFamily="18" charset="0"/>
              </a:rPr>
              <a:t>Задание 2</a:t>
            </a:r>
            <a:r>
              <a:rPr lang="ru-RU" sz="2000" dirty="0">
                <a:solidFill>
                  <a:schemeClr val="accent1">
                    <a:lumMod val="50000"/>
                  </a:schemeClr>
                </a:solidFill>
                <a:latin typeface="Times New Roman" panose="02020603050405020304" pitchFamily="18" charset="0"/>
                <a:cs typeface="Times New Roman" panose="02020603050405020304" pitchFamily="18" charset="0"/>
              </a:rPr>
              <a:t> — подробный пересказ текста с включением приведённого высказывания, за верное выполнение — 4 балла.</a:t>
            </a:r>
          </a:p>
          <a:p>
            <a:pPr lvl="0"/>
            <a:r>
              <a:rPr lang="ru-RU" sz="2000" b="1" dirty="0">
                <a:solidFill>
                  <a:schemeClr val="accent1">
                    <a:lumMod val="50000"/>
                  </a:schemeClr>
                </a:solidFill>
                <a:latin typeface="Times New Roman" panose="02020603050405020304" pitchFamily="18" charset="0"/>
                <a:cs typeface="Times New Roman" panose="02020603050405020304" pitchFamily="18" charset="0"/>
              </a:rPr>
              <a:t>Задание 3</a:t>
            </a:r>
            <a:r>
              <a:rPr lang="ru-RU" sz="2000" dirty="0">
                <a:solidFill>
                  <a:schemeClr val="accent1">
                    <a:lumMod val="50000"/>
                  </a:schemeClr>
                </a:solidFill>
                <a:latin typeface="Times New Roman" panose="02020603050405020304" pitchFamily="18" charset="0"/>
                <a:cs typeface="Times New Roman" panose="02020603050405020304" pitchFamily="18" charset="0"/>
              </a:rPr>
              <a:t> — монологическое высказывание, максимальное количество баллов — 3.</a:t>
            </a:r>
          </a:p>
          <a:p>
            <a:pPr lvl="0"/>
            <a:r>
              <a:rPr lang="ru-RU" sz="2000" b="1" dirty="0">
                <a:solidFill>
                  <a:schemeClr val="accent1">
                    <a:lumMod val="50000"/>
                  </a:schemeClr>
                </a:solidFill>
                <a:latin typeface="Times New Roman" panose="02020603050405020304" pitchFamily="18" charset="0"/>
                <a:cs typeface="Times New Roman" panose="02020603050405020304" pitchFamily="18" charset="0"/>
              </a:rPr>
              <a:t>Задание 4</a:t>
            </a:r>
            <a:r>
              <a:rPr lang="ru-RU" sz="2000" dirty="0">
                <a:solidFill>
                  <a:schemeClr val="accent1">
                    <a:lumMod val="50000"/>
                  </a:schemeClr>
                </a:solidFill>
                <a:latin typeface="Times New Roman" panose="02020603050405020304" pitchFamily="18" charset="0"/>
                <a:cs typeface="Times New Roman" panose="02020603050405020304" pitchFamily="18" charset="0"/>
              </a:rPr>
              <a:t> — участие в диалоге, максимальное количество баллов — 3.</a:t>
            </a:r>
          </a:p>
          <a:p>
            <a:pPr lvl="0"/>
            <a:r>
              <a:rPr lang="ru-RU" sz="2000" b="1" dirty="0">
                <a:solidFill>
                  <a:schemeClr val="accent1">
                    <a:lumMod val="50000"/>
                  </a:schemeClr>
                </a:solidFill>
                <a:latin typeface="Times New Roman" panose="02020603050405020304" pitchFamily="18" charset="0"/>
                <a:cs typeface="Times New Roman" panose="02020603050405020304" pitchFamily="18" charset="0"/>
              </a:rPr>
              <a:t>Грамотность речи</a:t>
            </a:r>
            <a:r>
              <a:rPr lang="ru-RU" sz="2000" dirty="0">
                <a:solidFill>
                  <a:schemeClr val="accent1">
                    <a:lumMod val="50000"/>
                  </a:schemeClr>
                </a:solidFill>
                <a:latin typeface="Times New Roman" panose="02020603050405020304" pitchFamily="18" charset="0"/>
                <a:cs typeface="Times New Roman" panose="02020603050405020304" pitchFamily="18" charset="0"/>
              </a:rPr>
              <a:t> оценивается в целом по заданиям 1–4, максимальное количество баллов — 7</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b="1" dirty="0">
                <a:solidFill>
                  <a:schemeClr val="accent1">
                    <a:lumMod val="50000"/>
                  </a:schemeClr>
                </a:solidFill>
                <a:latin typeface="Times New Roman" panose="02020603050405020304" pitchFamily="18" charset="0"/>
                <a:cs typeface="Times New Roman" panose="02020603050405020304" pitchFamily="18" charset="0"/>
              </a:rPr>
              <a:t>Общее количество баллов</a:t>
            </a:r>
            <a:r>
              <a:rPr lang="ru-RU" sz="2000" dirty="0">
                <a:solidFill>
                  <a:schemeClr val="accent1">
                    <a:lumMod val="50000"/>
                  </a:schemeClr>
                </a:solidFill>
                <a:latin typeface="Times New Roman" panose="02020603050405020304" pitchFamily="18" charset="0"/>
                <a:cs typeface="Times New Roman" panose="02020603050405020304" pitchFamily="18" charset="0"/>
              </a:rPr>
              <a:t> за выполнение всех заданий — 20. Участник получает зачёт, если за выполнение всей работы он набрал 10 или более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баллов.</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41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323528" y="1052737"/>
            <a:ext cx="3456384" cy="2369880"/>
          </a:xfrm>
          <a:prstGeom prst="rect">
            <a:avLst/>
          </a:prstGeom>
        </p:spPr>
        <p:txBody>
          <a:bodyPr wrap="square">
            <a:spAutoFit/>
          </a:bodyPr>
          <a:lstStyle/>
          <a:p>
            <a:r>
              <a:rPr lang="ru-RU" sz="3600" b="1" dirty="0" smtClean="0">
                <a:solidFill>
                  <a:srgbClr val="FF0000"/>
                </a:solidFill>
                <a:latin typeface="Times New Roman" panose="02020603050405020304" pitchFamily="18" charset="0"/>
                <a:cs typeface="Times New Roman" panose="02020603050405020304" pitchFamily="18" charset="0"/>
              </a:rPr>
              <a:t>Задание 1.</a:t>
            </a:r>
          </a:p>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Чтение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текста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вслух.</a:t>
            </a:r>
          </a:p>
          <a:p>
            <a:r>
              <a:rPr lang="ru-RU"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a:t>
            </a:r>
            <a:endParaRPr lang="ru-RU" sz="24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sz="24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24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минуты.</a:t>
            </a:r>
            <a:endParaRPr lang="ru-RU" sz="24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4000" b="1" dirty="0" smtClean="0">
                <a:solidFill>
                  <a:srgbClr val="FF0000"/>
                </a:solidFill>
                <a:latin typeface="Times New Roman" panose="02020603050405020304" pitchFamily="18" charset="0"/>
                <a:cs typeface="Times New Roman" panose="02020603050405020304" pitchFamily="18" charset="0"/>
              </a:rPr>
              <a:t> </a:t>
            </a:r>
            <a:endParaRPr lang="ru-RU" sz="4000"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890701"/>
            <a:ext cx="4965459" cy="5418620"/>
          </a:xfrm>
          <a:prstGeom prst="rect">
            <a:avLst/>
          </a:prstGeom>
        </p:spPr>
      </p:pic>
    </p:spTree>
    <p:extLst>
      <p:ext uri="{BB962C8B-B14F-4D97-AF65-F5344CB8AC3E}">
        <p14:creationId xmlns:p14="http://schemas.microsoft.com/office/powerpoint/2010/main" val="2170109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1259632" y="980728"/>
            <a:ext cx="7128792" cy="461665"/>
          </a:xfrm>
          <a:prstGeom prst="rect">
            <a:avLst/>
          </a:prstGeom>
        </p:spPr>
        <p:txBody>
          <a:bodyPr wrap="square">
            <a:spAutoFit/>
          </a:bodyPr>
          <a:lstStyle/>
          <a:p>
            <a:pPr algn="ctr"/>
            <a:r>
              <a:rPr lang="ru-RU" sz="2400" b="1" dirty="0">
                <a:solidFill>
                  <a:srgbClr val="ED3213"/>
                </a:solidFill>
                <a:latin typeface="Times New Roman" panose="02020603050405020304" pitchFamily="18" charset="0"/>
                <a:cs typeface="Times New Roman" panose="02020603050405020304" pitchFamily="18" charset="0"/>
              </a:rPr>
              <a:t>Требования к отбираемым текстам</a:t>
            </a:r>
            <a:endParaRPr lang="ru-RU" sz="2400" dirty="0"/>
          </a:p>
        </p:txBody>
      </p:sp>
      <p:sp>
        <p:nvSpPr>
          <p:cNvPr id="3" name="Прямоугольник 2"/>
          <p:cNvSpPr/>
          <p:nvPr/>
        </p:nvSpPr>
        <p:spPr>
          <a:xfrm>
            <a:off x="179512" y="1484784"/>
            <a:ext cx="7992888" cy="4708981"/>
          </a:xfrm>
          <a:prstGeom prst="rect">
            <a:avLst/>
          </a:prstGeom>
        </p:spPr>
        <p:txBody>
          <a:bodyPr wrap="square">
            <a:spAutoFit/>
          </a:bodyPr>
          <a:lstStyle/>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	Согласно </a:t>
            </a:r>
            <a:r>
              <a:rPr lang="ru-RU" sz="2000" dirty="0">
                <a:solidFill>
                  <a:schemeClr val="accent1">
                    <a:lumMod val="50000"/>
                  </a:schemeClr>
                </a:solidFill>
                <a:latin typeface="Times New Roman" panose="02020603050405020304" pitchFamily="18" charset="0"/>
                <a:cs typeface="Times New Roman" panose="02020603050405020304" pitchFamily="18" charset="0"/>
              </a:rPr>
              <a:t>спецификации итогового собеседования по русскому языку 2026 года,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для чтения вслух выбирают тексты, отражающие традиционные российские духовно-нравственные ценности</a:t>
            </a:r>
            <a:r>
              <a:rPr lang="ru-RU" sz="2000" dirty="0">
                <a:solidFill>
                  <a:schemeClr val="accent1">
                    <a:lumMod val="50000"/>
                  </a:schemeClr>
                </a:solidFill>
                <a:latin typeface="Times New Roman" panose="02020603050405020304" pitchFamily="18" charset="0"/>
                <a:cs typeface="Times New Roman" panose="02020603050405020304" pitchFamily="18" charset="0"/>
              </a:rPr>
              <a:t> и имеющие значительный воспитательный потенциал, в том числе за счёт ярко выраженной патриотической направленности. </a:t>
            </a: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Это </a:t>
            </a:r>
            <a:r>
              <a:rPr lang="ru-RU" sz="2000" dirty="0">
                <a:solidFill>
                  <a:schemeClr val="accent1">
                    <a:lumMod val="50000"/>
                  </a:schemeClr>
                </a:solidFill>
                <a:latin typeface="Times New Roman" panose="02020603050405020304" pitchFamily="18" charset="0"/>
                <a:cs typeface="Times New Roman" panose="02020603050405020304" pitchFamily="18" charset="0"/>
              </a:rPr>
              <a:t>тексты о знаменитых россиянах прошлого и настоящего (учёных, изобретателях, космонавтах, полководцах, военнослужащих — героях войны, деятелях искусства, спортсменах, врачах и др.), внёсших весомый вклад в развитие страны, её защиту от различных угроз. </a:t>
            </a: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Также </a:t>
            </a:r>
            <a:r>
              <a:rPr lang="ru-RU" sz="2000" dirty="0">
                <a:solidFill>
                  <a:schemeClr val="accent1">
                    <a:lumMod val="50000"/>
                  </a:schemeClr>
                </a:solidFill>
                <a:latin typeface="Times New Roman" panose="02020603050405020304" pitchFamily="18" charset="0"/>
                <a:cs typeface="Times New Roman" panose="02020603050405020304" pitchFamily="18" charset="0"/>
              </a:rPr>
              <a:t>при разработке контрольно-измерительных материалов (КИМ) итогового собеседования по русскому языку учитывается содержание федеральной образовательной программы основного общего образования. </a:t>
            </a:r>
          </a:p>
        </p:txBody>
      </p:sp>
    </p:spTree>
    <p:extLst>
      <p:ext uri="{BB962C8B-B14F-4D97-AF65-F5344CB8AC3E}">
        <p14:creationId xmlns:p14="http://schemas.microsoft.com/office/powerpoint/2010/main" val="3244069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827584" y="1582341"/>
            <a:ext cx="7920880" cy="4431983"/>
          </a:xfrm>
          <a:prstGeom prst="rect">
            <a:avLst/>
          </a:prstGeom>
        </p:spPr>
        <p:txBody>
          <a:bodyPr wrap="square">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Требования к отбираемым текстам</a:t>
            </a:r>
            <a:endParaRPr lang="ru-RU" sz="2400" b="1" dirty="0">
              <a:solidFill>
                <a:srgbClr val="FF0000"/>
              </a:solidFill>
              <a:latin typeface="Times New Roman" panose="02020603050405020304" pitchFamily="18" charset="0"/>
              <a:cs typeface="Times New Roman" panose="02020603050405020304" pitchFamily="18" charset="0"/>
            </a:endParaRPr>
          </a:p>
          <a:p>
            <a:endParaRPr lang="ru-RU" dirty="0" smtClean="0"/>
          </a:p>
          <a:p>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Дополнительными </a:t>
            </a:r>
            <a:r>
              <a:rPr lang="ru-RU" sz="2400" dirty="0">
                <a:solidFill>
                  <a:schemeClr val="accent1">
                    <a:lumMod val="50000"/>
                  </a:schemeClr>
                </a:solidFill>
                <a:latin typeface="Times New Roman" panose="02020603050405020304" pitchFamily="18" charset="0"/>
                <a:cs typeface="Times New Roman" panose="02020603050405020304" pitchFamily="18" charset="0"/>
              </a:rPr>
              <a:t>требованиями к отбираемым текстам являются: </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 отсутствие малоизвестных аббревиатур; </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 отсутствие инициалов, затрудняющих процесс чтения; </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 наличие имён числительных и др. </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Кроме того, текст всегда сопровождается иллюстрациями, которые помогают обучающимся наиболее полно сформировать представление о человеке – герое произведения. </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Объём текстов варьируется в пределах 170–200 слов. </a:t>
            </a:r>
          </a:p>
        </p:txBody>
      </p:sp>
    </p:spTree>
    <p:extLst>
      <p:ext uri="{BB962C8B-B14F-4D97-AF65-F5344CB8AC3E}">
        <p14:creationId xmlns:p14="http://schemas.microsoft.com/office/powerpoint/2010/main" val="159774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960336"/>
            <a:ext cx="7344816" cy="4772920"/>
          </a:xfrm>
          <a:prstGeom prst="rect">
            <a:avLst/>
          </a:prstGeom>
        </p:spPr>
      </p:pic>
    </p:spTree>
    <p:extLst>
      <p:ext uri="{BB962C8B-B14F-4D97-AF65-F5344CB8AC3E}">
        <p14:creationId xmlns:p14="http://schemas.microsoft.com/office/powerpoint/2010/main" val="247647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3" name="Прямоугольник 2"/>
          <p:cNvSpPr/>
          <p:nvPr/>
        </p:nvSpPr>
        <p:spPr>
          <a:xfrm>
            <a:off x="592312" y="2805498"/>
            <a:ext cx="8424936" cy="584775"/>
          </a:xfrm>
          <a:prstGeom prst="rect">
            <a:avLst/>
          </a:prstGeom>
        </p:spPr>
        <p:txBody>
          <a:bodyPr wrap="square">
            <a:spAutoFit/>
          </a:bodyPr>
          <a:lstStyle/>
          <a:p>
            <a:r>
              <a:rPr lang="ru-RU" sz="3200" dirty="0">
                <a:solidFill>
                  <a:srgbClr val="FF0000"/>
                </a:solidFill>
                <a:latin typeface="Times New Roman" panose="02020603050405020304" pitchFamily="18" charset="0"/>
                <a:cs typeface="Times New Roman" panose="02020603050405020304" pitchFamily="18" charset="0"/>
              </a:rPr>
              <a:t>	</a:t>
            </a:r>
          </a:p>
        </p:txBody>
      </p:sp>
      <p:sp>
        <p:nvSpPr>
          <p:cNvPr id="4" name="Прямоугольник 3"/>
          <p:cNvSpPr/>
          <p:nvPr/>
        </p:nvSpPr>
        <p:spPr>
          <a:xfrm>
            <a:off x="611560" y="1052737"/>
            <a:ext cx="8208912" cy="3600986"/>
          </a:xfrm>
          <a:prstGeom prst="rect">
            <a:avLst/>
          </a:prstGeom>
        </p:spPr>
        <p:txBody>
          <a:bodyPr wrap="square">
            <a:spAutoFit/>
          </a:bodyPr>
          <a:lstStyle/>
          <a:p>
            <a:endParaRPr lang="ru-RU" sz="2000" dirty="0">
              <a:latin typeface="Times New Roman" panose="02020603050405020304" pitchFamily="18" charset="0"/>
              <a:cs typeface="Times New Roman" panose="02020603050405020304" pitchFamily="18" charset="0"/>
            </a:endParaRPr>
          </a:p>
          <a:p>
            <a:pPr algn="ctr"/>
            <a:r>
              <a:rPr lang="ru-RU" sz="2800" b="1" dirty="0">
                <a:solidFill>
                  <a:srgbClr val="FF0000"/>
                </a:solidFill>
                <a:latin typeface="Times New Roman" panose="02020603050405020304" pitchFamily="18" charset="0"/>
                <a:cs typeface="Times New Roman" panose="02020603050405020304" pitchFamily="18" charset="0"/>
              </a:rPr>
              <a:t>Обратите внимание</a:t>
            </a:r>
            <a:r>
              <a:rPr lang="ru-RU" sz="2800" b="1" dirty="0" smtClean="0">
                <a:solidFill>
                  <a:srgbClr val="FF0000"/>
                </a:solidFill>
                <a:latin typeface="Times New Roman" panose="02020603050405020304" pitchFamily="18" charset="0"/>
                <a:cs typeface="Times New Roman" panose="02020603050405020304" pitchFamily="18" charset="0"/>
              </a:rPr>
              <a:t>!</a:t>
            </a:r>
          </a:p>
          <a:p>
            <a:endParaRPr lang="ru-RU" sz="20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dirty="0">
                <a:solidFill>
                  <a:schemeClr val="accent1">
                    <a:lumMod val="50000"/>
                  </a:schemeClr>
                </a:solidFill>
                <a:latin typeface="Times New Roman" panose="02020603050405020304" pitchFamily="18" charset="0"/>
                <a:cs typeface="Times New Roman" panose="02020603050405020304" pitchFamily="18" charset="0"/>
              </a:rPr>
              <a:t>На итоговом собеседовании разрешено делать пометки в тексте КИМ, под которыми подразумеваются подчёркивания, выделения, разметки ударения и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проч</a:t>
            </a:r>
            <a:r>
              <a:rPr lang="ru-RU" sz="2000" dirty="0" smtClean="0">
                <a:solidFill>
                  <a:schemeClr val="accent1">
                    <a:lumMod val="50000"/>
                  </a:schemeClr>
                </a:solidFill>
              </a:rPr>
              <a:t>.</a:t>
            </a: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Если </a:t>
            </a:r>
            <a:r>
              <a:rPr lang="ru-RU" sz="2000" dirty="0">
                <a:solidFill>
                  <a:schemeClr val="accent1">
                    <a:lumMod val="50000"/>
                  </a:schemeClr>
                </a:solidFill>
                <a:latin typeface="Times New Roman" panose="02020603050405020304" pitchFamily="18" charset="0"/>
                <a:cs typeface="Times New Roman" panose="02020603050405020304" pitchFamily="18" charset="0"/>
              </a:rPr>
              <a:t>участник итогового собеседования не успевает прочитать текст вслух в отведённые 2 минуты, то оценка снижается на 1 балл по критерию Ч2 «Темп чтения».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ru-RU" sz="2000" dirty="0">
              <a:solidFill>
                <a:schemeClr val="accent1">
                  <a:lumMod val="50000"/>
                </a:schemeClr>
              </a:solidFill>
            </a:endParaRPr>
          </a:p>
          <a:p>
            <a:pPr marL="285750" indent="-285750">
              <a:buFont typeface="Wingdings" panose="05000000000000000000" pitchFamily="2" charset="2"/>
              <a:buChar char="§"/>
            </a:pP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505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251520" y="1124745"/>
            <a:ext cx="3528392" cy="2923877"/>
          </a:xfrm>
          <a:prstGeom prst="rect">
            <a:avLst/>
          </a:prstGeom>
        </p:spPr>
        <p:txBody>
          <a:bodyPr wrap="square">
            <a:spAutoFit/>
          </a:bodyPr>
          <a:lstStyle/>
          <a:p>
            <a:r>
              <a:rPr lang="ru-RU" sz="2400" b="1" dirty="0">
                <a:solidFill>
                  <a:srgbClr val="FF0000"/>
                </a:solidFill>
                <a:latin typeface="Times New Roman" panose="02020603050405020304" pitchFamily="18" charset="0"/>
                <a:cs typeface="Times New Roman" panose="02020603050405020304" pitchFamily="18" charset="0"/>
              </a:rPr>
              <a:t>Задание 2</a:t>
            </a:r>
            <a:r>
              <a:rPr lang="ru-RU" sz="2400" dirty="0">
                <a:solidFill>
                  <a:srgbClr val="FF0000"/>
                </a:solidFill>
                <a:latin typeface="Times New Roman" panose="02020603050405020304" pitchFamily="18" charset="0"/>
                <a:cs typeface="Times New Roman" panose="02020603050405020304" pitchFamily="18" charset="0"/>
              </a:rPr>
              <a:t>. </a:t>
            </a:r>
            <a:endParaRPr lang="ru-RU" sz="2400" dirty="0" smtClean="0">
              <a:solidFill>
                <a:srgbClr val="FF0000"/>
              </a:solidFill>
              <a:latin typeface="Times New Roman" panose="02020603050405020304" pitchFamily="18" charset="0"/>
              <a:cs typeface="Times New Roman" panose="02020603050405020304" pitchFamily="18" charset="0"/>
            </a:endParaRPr>
          </a:p>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Подробный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пересказ текста с включением приведённого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высказывания.</a:t>
            </a:r>
          </a:p>
          <a:p>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 </a:t>
            </a:r>
            <a:r>
              <a:rPr lang="ru-RU" sz="2000" b="1">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2000" b="1"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минуты</a:t>
            </a:r>
            <a:endParaRPr lang="ru-RU" sz="20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803" y="1268760"/>
            <a:ext cx="5371669" cy="4464496"/>
          </a:xfrm>
          <a:prstGeom prst="rect">
            <a:avLst/>
          </a:prstGeom>
        </p:spPr>
      </p:pic>
    </p:spTree>
    <p:extLst>
      <p:ext uri="{BB962C8B-B14F-4D97-AF65-F5344CB8AC3E}">
        <p14:creationId xmlns:p14="http://schemas.microsoft.com/office/powerpoint/2010/main" val="1821342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899592" y="980728"/>
            <a:ext cx="7560840" cy="461665"/>
          </a:xfrm>
          <a:prstGeom prst="rect">
            <a:avLst/>
          </a:prstGeom>
        </p:spPr>
        <p:txBody>
          <a:bodyPr wrap="square">
            <a:spAutoFit/>
          </a:bodyPr>
          <a:lstStyle/>
          <a:p>
            <a:pPr algn="ctr"/>
            <a:r>
              <a:rPr lang="ru-RU" sz="2400" b="1" dirty="0">
                <a:solidFill>
                  <a:srgbClr val="ED3213"/>
                </a:solidFill>
                <a:latin typeface="Times New Roman" panose="02020603050405020304" pitchFamily="18" charset="0"/>
                <a:cs typeface="Times New Roman" panose="02020603050405020304" pitchFamily="18" charset="0"/>
              </a:rPr>
              <a:t>Требования к подробному пересказу</a:t>
            </a:r>
            <a:endParaRPr lang="ru-RU" sz="2400" dirty="0"/>
          </a:p>
        </p:txBody>
      </p:sp>
      <p:sp>
        <p:nvSpPr>
          <p:cNvPr id="3" name="Прямоугольник 2"/>
          <p:cNvSpPr/>
          <p:nvPr/>
        </p:nvSpPr>
        <p:spPr>
          <a:xfrm>
            <a:off x="899592" y="1700808"/>
            <a:ext cx="7776864" cy="4401205"/>
          </a:xfrm>
          <a:prstGeom prst="rect">
            <a:avLst/>
          </a:prstGeom>
        </p:spPr>
        <p:txBody>
          <a:bodyPr wrap="square">
            <a:spAutoFit/>
          </a:bodyPr>
          <a:lstStyle/>
          <a:p>
            <a:pPr algn="just"/>
            <a:r>
              <a:rPr lang="ru-RU" b="1" dirty="0">
                <a:solidFill>
                  <a:srgbClr val="193875"/>
                </a:solidFill>
                <a:latin typeface="Times New Roman" panose="02020603050405020304" pitchFamily="18" charset="0"/>
                <a:cs typeface="Times New Roman" panose="02020603050405020304" pitchFamily="18" charset="0"/>
              </a:rPr>
              <a:t>Предъявляя требования к подробному пересказу, нужно помнить, что</a:t>
            </a:r>
            <a:r>
              <a:rPr lang="ru-RU" dirty="0">
                <a:solidFill>
                  <a:srgbClr val="193875"/>
                </a:solidFill>
                <a:latin typeface="Times New Roman" panose="02020603050405020304" pitchFamily="18" charset="0"/>
                <a:cs typeface="Times New Roman" panose="02020603050405020304" pitchFamily="18" charset="0"/>
              </a:rPr>
              <a:t>: </a:t>
            </a:r>
          </a:p>
          <a:p>
            <a:pPr algn="just"/>
            <a:endParaRPr lang="ru-RU" sz="1000" dirty="0">
              <a:solidFill>
                <a:srgbClr val="193875"/>
              </a:solidFill>
              <a:latin typeface="Times New Roman" panose="02020603050405020304" pitchFamily="18" charset="0"/>
              <a:cs typeface="Times New Roman" panose="02020603050405020304" pitchFamily="18" charset="0"/>
            </a:endParaRPr>
          </a:p>
          <a:p>
            <a:pPr algn="just"/>
            <a:r>
              <a:rPr lang="ru-RU" dirty="0">
                <a:solidFill>
                  <a:srgbClr val="193875"/>
                </a:solidFill>
                <a:latin typeface="Times New Roman" panose="02020603050405020304" pitchFamily="18" charset="0"/>
                <a:cs typeface="Times New Roman" panose="02020603050405020304" pitchFamily="18" charset="0"/>
              </a:rPr>
              <a:t>1)    пересказ – это живая речь ученика, а не заученный образец; </a:t>
            </a:r>
          </a:p>
          <a:p>
            <a:pPr algn="just"/>
            <a:r>
              <a:rPr lang="ru-RU" dirty="0">
                <a:solidFill>
                  <a:srgbClr val="193875"/>
                </a:solidFill>
                <a:latin typeface="Times New Roman" panose="02020603050405020304" pitchFamily="18" charset="0"/>
                <a:cs typeface="Times New Roman" panose="02020603050405020304" pitchFamily="18" charset="0"/>
              </a:rPr>
              <a:t>2)   необходимо использовать только ключевую лексику, авторские обороты речи, наиболее значимые синтаксические конструкции текста-образца; </a:t>
            </a:r>
          </a:p>
          <a:p>
            <a:pPr algn="just"/>
            <a:r>
              <a:rPr lang="ru-RU" dirty="0">
                <a:solidFill>
                  <a:srgbClr val="193875"/>
                </a:solidFill>
                <a:latin typeface="Times New Roman" panose="02020603050405020304" pitchFamily="18" charset="0"/>
                <a:cs typeface="Times New Roman" panose="02020603050405020304" pitchFamily="18" charset="0"/>
              </a:rPr>
              <a:t>3) в пересказе должен сохраняться стиль текста-образца, количество и содержание </a:t>
            </a:r>
            <a:r>
              <a:rPr lang="ru-RU" dirty="0" err="1">
                <a:solidFill>
                  <a:srgbClr val="193875"/>
                </a:solidFill>
                <a:latin typeface="Times New Roman" panose="02020603050405020304" pitchFamily="18" charset="0"/>
                <a:cs typeface="Times New Roman" panose="02020603050405020304" pitchFamily="18" charset="0"/>
              </a:rPr>
              <a:t>микротем</a:t>
            </a:r>
            <a:r>
              <a:rPr lang="ru-RU" dirty="0">
                <a:solidFill>
                  <a:srgbClr val="193875"/>
                </a:solidFill>
                <a:latin typeface="Times New Roman" panose="02020603050405020304" pitchFamily="18" charset="0"/>
                <a:cs typeface="Times New Roman" panose="02020603050405020304" pitchFamily="18" charset="0"/>
              </a:rPr>
              <a:t>; </a:t>
            </a:r>
          </a:p>
          <a:p>
            <a:pPr algn="just"/>
            <a:r>
              <a:rPr lang="ru-RU" dirty="0">
                <a:solidFill>
                  <a:srgbClr val="193875"/>
                </a:solidFill>
                <a:latin typeface="Times New Roman" panose="02020603050405020304" pitchFamily="18" charset="0"/>
                <a:cs typeface="Times New Roman" panose="02020603050405020304" pitchFamily="18" charset="0"/>
              </a:rPr>
              <a:t>4) должны быть соблюдены последовательность событий и причинно-следственные связи, переданы все основные факты и описания; </a:t>
            </a:r>
          </a:p>
          <a:p>
            <a:pPr algn="just"/>
            <a:r>
              <a:rPr lang="ru-RU" dirty="0">
                <a:solidFill>
                  <a:srgbClr val="193875"/>
                </a:solidFill>
                <a:latin typeface="Times New Roman" panose="02020603050405020304" pitchFamily="18" charset="0"/>
                <a:cs typeface="Times New Roman" panose="02020603050405020304" pitchFamily="18" charset="0"/>
              </a:rPr>
              <a:t>5)  по возможности должны быть отражены чувства автора посредством выразительности речи. Кроме того, важно, чтобы пересказ и включённое в него высказывание составляли целостный текст, высказывание должно быть введено в текст любым из способов цитирования: </a:t>
            </a:r>
          </a:p>
          <a:p>
            <a:pPr algn="just">
              <a:buFont typeface="Arial" panose="020B0604020202020204" pitchFamily="34" charset="0"/>
              <a:buChar char="•"/>
            </a:pPr>
            <a:r>
              <a:rPr lang="ru-RU" i="1" dirty="0">
                <a:solidFill>
                  <a:srgbClr val="193875"/>
                </a:solidFill>
                <a:latin typeface="Times New Roman" panose="02020603050405020304" pitchFamily="18" charset="0"/>
                <a:cs typeface="Times New Roman" panose="02020603050405020304" pitchFamily="18" charset="0"/>
              </a:rPr>
              <a:t>по правилам прямой или косвенной речи;</a:t>
            </a:r>
          </a:p>
          <a:p>
            <a:pPr algn="just">
              <a:buFont typeface="Arial" panose="020B0604020202020204" pitchFamily="34" charset="0"/>
              <a:buChar char="•"/>
            </a:pPr>
            <a:r>
              <a:rPr lang="ru-RU" i="1" dirty="0">
                <a:solidFill>
                  <a:srgbClr val="193875"/>
                </a:solidFill>
                <a:latin typeface="Times New Roman" panose="02020603050405020304" pitchFamily="18" charset="0"/>
                <a:cs typeface="Times New Roman" panose="02020603050405020304" pitchFamily="18" charset="0"/>
              </a:rPr>
              <a:t> частичное цитирование;</a:t>
            </a:r>
          </a:p>
          <a:p>
            <a:pPr algn="just">
              <a:buFont typeface="Arial" panose="020B0604020202020204" pitchFamily="34" charset="0"/>
              <a:buChar char="•"/>
            </a:pPr>
            <a:r>
              <a:rPr lang="ru-RU" i="1" dirty="0">
                <a:solidFill>
                  <a:srgbClr val="193875"/>
                </a:solidFill>
                <a:latin typeface="Times New Roman" panose="02020603050405020304" pitchFamily="18" charset="0"/>
                <a:cs typeface="Times New Roman" panose="02020603050405020304" pitchFamily="18" charset="0"/>
              </a:rPr>
              <a:t>с помощью вводных слов, вводных предложений.</a:t>
            </a:r>
            <a:endParaRPr lang="ru-RU" dirty="0"/>
          </a:p>
        </p:txBody>
      </p:sp>
    </p:spTree>
    <p:extLst>
      <p:ext uri="{BB962C8B-B14F-4D97-AF65-F5344CB8AC3E}">
        <p14:creationId xmlns:p14="http://schemas.microsoft.com/office/powerpoint/2010/main" val="3688596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899592" y="980728"/>
            <a:ext cx="7560840" cy="461665"/>
          </a:xfrm>
          <a:prstGeom prst="rect">
            <a:avLst/>
          </a:prstGeom>
        </p:spPr>
        <p:txBody>
          <a:bodyPr wrap="square">
            <a:spAutoFit/>
          </a:bodyPr>
          <a:lstStyle/>
          <a:p>
            <a:pPr algn="ctr"/>
            <a:r>
              <a:rPr lang="ru-RU" sz="2400" b="1" dirty="0">
                <a:solidFill>
                  <a:srgbClr val="ED3213"/>
                </a:solidFill>
                <a:latin typeface="Times New Roman" panose="02020603050405020304" pitchFamily="18" charset="0"/>
                <a:cs typeface="Times New Roman" panose="02020603050405020304" pitchFamily="18" charset="0"/>
              </a:rPr>
              <a:t>Требования к подробному пересказу</a:t>
            </a:r>
            <a:endParaRPr lang="ru-RU" sz="2400"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20" y="1036320"/>
            <a:ext cx="7299960" cy="4785360"/>
          </a:xfrm>
          <a:prstGeom prst="rect">
            <a:avLst/>
          </a:prstGeom>
        </p:spPr>
      </p:pic>
    </p:spTree>
    <p:extLst>
      <p:ext uri="{BB962C8B-B14F-4D97-AF65-F5344CB8AC3E}">
        <p14:creationId xmlns:p14="http://schemas.microsoft.com/office/powerpoint/2010/main" val="64688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1043608" y="1124744"/>
            <a:ext cx="7416824" cy="609398"/>
          </a:xfrm>
          <a:prstGeom prst="rect">
            <a:avLst/>
          </a:prstGeom>
        </p:spPr>
        <p:txBody>
          <a:bodyPr wrap="square">
            <a:spAutoFit/>
          </a:bodyPr>
          <a:lstStyle/>
          <a:p>
            <a:pPr lvl="0" algn="ctr">
              <a:lnSpc>
                <a:spcPct val="120000"/>
              </a:lnSpc>
            </a:pPr>
            <a:r>
              <a:rPr lang="ru-RU" sz="2800" b="1" dirty="0">
                <a:solidFill>
                  <a:srgbClr val="0070C0"/>
                </a:solidFill>
                <a:latin typeface="Times New Roman" panose="02020603050405020304" pitchFamily="18" charset="0"/>
                <a:cs typeface="Times New Roman" panose="02020603050405020304" pitchFamily="18" charset="0"/>
              </a:rPr>
              <a:t>Цели и задачи итогового собеседования</a:t>
            </a:r>
          </a:p>
        </p:txBody>
      </p:sp>
      <p:sp>
        <p:nvSpPr>
          <p:cNvPr id="3" name="Прямоугольник 2"/>
          <p:cNvSpPr/>
          <p:nvPr/>
        </p:nvSpPr>
        <p:spPr>
          <a:xfrm>
            <a:off x="683568" y="1628800"/>
            <a:ext cx="7776864" cy="1908215"/>
          </a:xfrm>
          <a:prstGeom prst="rect">
            <a:avLst/>
          </a:prstGeom>
        </p:spPr>
        <p:txBody>
          <a:bodyPr wrap="square">
            <a:spAutoFit/>
          </a:bodyPr>
          <a:lstStyle/>
          <a:p>
            <a:pPr lvl="0" algn="just"/>
            <a:endParaRPr lang="ru-RU" b="1" dirty="0" smtClean="0">
              <a:solidFill>
                <a:srgbClr val="193875"/>
              </a:solidFill>
              <a:latin typeface="Times New Roman" panose="02020603050405020304" pitchFamily="18" charset="0"/>
              <a:cs typeface="Times New Roman" panose="02020603050405020304" pitchFamily="18" charset="0"/>
            </a:endParaRPr>
          </a:p>
          <a:p>
            <a:pPr lvl="0" algn="just"/>
            <a:r>
              <a:rPr lang="ru-RU" sz="2000" b="1" dirty="0" smtClean="0">
                <a:solidFill>
                  <a:srgbClr val="0070C0"/>
                </a:solidFill>
                <a:latin typeface="Times New Roman" panose="02020603050405020304" pitchFamily="18" charset="0"/>
                <a:cs typeface="Times New Roman" panose="02020603050405020304" pitchFamily="18" charset="0"/>
              </a:rPr>
              <a:t>Цель </a:t>
            </a:r>
            <a:r>
              <a:rPr lang="ru-RU" sz="2000" b="1" dirty="0">
                <a:solidFill>
                  <a:srgbClr val="0070C0"/>
                </a:solidFill>
                <a:latin typeface="Times New Roman" panose="02020603050405020304" pitchFamily="18" charset="0"/>
                <a:cs typeface="Times New Roman" panose="02020603050405020304" pitchFamily="18" charset="0"/>
              </a:rPr>
              <a:t>проведения:</a:t>
            </a:r>
            <a:r>
              <a:rPr lang="ru-RU" sz="2000" dirty="0">
                <a:solidFill>
                  <a:srgbClr val="0070C0"/>
                </a:solidFill>
                <a:latin typeface="Times New Roman" panose="02020603050405020304" pitchFamily="18" charset="0"/>
                <a:cs typeface="Times New Roman" panose="02020603050405020304" pitchFamily="18" charset="0"/>
              </a:rPr>
              <a:t> итоговое собеседование по русскому языку проводится в рамках реализации Концепции преподавания русского языка и литературы для проверки навыков устной речи у школьников</a:t>
            </a:r>
            <a:r>
              <a:rPr lang="ru-RU" sz="2000" dirty="0">
                <a:solidFill>
                  <a:srgbClr val="193875"/>
                </a:solidFill>
                <a:latin typeface="Times New Roman" panose="02020603050405020304" pitchFamily="18" charset="0"/>
                <a:cs typeface="Times New Roman" panose="02020603050405020304" pitchFamily="18" charset="0"/>
              </a:rPr>
              <a:t>.</a:t>
            </a:r>
            <a:r>
              <a:rPr lang="ru-RU" sz="2000" b="1" dirty="0">
                <a:solidFill>
                  <a:srgbClr val="193875"/>
                </a:solidFill>
                <a:latin typeface="Red Hat Display"/>
                <a:ea typeface="Red Hat Display"/>
                <a:cs typeface="Red Hat Display"/>
                <a:sym typeface="Red Hat Display"/>
              </a:rPr>
              <a:t> </a:t>
            </a:r>
          </a:p>
          <a:p>
            <a:pPr lvl="0" algn="just"/>
            <a:endParaRPr lang="ru-RU" sz="2000" dirty="0">
              <a:solidFill>
                <a:srgbClr val="002060"/>
              </a:solidFill>
            </a:endParaRPr>
          </a:p>
        </p:txBody>
      </p:sp>
      <p:sp>
        <p:nvSpPr>
          <p:cNvPr id="4" name="Прямоугольник 3"/>
          <p:cNvSpPr/>
          <p:nvPr/>
        </p:nvSpPr>
        <p:spPr>
          <a:xfrm>
            <a:off x="395536" y="3140968"/>
            <a:ext cx="8496944" cy="2862322"/>
          </a:xfrm>
          <a:prstGeom prst="rect">
            <a:avLst/>
          </a:prstGeom>
        </p:spPr>
        <p:txBody>
          <a:bodyPr wrap="square">
            <a:spAutoFit/>
          </a:bodyPr>
          <a:lstStyle/>
          <a:p>
            <a:pPr indent="360680" algn="just"/>
            <a:r>
              <a:rPr lang="ru-RU" sz="2000" b="1" dirty="0">
                <a:solidFill>
                  <a:srgbClr val="0070C0"/>
                </a:solidFill>
                <a:latin typeface="Times New Roman" panose="02020603050405020304" pitchFamily="18" charset="0"/>
                <a:cs typeface="Times New Roman" panose="02020603050405020304" pitchFamily="18" charset="0"/>
              </a:rPr>
              <a:t>Задачи:</a:t>
            </a:r>
          </a:p>
          <a:p>
            <a:pPr indent="360680" algn="just"/>
            <a:r>
              <a:rPr lang="ru-RU" sz="2000" dirty="0">
                <a:solidFill>
                  <a:srgbClr val="0070C0"/>
                </a:solidFill>
                <a:latin typeface="Times New Roman" panose="02020603050405020304" pitchFamily="18" charset="0"/>
                <a:cs typeface="Times New Roman" panose="02020603050405020304" pitchFamily="18" charset="0"/>
              </a:rPr>
              <a:t>1)   объективная проверка требований ФГОС ООО к освоению всех видов речевой деятельности, включая говорение; </a:t>
            </a:r>
          </a:p>
          <a:p>
            <a:pPr algn="just"/>
            <a:r>
              <a:rPr lang="ru-RU" sz="2000" dirty="0">
                <a:solidFill>
                  <a:srgbClr val="0070C0"/>
                </a:solidFill>
                <a:latin typeface="Times New Roman" panose="02020603050405020304" pitchFamily="18" charset="0"/>
                <a:cs typeface="Times New Roman" panose="02020603050405020304" pitchFamily="18" charset="0"/>
              </a:rPr>
              <a:t>   2) выход на разнообразные социально-экономические, культурологические, социально-психологические контексты, на которые должна адекватно реагировать система российского образования, не сводимая только к обучению, контролю и оцениванию;</a:t>
            </a:r>
          </a:p>
          <a:p>
            <a:pPr algn="just"/>
            <a:r>
              <a:rPr lang="ru-RU" sz="2000" dirty="0">
                <a:solidFill>
                  <a:srgbClr val="0070C0"/>
                </a:solidFill>
                <a:latin typeface="Times New Roman" panose="02020603050405020304" pitchFamily="18" charset="0"/>
                <a:cs typeface="Times New Roman" panose="02020603050405020304" pitchFamily="18" charset="0"/>
              </a:rPr>
              <a:t>  3) актуализация устной речи как педагогического явления в образовательном процессе.</a:t>
            </a:r>
          </a:p>
        </p:txBody>
      </p:sp>
    </p:spTree>
    <p:extLst>
      <p:ext uri="{BB962C8B-B14F-4D97-AF65-F5344CB8AC3E}">
        <p14:creationId xmlns:p14="http://schemas.microsoft.com/office/powerpoint/2010/main" val="2428249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369332"/>
          </a:xfrm>
          <a:prstGeom prst="rect">
            <a:avLst/>
          </a:prstGeom>
        </p:spPr>
        <p:txBody>
          <a:bodyPr wrap="square">
            <a:spAutoFit/>
          </a:bodyPr>
          <a:lstStyle/>
          <a:p>
            <a:pPr algn="ctr"/>
            <a:endParaRPr lang="ru-RU" dirty="0"/>
          </a:p>
        </p:txBody>
      </p:sp>
      <p:sp>
        <p:nvSpPr>
          <p:cNvPr id="2" name="Прямоугольник 1"/>
          <p:cNvSpPr/>
          <p:nvPr/>
        </p:nvSpPr>
        <p:spPr>
          <a:xfrm>
            <a:off x="755576" y="1196752"/>
            <a:ext cx="7416824" cy="5386090"/>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Обратите внимание!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Если </a:t>
            </a:r>
            <a:r>
              <a:rPr lang="ru-RU" sz="2000" dirty="0">
                <a:solidFill>
                  <a:schemeClr val="accent1">
                    <a:lumMod val="50000"/>
                  </a:schemeClr>
                </a:solidFill>
                <a:latin typeface="Times New Roman" panose="02020603050405020304" pitchFamily="18" charset="0"/>
                <a:cs typeface="Times New Roman" panose="02020603050405020304" pitchFamily="18" charset="0"/>
              </a:rPr>
              <a:t>участник итогового собеседования делает сжатый пересказ на протяжении всего высказывания, то по критерию П1 он получает 0 баллов. Если сжатый пересказ наблюдается только при раскрытии одной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микротемы</a:t>
            </a:r>
            <a:r>
              <a:rPr lang="ru-RU" sz="2000" dirty="0">
                <a:solidFill>
                  <a:schemeClr val="accent1">
                    <a:lumMod val="50000"/>
                  </a:schemeClr>
                </a:solidFill>
                <a:latin typeface="Times New Roman" panose="02020603050405020304" pitchFamily="18" charset="0"/>
                <a:cs typeface="Times New Roman" panose="02020603050405020304" pitchFamily="18" charset="0"/>
              </a:rPr>
              <a:t>, то по критерию П1 участник итогового собеседования получает 1 балл.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dirty="0">
                <a:solidFill>
                  <a:schemeClr val="accent1">
                    <a:lumMod val="50000"/>
                  </a:schemeClr>
                </a:solidFill>
                <a:latin typeface="Times New Roman" panose="02020603050405020304" pitchFamily="18" charset="0"/>
                <a:cs typeface="Times New Roman" panose="02020603050405020304" pitchFamily="18" charset="0"/>
              </a:rPr>
              <a:t>Обучающийся во время пересказа имеет право зачитать включаемое высказывание, то есть запоминать это высказывание не нужно.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dirty="0">
                <a:solidFill>
                  <a:schemeClr val="accent1">
                    <a:lumMod val="50000"/>
                  </a:schemeClr>
                </a:solidFill>
                <a:latin typeface="Times New Roman" panose="02020603050405020304" pitchFamily="18" charset="0"/>
                <a:cs typeface="Times New Roman" panose="02020603050405020304" pitchFamily="18" charset="0"/>
              </a:rPr>
              <a:t>Точное введение цитаты имеет рекомендательный характер. Если участник итогового собеседования передаёт слова косвенно («своими словами») и сохраняет общий смысл изначальной цитаты, то считается, что включение чужих слов в текст пересказа состоялось. При этом чаще всего цитата зачитывается обучающимися: это более удобно и безопасно с точки зрения возникновения ошибок. </a:t>
            </a:r>
            <a:r>
              <a:rPr lang="ru-RU" sz="2000" dirty="0"/>
              <a:t>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904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5139869"/>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Обратите внимание! </a:t>
            </a:r>
            <a:endParaRPr lang="ru-RU" sz="2400" b="1" dirty="0" smtClean="0">
              <a:solidFill>
                <a:srgbClr val="FF0000"/>
              </a:solidFill>
              <a:latin typeface="Times New Roman" panose="02020603050405020304" pitchFamily="18" charset="0"/>
              <a:cs typeface="Times New Roman" panose="02020603050405020304" pitchFamily="18" charset="0"/>
            </a:endParaRPr>
          </a:p>
          <a:p>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Когда </a:t>
            </a:r>
            <a:r>
              <a:rPr lang="ru-RU" sz="2000" dirty="0">
                <a:solidFill>
                  <a:schemeClr val="accent1">
                    <a:lumMod val="50000"/>
                  </a:schemeClr>
                </a:solidFill>
                <a:latin typeface="Times New Roman" panose="02020603050405020304" pitchFamily="18" charset="0"/>
                <a:cs typeface="Times New Roman" panose="02020603050405020304" pitchFamily="18" charset="0"/>
              </a:rPr>
              <a:t>участник итогового собеседования переходит к выполнению задания 2, собеседник должен зачитать вслух текст самого задания, при этом обучающийся самостоятельно читает цитату во время подготовки к осложнённому пересказу (в течение отведённых на это 2 минут). </a:t>
            </a: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При </a:t>
            </a:r>
            <a:r>
              <a:rPr lang="ru-RU" sz="2000" dirty="0">
                <a:solidFill>
                  <a:schemeClr val="accent1">
                    <a:lumMod val="50000"/>
                  </a:schemeClr>
                </a:solidFill>
                <a:latin typeface="Times New Roman" panose="02020603050405020304" pitchFamily="18" charset="0"/>
                <a:cs typeface="Times New Roman" panose="02020603050405020304" pitchFamily="18" charset="0"/>
              </a:rPr>
              <a:t>выполнении задания 2 участнику итогового собеседования разрешено делать отдельные записи, или заметки, в специально отведённом «Поле для заметок</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Если </a:t>
            </a:r>
            <a:r>
              <a:rPr lang="ru-RU" sz="2000" dirty="0">
                <a:solidFill>
                  <a:schemeClr val="accent1">
                    <a:lumMod val="50000"/>
                  </a:schemeClr>
                </a:solidFill>
                <a:latin typeface="Times New Roman" panose="02020603050405020304" pitchFamily="18" charset="0"/>
                <a:cs typeface="Times New Roman" panose="02020603050405020304" pitchFamily="18" charset="0"/>
              </a:rPr>
              <a:t>участник итогового собеседования делает сжатый пересказ на протяжении всего высказывания, то по критерию П1 он получает 0 баллов. Если сжатый пересказ наблюдается только при раскрытии одной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микротемы</a:t>
            </a:r>
            <a:r>
              <a:rPr lang="ru-RU" sz="2000" dirty="0">
                <a:solidFill>
                  <a:schemeClr val="accent1">
                    <a:lumMod val="50000"/>
                  </a:schemeClr>
                </a:solidFill>
                <a:latin typeface="Times New Roman" panose="02020603050405020304" pitchFamily="18" charset="0"/>
                <a:cs typeface="Times New Roman" panose="02020603050405020304" pitchFamily="18" charset="0"/>
              </a:rPr>
              <a:t>, то по критерию П1 участник итогового собеседования получает 1 балл.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114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2952328" cy="2144177"/>
          </a:xfrm>
          <a:prstGeom prst="rect">
            <a:avLst/>
          </a:prstGeom>
        </p:spPr>
        <p:txBody>
          <a:bodyPr wrap="square">
            <a:spAutoFit/>
          </a:bodyPr>
          <a:lstStyle/>
          <a:p>
            <a:pPr>
              <a:spcAft>
                <a:spcPts val="750"/>
              </a:spcAft>
            </a:pPr>
            <a:r>
              <a:rPr lang="ru-RU" sz="2000" b="1" dirty="0" smtClean="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a:t>
            </a:r>
            <a:r>
              <a:rPr lang="ru-RU" sz="2000"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sz="2000"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Монологическое </a:t>
            </a:r>
            <a:r>
              <a:rPr lang="ru-RU" sz="2000"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высказывание.</a:t>
            </a:r>
            <a:endPar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sz="2000"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минута.</a:t>
            </a:r>
            <a:endParaRPr lang="ru-RU" sz="20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1124744"/>
            <a:ext cx="5472608" cy="4504266"/>
          </a:xfrm>
          <a:prstGeom prst="rect">
            <a:avLst/>
          </a:prstGeom>
        </p:spPr>
      </p:pic>
    </p:spTree>
    <p:extLst>
      <p:ext uri="{BB962C8B-B14F-4D97-AF65-F5344CB8AC3E}">
        <p14:creationId xmlns:p14="http://schemas.microsoft.com/office/powerpoint/2010/main" val="3965581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1015663"/>
          </a:xfrm>
          <a:prstGeom prst="rect">
            <a:avLst/>
          </a:prstGeom>
        </p:spPr>
        <p:txBody>
          <a:bodyPr wrap="square">
            <a:spAutoFit/>
          </a:bodyPr>
          <a:lstStyle/>
          <a:p>
            <a:pPr algn="ctr"/>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5" y="1802088"/>
            <a:ext cx="7018804" cy="4507232"/>
          </a:xfrm>
          <a:prstGeom prst="rect">
            <a:avLst/>
          </a:prstGeom>
        </p:spPr>
      </p:pic>
      <p:sp>
        <p:nvSpPr>
          <p:cNvPr id="3" name="Прямоугольник 2"/>
          <p:cNvSpPr/>
          <p:nvPr/>
        </p:nvSpPr>
        <p:spPr>
          <a:xfrm>
            <a:off x="467544" y="890701"/>
            <a:ext cx="7272808" cy="810478"/>
          </a:xfrm>
          <a:prstGeom prst="rect">
            <a:avLst/>
          </a:prstGeom>
        </p:spPr>
        <p:txBody>
          <a:bodyPr wrap="square">
            <a:spAutoFit/>
          </a:bodyPr>
          <a:lstStyle/>
          <a:p>
            <a:pPr algn="ctr">
              <a:spcAft>
                <a:spcPts val="750"/>
              </a:spcAft>
            </a:pPr>
            <a:r>
              <a:rPr lang="ru-RU" sz="2000"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3</a:t>
            </a:r>
            <a:r>
              <a:rPr lang="ru-RU" sz="2000"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Монологическое </a:t>
            </a:r>
            <a:r>
              <a:rPr lang="ru-RU" sz="2000"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высказывание.</a:t>
            </a:r>
            <a:endPar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750"/>
              </a:spcAft>
            </a:pP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sz="2000"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минута.</a:t>
            </a:r>
            <a:endParaRPr lang="ru-RU" sz="20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925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467544" y="1997839"/>
            <a:ext cx="8208912" cy="2308324"/>
          </a:xfrm>
          <a:prstGeom prst="rect">
            <a:avLst/>
          </a:prstGeom>
        </p:spPr>
        <p:txBody>
          <a:bodyPr wrap="square">
            <a:spAutoFit/>
          </a:bodyPr>
          <a:lstStyle/>
          <a:p>
            <a:pPr marL="342900" indent="-342900">
              <a:buFont typeface="Wingdings" panose="05000000000000000000" pitchFamily="2" charset="2"/>
              <a:buChar char="§"/>
            </a:pPr>
            <a:r>
              <a:rPr lang="ru-RU" sz="2400" dirty="0" smtClean="0">
                <a:solidFill>
                  <a:srgbClr val="FF0000"/>
                </a:solidFill>
                <a:latin typeface="Times New Roman" panose="02020603050405020304" pitchFamily="18" charset="0"/>
                <a:cs typeface="Times New Roman" panose="02020603050405020304" pitchFamily="18" charset="0"/>
              </a:rPr>
              <a:t>Изменения </a:t>
            </a:r>
            <a:r>
              <a:rPr lang="ru-RU" sz="2400" dirty="0">
                <a:solidFill>
                  <a:srgbClr val="FF0000"/>
                </a:solidFill>
                <a:latin typeface="Times New Roman" panose="02020603050405020304" pitchFamily="18" charset="0"/>
                <a:cs typeface="Times New Roman" panose="02020603050405020304" pitchFamily="18" charset="0"/>
              </a:rPr>
              <a:t>структуры и содержания КИМ отсутствуют</a:t>
            </a:r>
            <a:r>
              <a:rPr lang="ru-RU" sz="2400" dirty="0" smtClean="0">
                <a:solidFill>
                  <a:srgbClr val="FF0000"/>
                </a:solidFill>
                <a:latin typeface="Times New Roman" panose="02020603050405020304" pitchFamily="18" charset="0"/>
                <a:cs typeface="Times New Roman" panose="02020603050405020304" pitchFamily="18" charset="0"/>
              </a:rPr>
              <a:t>.</a:t>
            </a:r>
          </a:p>
          <a:p>
            <a:r>
              <a:rPr lang="ru-RU" sz="2400" dirty="0" smtClean="0">
                <a:solidFill>
                  <a:srgbClr val="FF0000"/>
                </a:solidFill>
                <a:latin typeface="Times New Roman" panose="02020603050405020304" pitchFamily="18" charset="0"/>
                <a:cs typeface="Times New Roman" panose="02020603050405020304" pitchFamily="18" charset="0"/>
              </a:rPr>
              <a:t>В </a:t>
            </a:r>
            <a:r>
              <a:rPr lang="ru-RU" sz="2400" dirty="0">
                <a:solidFill>
                  <a:srgbClr val="FF0000"/>
                </a:solidFill>
                <a:latin typeface="Times New Roman" panose="02020603050405020304" pitchFamily="18" charset="0"/>
                <a:cs typeface="Times New Roman" panose="02020603050405020304" pitchFamily="18" charset="0"/>
              </a:rPr>
              <a:t>формулировку задания 3 внесено уточнение: вместо фразы, обязывающей дать ответы на поставленные вопросы </a:t>
            </a:r>
            <a:r>
              <a:rPr lang="ru-RU" sz="2400" dirty="0">
                <a:solidFill>
                  <a:schemeClr val="accent1">
                    <a:lumMod val="50000"/>
                  </a:schemeClr>
                </a:solidFill>
                <a:latin typeface="Times New Roman" panose="02020603050405020304" pitchFamily="18" charset="0"/>
                <a:cs typeface="Times New Roman" panose="02020603050405020304" pitchFamily="18" charset="0"/>
              </a:rPr>
              <a:t>(«Не забудьте дать ответы на следующие вопросы»), использована фраза рекомендательного характера «Вы можете дать ответы на следующие вопросы</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274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707886"/>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1043608" y="980728"/>
            <a:ext cx="7344816" cy="2267287"/>
          </a:xfrm>
          <a:prstGeom prst="rect">
            <a:avLst/>
          </a:prstGeom>
        </p:spPr>
        <p:txBody>
          <a:bodyPr wrap="square">
            <a:spAutoFit/>
          </a:bodyPr>
          <a:lstStyle/>
          <a:p>
            <a:pPr algn="ctr">
              <a:spcAft>
                <a:spcPts val="750"/>
              </a:spcAft>
            </a:pPr>
            <a:r>
              <a:rPr lang="ru-RU"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3</a:t>
            </a:r>
            <a:r>
              <a:rPr lang="ru-RU"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Монологическое </a:t>
            </a:r>
            <a:r>
              <a:rPr lang="ru-RU"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высказывание.</a:t>
            </a:r>
            <a:endPar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 </a:t>
            </a: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минута.</a:t>
            </a:r>
          </a:p>
          <a:p>
            <a:pPr algn="ctr">
              <a:spcAft>
                <a:spcPts val="750"/>
              </a:spcAft>
            </a:pPr>
            <a:endParaRPr lang="ru-RU"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750"/>
              </a:spcAft>
            </a:pPr>
            <a:endParaRPr lang="ru-RU" b="1" dirty="0" smtClean="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750"/>
              </a:spcAft>
            </a:pPr>
            <a:endParaRPr lang="ru-RU"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750"/>
              </a:spcAft>
            </a:pPr>
            <a:endParaRPr lang="ru-RU"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752600"/>
            <a:ext cx="6696744" cy="4340696"/>
          </a:xfrm>
          <a:prstGeom prst="rect">
            <a:avLst/>
          </a:prstGeom>
        </p:spPr>
      </p:pic>
    </p:spTree>
    <p:extLst>
      <p:ext uri="{BB962C8B-B14F-4D97-AF65-F5344CB8AC3E}">
        <p14:creationId xmlns:p14="http://schemas.microsoft.com/office/powerpoint/2010/main" val="3090447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707886"/>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827584" y="980728"/>
            <a:ext cx="7416824" cy="1508105"/>
          </a:xfrm>
          <a:prstGeom prst="rect">
            <a:avLst/>
          </a:prstGeom>
        </p:spPr>
        <p:txBody>
          <a:bodyPr wrap="square">
            <a:spAutoFit/>
          </a:bodyPr>
          <a:lstStyle/>
          <a:p>
            <a:pPr algn="ctr">
              <a:spcAft>
                <a:spcPts val="750"/>
              </a:spcAft>
            </a:pPr>
            <a:r>
              <a:rPr lang="ru-RU"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3</a:t>
            </a:r>
            <a:r>
              <a:rPr lang="ru-RU"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Монологическое высказывание</a:t>
            </a:r>
          </a:p>
          <a:p>
            <a:pPr algn="ctr">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 </a:t>
            </a: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минута</a:t>
            </a:r>
          </a:p>
          <a:p>
            <a:pPr algn="ctr">
              <a:spcAft>
                <a:spcPts val="750"/>
              </a:spcAft>
            </a:pPr>
            <a:endPar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750"/>
              </a:spcAft>
            </a:pPr>
            <a:endPar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29740"/>
            <a:ext cx="7776864" cy="4194812"/>
          </a:xfrm>
          <a:prstGeom prst="rect">
            <a:avLst/>
          </a:prstGeom>
        </p:spPr>
      </p:pic>
    </p:spTree>
    <p:extLst>
      <p:ext uri="{BB962C8B-B14F-4D97-AF65-F5344CB8AC3E}">
        <p14:creationId xmlns:p14="http://schemas.microsoft.com/office/powerpoint/2010/main" val="234467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852610"/>
          </a:xfrm>
          <a:prstGeom prst="rect">
            <a:avLst/>
          </a:prstGeom>
        </p:spPr>
        <p:txBody>
          <a:bodyPr wrap="square">
            <a:spAutoFit/>
          </a:bodyPr>
          <a:lstStyle/>
          <a:p>
            <a:pPr algn="ctr">
              <a:spcAft>
                <a:spcPts val="750"/>
              </a:spcAft>
            </a:pPr>
            <a:r>
              <a:rPr lang="ru-RU" sz="2400"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3</a:t>
            </a:r>
            <a:r>
              <a:rPr lang="ru-RU" sz="2400"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Монологическое высказывание</a:t>
            </a:r>
          </a:p>
          <a:p>
            <a:pPr algn="ctr">
              <a:spcAft>
                <a:spcPts val="750"/>
              </a:spcAft>
            </a:pPr>
            <a:r>
              <a:rPr lang="ru-RU" sz="24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Время на подготовку – </a:t>
            </a:r>
            <a:r>
              <a:rPr lang="ru-RU" sz="24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1 минута</a:t>
            </a:r>
          </a:p>
          <a:p>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Три </a:t>
            </a:r>
            <a:r>
              <a:rPr lang="ru-RU" sz="2400" dirty="0">
                <a:solidFill>
                  <a:schemeClr val="accent1">
                    <a:lumMod val="50000"/>
                  </a:schemeClr>
                </a:solidFill>
                <a:latin typeface="Times New Roman" panose="02020603050405020304" pitchFamily="18" charset="0"/>
                <a:cs typeface="Times New Roman" panose="02020603050405020304" pitchFamily="18" charset="0"/>
              </a:rPr>
              <a:t>варианта тем условно соответствуют трём главным типам речи: описание, повествование, рассуждение: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Тема </a:t>
            </a:r>
            <a:r>
              <a:rPr lang="ru-RU" sz="2400" b="1" dirty="0">
                <a:solidFill>
                  <a:schemeClr val="accent1">
                    <a:lumMod val="50000"/>
                  </a:schemeClr>
                </a:solidFill>
                <a:latin typeface="Times New Roman" panose="02020603050405020304" pitchFamily="18" charset="0"/>
                <a:cs typeface="Times New Roman" panose="02020603050405020304" pitchFamily="18" charset="0"/>
              </a:rPr>
              <a:t>1</a:t>
            </a:r>
            <a:r>
              <a:rPr lang="ru-RU" sz="2400" dirty="0">
                <a:solidFill>
                  <a:schemeClr val="accent1">
                    <a:lumMod val="50000"/>
                  </a:schemeClr>
                </a:solidFill>
                <a:latin typeface="Times New Roman" panose="02020603050405020304" pitchFamily="18" charset="0"/>
                <a:cs typeface="Times New Roman" panose="02020603050405020304" pitchFamily="18" charset="0"/>
              </a:rPr>
              <a:t> — монолог на основе описания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фотографии.</a:t>
            </a:r>
          </a:p>
          <a:p>
            <a:pPr marL="342900" indent="-342900">
              <a:buFont typeface="Wingdings" panose="05000000000000000000" pitchFamily="2" charset="2"/>
              <a:buChar cha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Тема </a:t>
            </a:r>
            <a:r>
              <a:rPr lang="ru-RU" sz="2400" b="1" dirty="0">
                <a:solidFill>
                  <a:schemeClr val="accent1">
                    <a:lumMod val="50000"/>
                  </a:schemeClr>
                </a:solidFill>
                <a:latin typeface="Times New Roman" panose="02020603050405020304" pitchFamily="18" charset="0"/>
                <a:cs typeface="Times New Roman" panose="02020603050405020304" pitchFamily="18" charset="0"/>
              </a:rPr>
              <a:t>2</a:t>
            </a:r>
            <a:r>
              <a:rPr lang="ru-RU" sz="2400" dirty="0">
                <a:solidFill>
                  <a:schemeClr val="accent1">
                    <a:lumMod val="50000"/>
                  </a:schemeClr>
                </a:solidFill>
                <a:latin typeface="Times New Roman" panose="02020603050405020304" pitchFamily="18" charset="0"/>
                <a:cs typeface="Times New Roman" panose="02020603050405020304" pitchFamily="18" charset="0"/>
              </a:rPr>
              <a:t> — монолог-повествование на основе жизненного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опыта.</a:t>
            </a:r>
          </a:p>
          <a:p>
            <a:pPr marL="342900" indent="-342900">
              <a:buFont typeface="Wingdings" panose="05000000000000000000" pitchFamily="2" charset="2"/>
              <a:buChar cha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Тема </a:t>
            </a:r>
            <a:r>
              <a:rPr lang="ru-RU" sz="2400" b="1" dirty="0">
                <a:solidFill>
                  <a:schemeClr val="accent1">
                    <a:lumMod val="50000"/>
                  </a:schemeClr>
                </a:solidFill>
                <a:latin typeface="Times New Roman" panose="02020603050405020304" pitchFamily="18" charset="0"/>
                <a:cs typeface="Times New Roman" panose="02020603050405020304" pitchFamily="18" charset="0"/>
              </a:rPr>
              <a:t>3</a:t>
            </a:r>
            <a:r>
              <a:rPr lang="ru-RU" sz="2400" dirty="0">
                <a:solidFill>
                  <a:schemeClr val="accent1">
                    <a:lumMod val="50000"/>
                  </a:schemeClr>
                </a:solidFill>
                <a:latin typeface="Times New Roman" panose="02020603050405020304" pitchFamily="18" charset="0"/>
                <a:cs typeface="Times New Roman" panose="02020603050405020304" pitchFamily="18" charset="0"/>
              </a:rPr>
              <a:t> — монолог-рассуждение по поставленному вопросу.</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Примеры </a:t>
            </a:r>
            <a:r>
              <a:rPr lang="ru-RU" sz="2000" dirty="0">
                <a:solidFill>
                  <a:schemeClr val="accent1">
                    <a:lumMod val="50000"/>
                  </a:schemeClr>
                </a:solidFill>
                <a:latin typeface="Times New Roman" panose="02020603050405020304" pitchFamily="18" charset="0"/>
                <a:cs typeface="Times New Roman" panose="02020603050405020304" pitchFamily="18" charset="0"/>
              </a:rPr>
              <a:t>тем из демоверсии-2026:</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«Велопоход всей семьёй» (на основе описания фотографии);</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«Посещение кинотеатра» (повествование на основе жизненного опыта);</a:t>
            </a:r>
          </a:p>
          <a:p>
            <a:r>
              <a:rPr lang="ru-RU" sz="2000" dirty="0">
                <a:solidFill>
                  <a:schemeClr val="accent1">
                    <a:lumMod val="50000"/>
                  </a:schemeClr>
                </a:solidFill>
                <a:latin typeface="Times New Roman" panose="02020603050405020304" pitchFamily="18" charset="0"/>
                <a:cs typeface="Times New Roman" panose="02020603050405020304" pitchFamily="18" charset="0"/>
              </a:rPr>
              <a:t>«Какими должны быть взаимоотношения поколений?» (рассуждение по поставленному вопросу).</a:t>
            </a:r>
          </a:p>
        </p:txBody>
      </p:sp>
    </p:spTree>
    <p:extLst>
      <p:ext uri="{BB962C8B-B14F-4D97-AF65-F5344CB8AC3E}">
        <p14:creationId xmlns:p14="http://schemas.microsoft.com/office/powerpoint/2010/main" val="234086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10" y="1497330"/>
            <a:ext cx="8069580" cy="3863340"/>
          </a:xfrm>
          <a:prstGeom prst="rect">
            <a:avLst/>
          </a:prstGeom>
        </p:spPr>
      </p:pic>
    </p:spTree>
    <p:extLst>
      <p:ext uri="{BB962C8B-B14F-4D97-AF65-F5344CB8AC3E}">
        <p14:creationId xmlns:p14="http://schemas.microsoft.com/office/powerpoint/2010/main" val="2257476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1200329"/>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a:solidFill>
                  <a:srgbClr val="ED3213"/>
                </a:solidFill>
                <a:latin typeface="Times New Roman" panose="02020603050405020304" pitchFamily="18" charset="0"/>
                <a:ea typeface="Times New Roman" panose="02020603050405020304" pitchFamily="18" charset="0"/>
              </a:rPr>
              <a:t>Рекомендации при подготовке к заданию </a:t>
            </a:r>
            <a:r>
              <a:rPr lang="ru-RU" sz="2400" b="1" dirty="0" smtClean="0">
                <a:solidFill>
                  <a:srgbClr val="ED3213"/>
                </a:solidFill>
                <a:latin typeface="Times New Roman" panose="02020603050405020304" pitchFamily="18" charset="0"/>
                <a:ea typeface="Times New Roman" panose="02020603050405020304" pitchFamily="18" charset="0"/>
              </a:rPr>
              <a:t>3</a:t>
            </a:r>
          </a:p>
          <a:p>
            <a:endParaRPr lang="ru-RU" sz="2400" b="1" dirty="0">
              <a:solidFill>
                <a:srgbClr val="ED3213"/>
              </a:solidFill>
              <a:latin typeface="Times New Roman" panose="02020603050405020304" pitchFamily="18" charset="0"/>
              <a:cs typeface="Times New Roman" panose="02020603050405020304" pitchFamily="18" charset="0"/>
            </a:endParaRPr>
          </a:p>
          <a:p>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9552" y="1772816"/>
            <a:ext cx="8064896" cy="3576364"/>
          </a:xfrm>
          <a:prstGeom prst="rect">
            <a:avLst/>
          </a:prstGeom>
        </p:spPr>
        <p:txBody>
          <a:bodyPr wrap="square">
            <a:spAutoFit/>
          </a:bodyPr>
          <a:lstStyle/>
          <a:p>
            <a:pPr algn="just">
              <a:buSzPts val="1000"/>
            </a:pPr>
            <a:r>
              <a:rPr lang="ru-RU" dirty="0"/>
              <a:t>	</a:t>
            </a:r>
          </a:p>
          <a:p>
            <a:pPr lvl="0" algn="just">
              <a:buSzPts val="1000"/>
            </a:pP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При подготовке к выполнению 3 задания необходимо повторить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особенности каждого типа речи </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(повествование, описание, рассуждение).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Большое внимание уделяется речевому оформлению</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spcAft>
                <a:spcPts val="800"/>
              </a:spcAft>
              <a:buSzPts val="1000"/>
              <a:tabLst>
                <a:tab pos="270510" algn="l"/>
              </a:tabLst>
            </a:pP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2. Помнить, что монолог на любую из тем должен включать в себя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три части</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вступление, основную часть</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а затем небольшое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заключение</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270510" algn="l"/>
              </a:tabLst>
            </a:pP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3. И главное, постараться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избежать речевых ошибок</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правильно ставить ударение в словах и строить предложения.</a:t>
            </a:r>
            <a:endParaRPr lang="ru-RU" sz="20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SzPts val="1000"/>
              <a:tabLst>
                <a:tab pos="270510" algn="l"/>
              </a:tabLst>
            </a:pP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4. Монолог должен быть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последовательным</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и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логичным.</a:t>
            </a:r>
            <a:r>
              <a:rPr lang="ru-RU" sz="2000"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buSzPts val="1000"/>
              <a:tabLst>
                <a:tab pos="270510" algn="l"/>
              </a:tabLst>
            </a:pPr>
            <a:endParaRPr lang="ru-RU" sz="2000" dirty="0">
              <a:solidFill>
                <a:srgbClr val="ED321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812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683568" y="890700"/>
            <a:ext cx="7128792" cy="761812"/>
          </a:xfrm>
          <a:prstGeom prst="rect">
            <a:avLst/>
          </a:prstGeom>
        </p:spPr>
        <p:txBody>
          <a:bodyPr wrap="square">
            <a:spAutoFit/>
          </a:bodyPr>
          <a:lstStyle/>
          <a:p>
            <a:pPr lvl="0" algn="ctr">
              <a:lnSpc>
                <a:spcPct val="120000"/>
              </a:lnSpc>
            </a:pPr>
            <a:endParaRPr lang="ru-RU" b="1" dirty="0" smtClean="0">
              <a:solidFill>
                <a:srgbClr val="ED3213"/>
              </a:solidFill>
              <a:latin typeface="Times New Roman" panose="02020603050405020304" pitchFamily="18" charset="0"/>
              <a:cs typeface="Times New Roman" panose="02020603050405020304" pitchFamily="18" charset="0"/>
            </a:endParaRPr>
          </a:p>
          <a:p>
            <a:pPr lvl="0" algn="ctr">
              <a:lnSpc>
                <a:spcPct val="120000"/>
              </a:lnSpc>
            </a:pPr>
            <a:r>
              <a:rPr lang="ru-RU" sz="2000" b="1" dirty="0" smtClean="0">
                <a:solidFill>
                  <a:srgbClr val="0070C0"/>
                </a:solidFill>
                <a:latin typeface="Times New Roman" panose="02020603050405020304" pitchFamily="18" charset="0"/>
                <a:cs typeface="Times New Roman" panose="02020603050405020304" pitchFamily="18" charset="0"/>
              </a:rPr>
              <a:t>Нормативная </a:t>
            </a:r>
            <a:r>
              <a:rPr lang="ru-RU" sz="2000" b="1" dirty="0">
                <a:solidFill>
                  <a:srgbClr val="0070C0"/>
                </a:solidFill>
                <a:latin typeface="Times New Roman" panose="02020603050405020304" pitchFamily="18" charset="0"/>
                <a:cs typeface="Times New Roman" panose="02020603050405020304" pitchFamily="18" charset="0"/>
              </a:rPr>
              <a:t>база итогового </a:t>
            </a:r>
            <a:r>
              <a:rPr lang="ru-RU" sz="2000" b="1" dirty="0" smtClean="0">
                <a:solidFill>
                  <a:srgbClr val="0070C0"/>
                </a:solidFill>
                <a:latin typeface="Times New Roman" panose="02020603050405020304" pitchFamily="18" charset="0"/>
                <a:cs typeface="Times New Roman" panose="02020603050405020304" pitchFamily="18" charset="0"/>
              </a:rPr>
              <a:t>собеседования в 2026 году</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1997839"/>
            <a:ext cx="8568952" cy="3600986"/>
          </a:xfrm>
          <a:prstGeom prst="rect">
            <a:avLst/>
          </a:prstGeom>
        </p:spPr>
        <p:txBody>
          <a:bodyPr wrap="square">
            <a:spAutoFit/>
          </a:bodyPr>
          <a:lstStyle/>
          <a:p>
            <a:pPr marL="285750" indent="-285750">
              <a:buFont typeface="Wingdings" panose="05000000000000000000" pitchFamily="2" charset="2"/>
              <a:buChar char="§"/>
            </a:pPr>
            <a:r>
              <a:rPr lang="ru-RU" b="1" dirty="0" smtClean="0">
                <a:solidFill>
                  <a:srgbClr val="0070C0"/>
                </a:solidFill>
                <a:latin typeface="Times New Roman" panose="02020603050405020304" pitchFamily="18" charset="0"/>
                <a:cs typeface="Times New Roman" panose="02020603050405020304" pitchFamily="18" charset="0"/>
              </a:rPr>
              <a:t>Федеральный закон </a:t>
            </a:r>
            <a:r>
              <a:rPr lang="ru-RU" b="1" dirty="0">
                <a:solidFill>
                  <a:srgbClr val="0070C0"/>
                </a:solidFill>
                <a:latin typeface="Times New Roman" panose="02020603050405020304" pitchFamily="18" charset="0"/>
                <a:cs typeface="Times New Roman" panose="02020603050405020304" pitchFamily="18" charset="0"/>
              </a:rPr>
              <a:t>«Об образовании в Российской Федерации» от 29.12.2012 №273-ФЗ</a:t>
            </a:r>
            <a:r>
              <a:rPr lang="ru-RU" dirty="0">
                <a:solidFill>
                  <a:srgbClr val="0070C0"/>
                </a:solidFill>
                <a:latin typeface="Times New Roman" panose="02020603050405020304" pitchFamily="18" charset="0"/>
                <a:cs typeface="Times New Roman" panose="02020603050405020304" pitchFamily="18" charset="0"/>
              </a:rPr>
              <a:t>. </a:t>
            </a:r>
            <a:endParaRPr lang="ru-RU" dirty="0" smtClean="0">
              <a:solidFill>
                <a:srgbClr val="0070C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b="1" dirty="0" smtClean="0">
                <a:solidFill>
                  <a:srgbClr val="0070C0"/>
                </a:solidFill>
                <a:latin typeface="Times New Roman" panose="02020603050405020304" pitchFamily="18" charset="0"/>
                <a:cs typeface="Times New Roman" panose="02020603050405020304" pitchFamily="18" charset="0"/>
              </a:rPr>
              <a:t>Порядок </a:t>
            </a:r>
            <a:r>
              <a:rPr lang="ru-RU" b="1" dirty="0">
                <a:solidFill>
                  <a:srgbClr val="0070C0"/>
                </a:solidFill>
                <a:latin typeface="Times New Roman" panose="02020603050405020304" pitchFamily="18" charset="0"/>
                <a:cs typeface="Times New Roman" panose="02020603050405020304" pitchFamily="18" charset="0"/>
              </a:rPr>
              <a:t>проведения государственной итоговой аттестации по образовательным программам основного общего образования</a:t>
            </a:r>
            <a:r>
              <a:rPr lang="ru-RU" dirty="0">
                <a:solidFill>
                  <a:srgbClr val="0070C0"/>
                </a:solidFill>
                <a:latin typeface="Times New Roman" panose="02020603050405020304" pitchFamily="18" charset="0"/>
                <a:cs typeface="Times New Roman" panose="02020603050405020304" pitchFamily="18" charset="0"/>
              </a:rPr>
              <a:t>, утверждённый приказом </a:t>
            </a:r>
            <a:r>
              <a:rPr lang="ru-RU" dirty="0" err="1">
                <a:solidFill>
                  <a:srgbClr val="0070C0"/>
                </a:solidFill>
                <a:latin typeface="Times New Roman" panose="02020603050405020304" pitchFamily="18" charset="0"/>
                <a:cs typeface="Times New Roman" panose="02020603050405020304" pitchFamily="18" charset="0"/>
              </a:rPr>
              <a:t>Минпросвещения</a:t>
            </a:r>
            <a:r>
              <a:rPr lang="ru-RU" dirty="0">
                <a:solidFill>
                  <a:srgbClr val="0070C0"/>
                </a:solidFill>
                <a:latin typeface="Times New Roman" panose="02020603050405020304" pitchFamily="18" charset="0"/>
                <a:cs typeface="Times New Roman" panose="02020603050405020304" pitchFamily="18" charset="0"/>
              </a:rPr>
              <a:t> России и </a:t>
            </a:r>
            <a:r>
              <a:rPr lang="ru-RU" dirty="0" err="1">
                <a:solidFill>
                  <a:srgbClr val="0070C0"/>
                </a:solidFill>
                <a:latin typeface="Times New Roman" panose="02020603050405020304" pitchFamily="18" charset="0"/>
                <a:cs typeface="Times New Roman" panose="02020603050405020304" pitchFamily="18" charset="0"/>
              </a:rPr>
              <a:t>Рособрнадзора</a:t>
            </a:r>
            <a:r>
              <a:rPr lang="ru-RU" dirty="0">
                <a:solidFill>
                  <a:srgbClr val="0070C0"/>
                </a:solidFill>
                <a:latin typeface="Times New Roman" panose="02020603050405020304" pitchFamily="18" charset="0"/>
                <a:cs typeface="Times New Roman" panose="02020603050405020304" pitchFamily="18" charset="0"/>
              </a:rPr>
              <a:t> от 04.04.2023 №232/551 (зарегистрирован Минюстом России 12.05.2023, регистрационный №73292). </a:t>
            </a:r>
            <a:endParaRPr lang="ru-RU" dirty="0" smtClean="0">
              <a:solidFill>
                <a:srgbClr val="0070C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b="1" dirty="0" smtClean="0">
                <a:solidFill>
                  <a:srgbClr val="0070C0"/>
                </a:solidFill>
                <a:latin typeface="Times New Roman" panose="02020603050405020304" pitchFamily="18" charset="0"/>
                <a:cs typeface="Times New Roman" panose="02020603050405020304" pitchFamily="18" charset="0"/>
              </a:rPr>
              <a:t>Рекомендации </a:t>
            </a:r>
            <a:r>
              <a:rPr lang="ru-RU" b="1" dirty="0">
                <a:solidFill>
                  <a:srgbClr val="0070C0"/>
                </a:solidFill>
                <a:latin typeface="Times New Roman" panose="02020603050405020304" pitchFamily="18" charset="0"/>
                <a:cs typeface="Times New Roman" panose="02020603050405020304" pitchFamily="18" charset="0"/>
              </a:rPr>
              <a:t>по организации и проведению итогового собеседования по русскому языку в 2026 году</a:t>
            </a:r>
            <a:r>
              <a:rPr lang="ru-RU" dirty="0">
                <a:solidFill>
                  <a:srgbClr val="0070C0"/>
                </a:solidFill>
                <a:latin typeface="Times New Roman" panose="02020603050405020304" pitchFamily="18" charset="0"/>
                <a:cs typeface="Times New Roman" panose="02020603050405020304" pitchFamily="18" charset="0"/>
              </a:rPr>
              <a:t>, направленные письмом </a:t>
            </a:r>
            <a:r>
              <a:rPr lang="ru-RU" dirty="0" err="1">
                <a:solidFill>
                  <a:srgbClr val="0070C0"/>
                </a:solidFill>
                <a:latin typeface="Times New Roman" panose="02020603050405020304" pitchFamily="18" charset="0"/>
                <a:cs typeface="Times New Roman" panose="02020603050405020304" pitchFamily="18" charset="0"/>
              </a:rPr>
              <a:t>Рособрнадзора</a:t>
            </a:r>
            <a:r>
              <a:rPr lang="ru-RU" dirty="0">
                <a:solidFill>
                  <a:srgbClr val="0070C0"/>
                </a:solidFill>
                <a:latin typeface="Times New Roman" panose="02020603050405020304" pitchFamily="18" charset="0"/>
                <a:cs typeface="Times New Roman" panose="02020603050405020304" pitchFamily="18" charset="0"/>
              </a:rPr>
              <a:t> от 25.11.2025 №04-393. </a:t>
            </a:r>
          </a:p>
          <a:p>
            <a:pPr marL="285750" indent="-285750">
              <a:buFont typeface="Wingdings" panose="05000000000000000000" pitchFamily="2" charset="2"/>
              <a:buChar char="§"/>
            </a:pPr>
            <a:r>
              <a:rPr lang="ru-RU" b="1" dirty="0" smtClean="0">
                <a:solidFill>
                  <a:srgbClr val="0070C0"/>
                </a:solidFill>
                <a:latin typeface="Times New Roman" panose="02020603050405020304" pitchFamily="18" charset="0"/>
                <a:cs typeface="Times New Roman" panose="02020603050405020304" pitchFamily="18" charset="0"/>
              </a:rPr>
              <a:t>Методические </a:t>
            </a:r>
            <a:r>
              <a:rPr lang="ru-RU" b="1" dirty="0">
                <a:solidFill>
                  <a:srgbClr val="0070C0"/>
                </a:solidFill>
                <a:latin typeface="Times New Roman" panose="02020603050405020304" pitchFamily="18" charset="0"/>
                <a:cs typeface="Times New Roman" panose="02020603050405020304" pitchFamily="18" charset="0"/>
              </a:rPr>
              <a:t>материалы </a:t>
            </a:r>
            <a:r>
              <a:rPr lang="ru-RU" dirty="0">
                <a:solidFill>
                  <a:srgbClr val="0070C0"/>
                </a:solidFill>
                <a:latin typeface="Times New Roman" panose="02020603050405020304" pitchFamily="18" charset="0"/>
                <a:cs typeface="Times New Roman" panose="02020603050405020304" pitchFamily="18" charset="0"/>
              </a:rPr>
              <a:t>для подготовки экспертов по проверке и оцениванию устных ответов участников итогового собеседования по русскому языку с использованием </a:t>
            </a:r>
            <a:r>
              <a:rPr lang="ru-RU" dirty="0" smtClean="0">
                <a:solidFill>
                  <a:srgbClr val="0070C0"/>
                </a:solidFill>
                <a:latin typeface="Times New Roman" panose="02020603050405020304" pitchFamily="18" charset="0"/>
                <a:cs typeface="Times New Roman" panose="02020603050405020304" pitchFamily="18" charset="0"/>
              </a:rPr>
              <a:t>аудиозаписей (ФИПИ).</a:t>
            </a:r>
            <a:endParaRPr lang="ru-RU" dirty="0"/>
          </a:p>
          <a:p>
            <a:endParaRPr lang="ru-RU" sz="1200" dirty="0"/>
          </a:p>
        </p:txBody>
      </p:sp>
    </p:spTree>
    <p:extLst>
      <p:ext uri="{BB962C8B-B14F-4D97-AF65-F5344CB8AC3E}">
        <p14:creationId xmlns:p14="http://schemas.microsoft.com/office/powerpoint/2010/main" val="311860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61665"/>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smtClean="0">
                <a:solidFill>
                  <a:srgbClr val="ED3213"/>
                </a:solidFill>
                <a:latin typeface="Times New Roman" panose="02020603050405020304" pitchFamily="18" charset="0"/>
                <a:ea typeface="Times New Roman" panose="02020603050405020304" pitchFamily="18" charset="0"/>
              </a:rPr>
              <a:t>Обратите внимание!</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9552" y="1772816"/>
            <a:ext cx="8064896" cy="2807243"/>
          </a:xfrm>
          <a:prstGeom prst="rect">
            <a:avLst/>
          </a:prstGeom>
        </p:spPr>
        <p:txBody>
          <a:bodyPr wrap="square">
            <a:spAutoFit/>
          </a:bodyPr>
          <a:lstStyle/>
          <a:p>
            <a:pPr marL="285750" indent="-285750" algn="just">
              <a:lnSpc>
                <a:spcPct val="107000"/>
              </a:lnSpc>
              <a:spcAft>
                <a:spcPts val="800"/>
              </a:spcAft>
              <a:buSzPts val="1000"/>
              <a:buFont typeface="Wingdings" panose="05000000000000000000" pitchFamily="2" charset="2"/>
              <a:buChar char="§"/>
              <a:tabLst>
                <a:tab pos="270510" algn="l"/>
              </a:tabLst>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Участник </a:t>
            </a:r>
            <a:r>
              <a:rPr lang="ru-RU" sz="2000" dirty="0">
                <a:solidFill>
                  <a:schemeClr val="accent1">
                    <a:lumMod val="50000"/>
                  </a:schemeClr>
                </a:solidFill>
                <a:latin typeface="Times New Roman" panose="02020603050405020304" pitchFamily="18" charset="0"/>
                <a:cs typeface="Times New Roman" panose="02020603050405020304" pitchFamily="18" charset="0"/>
              </a:rPr>
              <a:t>ИС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не обязан использовать элементы только определённого типа речи.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a:solidFill>
                  <a:schemeClr val="accent1">
                    <a:lumMod val="50000"/>
                  </a:schemeClr>
                </a:solidFill>
                <a:latin typeface="Times New Roman" panose="02020603050405020304" pitchFamily="18" charset="0"/>
                <a:cs typeface="Times New Roman" panose="02020603050405020304" pitchFamily="18" charset="0"/>
              </a:rPr>
              <a:t>Строгой привязки </a:t>
            </a:r>
            <a:r>
              <a:rPr lang="ru-RU" sz="2000" dirty="0">
                <a:solidFill>
                  <a:schemeClr val="accent1">
                    <a:lumMod val="50000"/>
                  </a:schemeClr>
                </a:solidFill>
                <a:latin typeface="Times New Roman" panose="02020603050405020304" pitchFamily="18" charset="0"/>
                <a:cs typeface="Times New Roman" panose="02020603050405020304" pitchFamily="18" charset="0"/>
              </a:rPr>
              <a:t>каждого варианта задания 3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к определённому типу речи нет</a:t>
            </a:r>
            <a:r>
              <a:rPr lang="ru-RU" sz="2000" dirty="0">
                <a:solidFill>
                  <a:schemeClr val="accent1">
                    <a:lumMod val="50000"/>
                  </a:schemeClr>
                </a:solidFill>
                <a:latin typeface="Times New Roman" panose="02020603050405020304" pitchFamily="18" charset="0"/>
                <a:cs typeface="Times New Roman" panose="02020603050405020304" pitchFamily="18" charset="0"/>
              </a:rPr>
              <a:t>. Используемый обучающимся оборот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не является основанием для снижения баллов. </a:t>
            </a:r>
            <a:endParaRPr lang="ru-RU" sz="20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SzPts val="1000"/>
              <a:buFont typeface="Wingdings" panose="05000000000000000000" pitchFamily="2" charset="2"/>
              <a:buChar char="§"/>
              <a:tabLst>
                <a:tab pos="270510" algn="l"/>
              </a:tabLst>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Обучающийся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выбирает не тип речи, а коммуникативную цель</a:t>
            </a:r>
            <a:r>
              <a:rPr lang="ru-RU" sz="2000" dirty="0">
                <a:solidFill>
                  <a:schemeClr val="accent1">
                    <a:lumMod val="50000"/>
                  </a:schemeClr>
                </a:solidFill>
                <a:latin typeface="Times New Roman" panose="02020603050405020304" pitchFamily="18" charset="0"/>
                <a:cs typeface="Times New Roman" panose="02020603050405020304" pitchFamily="18" charset="0"/>
              </a:rPr>
              <a:t>, которая реализуется определённым способом с помощью отобранных приёмов, заданных той или иной типологической моделью</a:t>
            </a:r>
            <a:r>
              <a:rPr lang="ru-RU" dirty="0">
                <a:solidFill>
                  <a:schemeClr val="accent1">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8207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3"/>
            <a:ext cx="7956376" cy="384768"/>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980728"/>
            <a:ext cx="7920880" cy="5262979"/>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Обратите внимание! </a:t>
            </a:r>
            <a:endParaRPr lang="ru-RU" sz="2400" b="1"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При </a:t>
            </a:r>
            <a:r>
              <a:rPr lang="ru-RU" sz="2400" dirty="0">
                <a:solidFill>
                  <a:schemeClr val="accent1">
                    <a:lumMod val="50000"/>
                  </a:schemeClr>
                </a:solidFill>
                <a:latin typeface="Times New Roman" panose="02020603050405020304" pitchFamily="18" charset="0"/>
                <a:cs typeface="Times New Roman" panose="02020603050405020304" pitchFamily="18" charset="0"/>
              </a:rPr>
              <a:t>подготовке монологического высказывания обучающиеся не используют черновики. Исключение в ряде случаев делается только для обучающихся с ОВЗ и инвалидностью.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400" dirty="0">
                <a:solidFill>
                  <a:schemeClr val="accent1">
                    <a:lumMod val="50000"/>
                  </a:schemeClr>
                </a:solidFill>
                <a:latin typeface="Times New Roman" panose="02020603050405020304" pitchFamily="18" charset="0"/>
                <a:cs typeface="Times New Roman" panose="02020603050405020304" pitchFamily="18" charset="0"/>
              </a:rPr>
              <a:t>Когда участник итогового собеседования переходит к выполнению задания 3, собеседник должен зачитать вслух текст самого задания, при этом обучающийся самостоятельно знакомится с темами для выбора одной из них. 	</a:t>
            </a:r>
          </a:p>
          <a:p>
            <a:pPr marL="342900" indent="-342900">
              <a:buFont typeface="Wingdings" panose="05000000000000000000" pitchFamily="2" charset="2"/>
              <a:buChar cha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Фразы </a:t>
            </a:r>
            <a:r>
              <a:rPr lang="ru-RU" sz="2400" dirty="0">
                <a:solidFill>
                  <a:schemeClr val="accent1">
                    <a:lumMod val="50000"/>
                  </a:schemeClr>
                </a:solidFill>
                <a:latin typeface="Times New Roman" panose="02020603050405020304" pitchFamily="18" charset="0"/>
                <a:cs typeface="Times New Roman" panose="02020603050405020304" pitchFamily="18" charset="0"/>
              </a:rPr>
              <a:t>считаются по количеству грамматических основ, имеющих отношение к теме высказывания. Например, неполное предложение «Передо мной фотография» может рассматриваться как отдельная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фраза.</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72859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11560" y="1340768"/>
            <a:ext cx="8208912" cy="4431983"/>
          </a:xfrm>
          <a:prstGeom prst="rect">
            <a:avLst/>
          </a:prstGeom>
        </p:spPr>
        <p:txBody>
          <a:bodyPr wrap="square">
            <a:spAutoFit/>
          </a:bodyPr>
          <a:lstStyle/>
          <a:p>
            <a:pPr marL="342900" indent="-342900">
              <a:buFont typeface="Wingdings" panose="05000000000000000000" pitchFamily="2" charset="2"/>
              <a:buChar char="§"/>
            </a:pP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ru-RU" sz="2400" dirty="0" smtClean="0">
                <a:solidFill>
                  <a:srgbClr val="FF0000"/>
                </a:solidFill>
                <a:latin typeface="Times New Roman" panose="02020603050405020304" pitchFamily="18" charset="0"/>
                <a:cs typeface="Times New Roman" panose="02020603050405020304" pitchFamily="18" charset="0"/>
              </a:rPr>
              <a:t>Обратите внимание!</a:t>
            </a:r>
          </a:p>
          <a:p>
            <a:pPr marL="342900" indent="-342900">
              <a:buFont typeface="Wingdings" panose="05000000000000000000" pitchFamily="2" charset="2"/>
              <a:buChar cha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Представленные </a:t>
            </a:r>
            <a:r>
              <a:rPr lang="ru-RU" sz="2400" dirty="0">
                <a:solidFill>
                  <a:schemeClr val="accent1">
                    <a:lumMod val="50000"/>
                  </a:schemeClr>
                </a:solidFill>
                <a:latin typeface="Times New Roman" panose="02020603050405020304" pitchFamily="18" charset="0"/>
                <a:cs typeface="Times New Roman" panose="02020603050405020304" pitchFamily="18" charset="0"/>
              </a:rPr>
              <a:t>в задании вопросы служат лишь ориентиром, являются наводящими, вспомогательными. У участника итогового собеседования есть право выстраивать свой монолог, отвечая на другие вопросы, если при этом выполняется поставленная коммуникативная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задача (изменения) </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r>
              <a:rPr lang="ru-RU" sz="2400" dirty="0">
                <a:solidFill>
                  <a:schemeClr val="accent1">
                    <a:lumMod val="50000"/>
                  </a:schemeClr>
                </a:solidFill>
                <a:latin typeface="Times New Roman" panose="02020603050405020304" pitchFamily="18" charset="0"/>
                <a:cs typeface="Times New Roman" panose="02020603050405020304" pitchFamily="18" charset="0"/>
              </a:rPr>
              <a:t>Если монолог участника итогового собеседования не обладает одним из отмеченных признаков, то эксперт оценивает его по критерию М2 0 баллов. </a:t>
            </a:r>
            <a:r>
              <a:rPr lang="ru-RU" sz="2400" dirty="0"/>
              <a:t>	</a:t>
            </a:r>
          </a:p>
          <a:p>
            <a:pPr marL="342900" indent="-342900">
              <a:buFont typeface="Wingdings" panose="05000000000000000000" pitchFamily="2" charset="2"/>
              <a:buChar char="§"/>
            </a:pPr>
            <a:endParaRPr lang="ru-RU" dirty="0"/>
          </a:p>
        </p:txBody>
      </p:sp>
    </p:spTree>
    <p:extLst>
      <p:ext uri="{BB962C8B-B14F-4D97-AF65-F5344CB8AC3E}">
        <p14:creationId xmlns:p14="http://schemas.microsoft.com/office/powerpoint/2010/main" val="3243540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1052737"/>
            <a:ext cx="2808312" cy="1672253"/>
          </a:xfrm>
          <a:prstGeom prst="rect">
            <a:avLst/>
          </a:prstGeom>
        </p:spPr>
        <p:txBody>
          <a:bodyPr wrap="square">
            <a:spAutoFit/>
          </a:bodyPr>
          <a:lstStyle/>
          <a:p>
            <a:pPr algn="ctr">
              <a:spcAft>
                <a:spcPts val="750"/>
              </a:spcAft>
            </a:pPr>
            <a:r>
              <a:rPr lang="ru-RU" sz="2400"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4</a:t>
            </a:r>
            <a:r>
              <a:rPr lang="ru-RU" sz="2400"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Диалог.</a:t>
            </a:r>
            <a:endParaRPr lang="ru-RU" sz="24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750"/>
              </a:spcAft>
            </a:pPr>
            <a:r>
              <a:rPr lang="ru-RU" sz="2400" dirty="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Время на подготовку </a:t>
            </a:r>
            <a:r>
              <a:rPr lang="ru-RU" sz="24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не </a:t>
            </a:r>
            <a:r>
              <a:rPr lang="ru-RU" sz="2400" b="1" dirty="0" smtClean="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предусмотрено.</a:t>
            </a:r>
            <a:endParaRPr lang="ru-RU" sz="24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394" y="1340768"/>
            <a:ext cx="5466037" cy="4896544"/>
          </a:xfrm>
          <a:prstGeom prst="rect">
            <a:avLst/>
          </a:prstGeom>
        </p:spPr>
      </p:pic>
    </p:spTree>
    <p:extLst>
      <p:ext uri="{BB962C8B-B14F-4D97-AF65-F5344CB8AC3E}">
        <p14:creationId xmlns:p14="http://schemas.microsoft.com/office/powerpoint/2010/main" val="525697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7920880" cy="810478"/>
          </a:xfrm>
          <a:prstGeom prst="rect">
            <a:avLst/>
          </a:prstGeom>
        </p:spPr>
        <p:txBody>
          <a:bodyPr wrap="square">
            <a:spAutoFit/>
          </a:bodyPr>
          <a:lstStyle/>
          <a:p>
            <a:pPr algn="ctr">
              <a:spcAft>
                <a:spcPts val="750"/>
              </a:spcAft>
            </a:pPr>
            <a:r>
              <a:rPr lang="ru-RU" sz="2000" b="1"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Задание 4</a:t>
            </a:r>
            <a:r>
              <a:rPr lang="ru-RU" sz="2000" dirty="0">
                <a:solidFill>
                  <a:srgbClr val="ED321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Диалог</a:t>
            </a:r>
          </a:p>
          <a:p>
            <a:pPr algn="ctr">
              <a:spcAft>
                <a:spcPts val="750"/>
              </a:spcAft>
            </a:pPr>
            <a:r>
              <a:rPr lang="ru-RU" sz="2000" dirty="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Время на подготовку </a:t>
            </a:r>
            <a:r>
              <a:rPr lang="ru-RU" sz="2000" b="1" dirty="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не предусмотрено</a:t>
            </a:r>
          </a:p>
        </p:txBody>
      </p:sp>
      <p:sp>
        <p:nvSpPr>
          <p:cNvPr id="2" name="Прямоугольник 1"/>
          <p:cNvSpPr/>
          <p:nvPr/>
        </p:nvSpPr>
        <p:spPr>
          <a:xfrm>
            <a:off x="1115616" y="2420888"/>
            <a:ext cx="7488832" cy="3970318"/>
          </a:xfrm>
          <a:prstGeom prst="rect">
            <a:avLst/>
          </a:prstGeom>
        </p:spPr>
        <p:txBody>
          <a:bodyPr wrap="square">
            <a:spAutoFit/>
          </a:bodyPr>
          <a:lstStyle/>
          <a:p>
            <a:pPr algn="just"/>
            <a:r>
              <a:rPr lang="ru-RU" dirty="0" smtClean="0">
                <a:solidFill>
                  <a:srgbClr val="193875"/>
                </a:solidFill>
                <a:latin typeface="Times New Roman" panose="02020603050405020304" pitchFamily="18" charset="0"/>
                <a:ea typeface="Calibri" panose="020F0502020204030204" pitchFamily="34" charset="0"/>
                <a:cs typeface="Times New Roman" panose="02020603050405020304" pitchFamily="18" charset="0"/>
              </a:rPr>
              <a:t>	Сразу </a:t>
            </a:r>
            <a:r>
              <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по окончании монологического высказывания обучающегося собеседник задаёт </a:t>
            </a:r>
            <a:r>
              <a:rPr lang="ru-RU" dirty="0">
                <a:solidFill>
                  <a:srgbClr val="ED3213"/>
                </a:solidFill>
                <a:latin typeface="Times New Roman" panose="02020603050405020304" pitchFamily="18" charset="0"/>
                <a:ea typeface="Calibri" panose="020F0502020204030204" pitchFamily="34" charset="0"/>
                <a:cs typeface="Times New Roman" panose="02020603050405020304" pitchFamily="18" charset="0"/>
              </a:rPr>
              <a:t>три вопроса </a:t>
            </a:r>
            <a:r>
              <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rPr>
              <a:t>по заявленной теме. Вопросы сформулированы заранее и зафиксированы в карточке собеседника. </a:t>
            </a:r>
          </a:p>
          <a:p>
            <a:pPr algn="just"/>
            <a:r>
              <a:rPr lang="ru-RU" dirty="0" smtClean="0">
                <a:solidFill>
                  <a:srgbClr val="ED3213"/>
                </a:solidFill>
                <a:latin typeface="Times New Roman" panose="02020603050405020304" pitchFamily="18" charset="0"/>
                <a:ea typeface="Calibri" panose="020F0502020204030204" pitchFamily="34" charset="0"/>
                <a:cs typeface="Times New Roman" panose="02020603050405020304" pitchFamily="18" charset="0"/>
              </a:rPr>
              <a:t>	Участник </a:t>
            </a:r>
            <a:r>
              <a:rPr lang="ru-RU" dirty="0">
                <a:solidFill>
                  <a:srgbClr val="ED3213"/>
                </a:solidFill>
                <a:latin typeface="Times New Roman" panose="02020603050405020304" pitchFamily="18" charset="0"/>
                <a:ea typeface="Calibri" panose="020F0502020204030204" pitchFamily="34" charset="0"/>
                <a:cs typeface="Times New Roman" panose="02020603050405020304" pitchFamily="18" charset="0"/>
              </a:rPr>
              <a:t>ИС должен не просто отвечать на вопросы, а размышлять, рассуждать с привлечением аргументов.</a:t>
            </a:r>
          </a:p>
          <a:p>
            <a:r>
              <a:rPr lang="ru-RU" u="sng" dirty="0">
                <a:solidFill>
                  <a:srgbClr val="193875"/>
                </a:solidFill>
                <a:latin typeface="Times New Roman" panose="02020603050405020304" pitchFamily="18" charset="0"/>
                <a:cs typeface="Times New Roman" panose="02020603050405020304" pitchFamily="18" charset="0"/>
              </a:rPr>
              <a:t>Трудности 4 части задания:</a:t>
            </a:r>
          </a:p>
          <a:p>
            <a:pPr lvl="0"/>
            <a:r>
              <a:rPr lang="ru-RU" dirty="0">
                <a:solidFill>
                  <a:srgbClr val="193875"/>
                </a:solidFill>
                <a:latin typeface="Times New Roman" panose="02020603050405020304" pitchFamily="18" charset="0"/>
                <a:cs typeface="Times New Roman" panose="02020603050405020304" pitchFamily="18" charset="0"/>
              </a:rPr>
              <a:t>-односложные ответы, отличающиеся бедностью и неточностью словарного запаса.</a:t>
            </a:r>
          </a:p>
          <a:p>
            <a:pPr lvl="0" algn="just"/>
            <a:r>
              <a:rPr lang="ru-RU" dirty="0">
                <a:solidFill>
                  <a:srgbClr val="ED3213"/>
                </a:solidFill>
                <a:latin typeface="Times New Roman" panose="02020603050405020304" pitchFamily="18" charset="0"/>
                <a:cs typeface="Times New Roman" panose="02020603050405020304" pitchFamily="18" charset="0"/>
              </a:rPr>
              <a:t>	</a:t>
            </a:r>
            <a:r>
              <a:rPr lang="ru-RU" dirty="0" smtClean="0">
                <a:solidFill>
                  <a:srgbClr val="ED3213"/>
                </a:solidFill>
                <a:latin typeface="Times New Roman" panose="02020603050405020304" pitchFamily="18" charset="0"/>
                <a:cs typeface="Times New Roman" panose="02020603050405020304" pitchFamily="18" charset="0"/>
              </a:rPr>
              <a:t>У </a:t>
            </a:r>
            <a:r>
              <a:rPr lang="ru-RU" dirty="0">
                <a:solidFill>
                  <a:srgbClr val="ED3213"/>
                </a:solidFill>
                <a:latin typeface="Times New Roman" panose="02020603050405020304" pitchFamily="18" charset="0"/>
                <a:cs typeface="Times New Roman" panose="02020603050405020304" pitchFamily="18" charset="0"/>
              </a:rPr>
              <a:t>собеседника есть подготовленные вопросы для проведения диалога, но в зависимости от содержания монологического высказывания обучающегося он вправе менять их последовательность, уточнять и дополнять информацию. Не следует читать вопрос, необходимо создавать ситуацию естественного общения. </a:t>
            </a:r>
          </a:p>
        </p:txBody>
      </p:sp>
    </p:spTree>
    <p:extLst>
      <p:ext uri="{BB962C8B-B14F-4D97-AF65-F5344CB8AC3E}">
        <p14:creationId xmlns:p14="http://schemas.microsoft.com/office/powerpoint/2010/main" val="883590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630" y="1440180"/>
            <a:ext cx="7444740" cy="3977640"/>
          </a:xfrm>
          <a:prstGeom prst="rect">
            <a:avLst/>
          </a:prstGeom>
        </p:spPr>
      </p:pic>
    </p:spTree>
    <p:extLst>
      <p:ext uri="{BB962C8B-B14F-4D97-AF65-F5344CB8AC3E}">
        <p14:creationId xmlns:p14="http://schemas.microsoft.com/office/powerpoint/2010/main" val="1138330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55576" y="980728"/>
            <a:ext cx="7632848" cy="4431983"/>
          </a:xfrm>
          <a:prstGeom prst="rect">
            <a:avLst/>
          </a:prstGeom>
        </p:spPr>
        <p:txBody>
          <a:bodyPr wrap="square">
            <a:spAutoFit/>
          </a:bodyPr>
          <a:lstStyle/>
          <a:p>
            <a:r>
              <a:rPr lang="ru-RU" sz="2400" b="1" dirty="0">
                <a:solidFill>
                  <a:srgbClr val="FF0000"/>
                </a:solidFill>
                <a:latin typeface="Times New Roman" panose="02020603050405020304" pitchFamily="18" charset="0"/>
                <a:cs typeface="Times New Roman" panose="02020603050405020304" pitchFamily="18" charset="0"/>
              </a:rPr>
              <a:t>Обратите внимание! </a:t>
            </a:r>
            <a:endParaRPr lang="ru-RU" sz="2400" b="1" dirty="0" smtClean="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Для </a:t>
            </a:r>
            <a:r>
              <a:rPr lang="ru-RU" sz="2000" dirty="0">
                <a:solidFill>
                  <a:schemeClr val="accent1">
                    <a:lumMod val="50000"/>
                  </a:schemeClr>
                </a:solidFill>
                <a:latin typeface="Times New Roman" panose="02020603050405020304" pitchFamily="18" charset="0"/>
                <a:cs typeface="Times New Roman" panose="02020603050405020304" pitchFamily="18" charset="0"/>
              </a:rPr>
              <a:t>диалогической речи естественно, что на один вопрос может быть дан исчерпывающий ответ, состоящий из одной фразы, а чтобы ответить на другой вопрос, ученику может понадобиться несколько фраз. 	</a:t>
            </a: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При </a:t>
            </a:r>
            <a:r>
              <a:rPr lang="ru-RU" sz="2000" dirty="0">
                <a:solidFill>
                  <a:schemeClr val="accent1">
                    <a:lumMod val="50000"/>
                  </a:schemeClr>
                </a:solidFill>
                <a:latin typeface="Times New Roman" panose="02020603050405020304" pitchFamily="18" charset="0"/>
                <a:cs typeface="Times New Roman" panose="02020603050405020304" pitchFamily="18" charset="0"/>
              </a:rPr>
              <a:t>проверке ответов эксперт должен ориентироваться не на карточку собеседника, а на реально заданные собеседником вопросы.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В </a:t>
            </a:r>
            <a:r>
              <a:rPr lang="ru-RU" sz="2000" dirty="0">
                <a:solidFill>
                  <a:schemeClr val="accent1">
                    <a:lumMod val="50000"/>
                  </a:schemeClr>
                </a:solidFill>
                <a:latin typeface="Times New Roman" panose="02020603050405020304" pitchFamily="18" charset="0"/>
                <a:cs typeface="Times New Roman" panose="02020603050405020304" pitchFamily="18" charset="0"/>
              </a:rPr>
              <a:t>ходе диалога обучающийся имеет право переспросить собеседника, уточнить заданный вопрос. За это баллы при оценивании не снижаются. Кроме того, если ученик не знает ответа на заданный вопрос, он может прямо сказать об этом. В этом случае при оценивании снижается балл по критерию Д1. </a:t>
            </a:r>
            <a:r>
              <a:rPr lang="ru-RU" sz="2000" dirty="0"/>
              <a:t>	</a:t>
            </a:r>
          </a:p>
          <a:p>
            <a:endParaRPr lang="ru-RU" dirty="0"/>
          </a:p>
        </p:txBody>
      </p:sp>
    </p:spTree>
    <p:extLst>
      <p:ext uri="{BB962C8B-B14F-4D97-AF65-F5344CB8AC3E}">
        <p14:creationId xmlns:p14="http://schemas.microsoft.com/office/powerpoint/2010/main" val="3768858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90" y="1154430"/>
            <a:ext cx="7551420" cy="4549140"/>
          </a:xfrm>
          <a:prstGeom prst="rect">
            <a:avLst/>
          </a:prstGeom>
        </p:spPr>
      </p:pic>
    </p:spTree>
    <p:extLst>
      <p:ext uri="{BB962C8B-B14F-4D97-AF65-F5344CB8AC3E}">
        <p14:creationId xmlns:p14="http://schemas.microsoft.com/office/powerpoint/2010/main" val="629958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468815"/>
            <a:ext cx="8064896" cy="4708981"/>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Грамотность речи. Обратите внимание!</a:t>
            </a:r>
          </a:p>
          <a:p>
            <a:pPr algn="ctr"/>
            <a:endParaRPr lang="ru-RU" sz="2000"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Если </a:t>
            </a:r>
            <a:r>
              <a:rPr lang="ru-RU" sz="2000" dirty="0">
                <a:solidFill>
                  <a:schemeClr val="accent1">
                    <a:lumMod val="50000"/>
                  </a:schemeClr>
                </a:solidFill>
                <a:latin typeface="Times New Roman" panose="02020603050405020304" pitchFamily="18" charset="0"/>
                <a:cs typeface="Times New Roman" panose="02020603050405020304" pitchFamily="18" charset="0"/>
              </a:rPr>
              <a:t>участник итогового собеседования не приступал к выполнению двух или более заданий, то по всем критериям оценивания грамотности и фактической точности речи ставится 0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баллов.</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Оценивая грамотность и фактическую точность речи, эксперт не должен фиксировать ошибку в том случае, если обучающийся самостоятельно её исправил. </a:t>
            </a:r>
          </a:p>
          <a:p>
            <a:pPr marL="285750" indent="-28575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Если </a:t>
            </a:r>
            <a:r>
              <a:rPr lang="ru-RU" sz="2000" dirty="0">
                <a:solidFill>
                  <a:schemeClr val="accent1">
                    <a:lumMod val="50000"/>
                  </a:schemeClr>
                </a:solidFill>
                <a:latin typeface="Times New Roman" panose="02020603050405020304" pitchFamily="18" charset="0"/>
                <a:cs typeface="Times New Roman" panose="02020603050405020304" pitchFamily="18" charset="0"/>
              </a:rPr>
              <a:t>орфоэпическая, грамматическая или речевая ошибка касается одного и того же слова / одной и той же словоформы, то несколько таких ошибок считаются за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одну.</a:t>
            </a:r>
          </a:p>
          <a:p>
            <a:pPr marL="285750" indent="-285750">
              <a:buFont typeface="Wingdings" panose="05000000000000000000" pitchFamily="2" charset="2"/>
              <a:buChar char="§"/>
            </a:pPr>
            <a:r>
              <a:rPr lang="ru-RU" sz="2000" dirty="0">
                <a:solidFill>
                  <a:schemeClr val="accent1">
                    <a:lumMod val="50000"/>
                  </a:schemeClr>
                </a:solidFill>
                <a:latin typeface="Times New Roman" panose="02020603050405020304" pitchFamily="18" charset="0"/>
                <a:cs typeface="Times New Roman" panose="02020603050405020304" pitchFamily="18" charset="0"/>
              </a:rPr>
              <a:t>При чтении текста вслух рекомендуется не контролировать соблюдение речевых норм. А соблюдение фактической точности при чтении текста вслух оценивается в рамках критерия Ч3 «Искажения слов». 	</a:t>
            </a:r>
          </a:p>
        </p:txBody>
      </p:sp>
    </p:spTree>
    <p:extLst>
      <p:ext uri="{BB962C8B-B14F-4D97-AF65-F5344CB8AC3E}">
        <p14:creationId xmlns:p14="http://schemas.microsoft.com/office/powerpoint/2010/main" val="1242815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Грамотность речи. Обратите внимание!</a:t>
            </a:r>
          </a:p>
        </p:txBody>
      </p:sp>
      <p:sp>
        <p:nvSpPr>
          <p:cNvPr id="2" name="Прямоугольник 1"/>
          <p:cNvSpPr/>
          <p:nvPr/>
        </p:nvSpPr>
        <p:spPr>
          <a:xfrm>
            <a:off x="454720" y="1772817"/>
            <a:ext cx="8221736" cy="3139321"/>
          </a:xfrm>
          <a:prstGeom prst="rect">
            <a:avLst/>
          </a:prstGeom>
        </p:spPr>
        <p:txBody>
          <a:bodyPr wrap="square">
            <a:spAutoFit/>
          </a:bodyPr>
          <a:lstStyle/>
          <a:p>
            <a:pPr marL="285750" indent="-285750">
              <a:buFont typeface="Wingdings" panose="05000000000000000000" pitchFamily="2" charset="2"/>
              <a:buChar char="§"/>
            </a:pPr>
            <a:r>
              <a:rPr lang="ru-RU" sz="2000" dirty="0">
                <a:solidFill>
                  <a:schemeClr val="accent1">
                    <a:lumMod val="50000"/>
                  </a:schemeClr>
                </a:solidFill>
                <a:latin typeface="Times New Roman" panose="02020603050405020304" pitchFamily="18" charset="0"/>
                <a:cs typeface="Times New Roman" panose="02020603050405020304" pitchFamily="18" charset="0"/>
              </a:rPr>
              <a:t>При оценивании по критерию Р1 «Соблюдение орфоэпических норм» никак не разграничиваются ошибки в словах с проставленным ударением и в словах с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непроставленным</a:t>
            </a:r>
            <a:r>
              <a:rPr lang="ru-RU" sz="2000" dirty="0">
                <a:solidFill>
                  <a:schemeClr val="accent1">
                    <a:lumMod val="50000"/>
                  </a:schemeClr>
                </a:solidFill>
                <a:latin typeface="Times New Roman" panose="02020603050405020304" pitchFamily="18" charset="0"/>
                <a:cs typeface="Times New Roman" panose="02020603050405020304" pitchFamily="18" charset="0"/>
              </a:rPr>
              <a:t> ударением. Каждая подобная ошибка считается как орфоэпическая. 		</a:t>
            </a:r>
          </a:p>
          <a:p>
            <a:pPr marL="285750" indent="-28575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Одни </a:t>
            </a:r>
            <a:r>
              <a:rPr lang="ru-RU" sz="2000" dirty="0">
                <a:solidFill>
                  <a:schemeClr val="accent1">
                    <a:lumMod val="50000"/>
                  </a:schemeClr>
                </a:solidFill>
                <a:latin typeface="Times New Roman" panose="02020603050405020304" pitchFamily="18" charset="0"/>
                <a:cs typeface="Times New Roman" panose="02020603050405020304" pitchFamily="18" charset="0"/>
              </a:rPr>
              <a:t>и те же ошибки при чтении текста вслух и при осложнённом пересказе могут интерпретироваться по-разному. Например, искажения в произношении имён собственных и терминов при чтении оцениваются по критерию Ч3 «Искажения слов», а при пересказе – по критерию Р4 «Фактическая точность речи». 	</a:t>
            </a:r>
          </a:p>
          <a:p>
            <a:r>
              <a:rPr lang="ru-RU" dirty="0"/>
              <a:t>	</a:t>
            </a:r>
          </a:p>
        </p:txBody>
      </p:sp>
    </p:spTree>
    <p:extLst>
      <p:ext uri="{BB962C8B-B14F-4D97-AF65-F5344CB8AC3E}">
        <p14:creationId xmlns:p14="http://schemas.microsoft.com/office/powerpoint/2010/main" val="1205053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3" name="Прямоугольник 2"/>
          <p:cNvSpPr/>
          <p:nvPr/>
        </p:nvSpPr>
        <p:spPr>
          <a:xfrm>
            <a:off x="1547664" y="1052736"/>
            <a:ext cx="5688632" cy="631711"/>
          </a:xfrm>
          <a:prstGeom prst="rect">
            <a:avLst/>
          </a:prstGeom>
        </p:spPr>
        <p:txBody>
          <a:bodyPr wrap="square">
            <a:spAutoFit/>
          </a:bodyPr>
          <a:lstStyle/>
          <a:p>
            <a:pPr lvl="0" algn="ctr">
              <a:lnSpc>
                <a:spcPct val="120000"/>
              </a:lnSpc>
            </a:pPr>
            <a:r>
              <a:rPr lang="ru-RU" sz="3200" b="1" dirty="0">
                <a:solidFill>
                  <a:schemeClr val="tx2">
                    <a:lumMod val="75000"/>
                  </a:schemeClr>
                </a:solidFill>
                <a:latin typeface="Times New Roman" panose="02020603050405020304" pitchFamily="18" charset="0"/>
                <a:ea typeface="Bebas Neue"/>
                <a:cs typeface="Times New Roman" panose="02020603050405020304" pitchFamily="18" charset="0"/>
                <a:sym typeface="Bebas Neue"/>
              </a:rPr>
              <a:t>Сроки проведения</a:t>
            </a:r>
            <a:endParaRPr lang="ru-RU" sz="32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55576" y="1684447"/>
            <a:ext cx="7920880" cy="1938992"/>
          </a:xfrm>
          <a:prstGeom prst="rect">
            <a:avLst/>
          </a:prstGeom>
        </p:spPr>
        <p:txBody>
          <a:bodyPr wrap="square">
            <a:spAutoFit/>
          </a:bodyPr>
          <a:lstStyle/>
          <a:p>
            <a:pPr indent="360680" algn="just">
              <a:lnSpc>
                <a:spcPct val="200000"/>
              </a:lnSpc>
            </a:pPr>
            <a:r>
              <a:rPr lang="ru-RU" sz="2400" b="1" dirty="0" smtClean="0">
                <a:solidFill>
                  <a:srgbClr val="193875"/>
                </a:solidFill>
                <a:latin typeface="Times New Roman" panose="02020603050405020304" pitchFamily="18" charset="0"/>
                <a:cs typeface="Times New Roman" panose="02020603050405020304" pitchFamily="18" charset="0"/>
              </a:rPr>
              <a:t>Основной </a:t>
            </a:r>
            <a:r>
              <a:rPr lang="ru-RU" sz="2400" b="1" dirty="0">
                <a:solidFill>
                  <a:srgbClr val="193875"/>
                </a:solidFill>
                <a:latin typeface="Times New Roman" panose="02020603050405020304" pitchFamily="18" charset="0"/>
                <a:cs typeface="Times New Roman" panose="02020603050405020304" pitchFamily="18" charset="0"/>
              </a:rPr>
              <a:t>срок </a:t>
            </a:r>
            <a:r>
              <a:rPr lang="ru-RU" sz="2400" dirty="0">
                <a:solidFill>
                  <a:srgbClr val="193875"/>
                </a:solidFill>
                <a:latin typeface="Times New Roman" panose="02020603050405020304" pitchFamily="18" charset="0"/>
                <a:cs typeface="Times New Roman" panose="02020603050405020304" pitchFamily="18" charset="0"/>
              </a:rPr>
              <a:t>– </a:t>
            </a:r>
            <a:r>
              <a:rPr lang="ru-RU" sz="2400" b="1" dirty="0" smtClean="0">
                <a:solidFill>
                  <a:srgbClr val="ED3213"/>
                </a:solidFill>
                <a:latin typeface="Times New Roman" panose="02020603050405020304" pitchFamily="18" charset="0"/>
                <a:cs typeface="Times New Roman" panose="02020603050405020304" pitchFamily="18" charset="0"/>
              </a:rPr>
              <a:t>11 </a:t>
            </a:r>
            <a:r>
              <a:rPr lang="ru-RU" sz="2400" b="1" dirty="0">
                <a:solidFill>
                  <a:srgbClr val="ED3213"/>
                </a:solidFill>
                <a:latin typeface="Times New Roman" panose="02020603050405020304" pitchFamily="18" charset="0"/>
                <a:cs typeface="Times New Roman" panose="02020603050405020304" pitchFamily="18" charset="0"/>
              </a:rPr>
              <a:t>февраля </a:t>
            </a:r>
            <a:r>
              <a:rPr lang="ru-RU" sz="2400" b="1" dirty="0" smtClean="0">
                <a:solidFill>
                  <a:srgbClr val="ED3213"/>
                </a:solidFill>
                <a:latin typeface="Times New Roman" panose="02020603050405020304" pitchFamily="18" charset="0"/>
                <a:cs typeface="Times New Roman" panose="02020603050405020304" pitchFamily="18" charset="0"/>
              </a:rPr>
              <a:t>2026 года</a:t>
            </a:r>
          </a:p>
          <a:p>
            <a:pPr indent="360680" algn="just">
              <a:lnSpc>
                <a:spcPct val="150000"/>
              </a:lnSpc>
            </a:pPr>
            <a:r>
              <a:rPr lang="ru-RU" sz="2400" b="1" dirty="0" smtClean="0">
                <a:solidFill>
                  <a:srgbClr val="193875"/>
                </a:solidFill>
                <a:latin typeface="Times New Roman" panose="02020603050405020304" pitchFamily="18" charset="0"/>
                <a:cs typeface="Times New Roman" panose="02020603050405020304" pitchFamily="18" charset="0"/>
              </a:rPr>
              <a:t>Дополнительные сроки</a:t>
            </a:r>
            <a:r>
              <a:rPr lang="ru-RU" sz="2400" dirty="0" smtClean="0">
                <a:solidFill>
                  <a:srgbClr val="193875"/>
                </a:solidFill>
                <a:latin typeface="Times New Roman" panose="02020603050405020304" pitchFamily="18" charset="0"/>
                <a:cs typeface="Times New Roman" panose="02020603050405020304" pitchFamily="18" charset="0"/>
              </a:rPr>
              <a:t> – </a:t>
            </a:r>
            <a:r>
              <a:rPr lang="ru-RU" sz="2400" b="1" dirty="0" smtClean="0">
                <a:solidFill>
                  <a:srgbClr val="ED3213"/>
                </a:solidFill>
                <a:latin typeface="Times New Roman" panose="02020603050405020304" pitchFamily="18" charset="0"/>
                <a:cs typeface="Times New Roman" panose="02020603050405020304" pitchFamily="18" charset="0"/>
              </a:rPr>
              <a:t>11 марта 2026 года,   </a:t>
            </a:r>
          </a:p>
          <a:p>
            <a:pPr indent="360680" algn="just">
              <a:lnSpc>
                <a:spcPct val="150000"/>
              </a:lnSpc>
            </a:pPr>
            <a:r>
              <a:rPr lang="ru-RU" sz="2400" b="1" dirty="0" smtClean="0">
                <a:solidFill>
                  <a:srgbClr val="ED3213"/>
                </a:solidFill>
                <a:latin typeface="Times New Roman" panose="02020603050405020304" pitchFamily="18" charset="0"/>
                <a:cs typeface="Times New Roman" panose="02020603050405020304" pitchFamily="18" charset="0"/>
              </a:rPr>
              <a:t>       	                                       20 апреля 2026 года</a:t>
            </a:r>
            <a:endParaRPr lang="ru-RU" sz="2400" b="1" dirty="0">
              <a:solidFill>
                <a:srgbClr val="ED3213"/>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9552" y="3789040"/>
            <a:ext cx="8424936" cy="2585323"/>
          </a:xfrm>
          <a:prstGeom prst="rect">
            <a:avLst/>
          </a:prstGeom>
        </p:spPr>
        <p:txBody>
          <a:bodyPr wrap="square">
            <a:spAutoFit/>
          </a:bodyPr>
          <a:lstStyle/>
          <a:p>
            <a:pPr algn="just"/>
            <a:r>
              <a:rPr lang="ru-RU" b="1" dirty="0">
                <a:solidFill>
                  <a:srgbClr val="193875"/>
                </a:solidFill>
                <a:latin typeface="Times New Roman" panose="02020603050405020304" pitchFamily="18" charset="0"/>
                <a:cs typeface="Times New Roman" panose="02020603050405020304" pitchFamily="18" charset="0"/>
              </a:rPr>
              <a:t>В дополнительные сроки в текущем учебном году</a:t>
            </a:r>
            <a:r>
              <a:rPr lang="ru-RU" dirty="0">
                <a:solidFill>
                  <a:srgbClr val="193875"/>
                </a:solidFill>
                <a:latin typeface="Times New Roman" panose="02020603050405020304" pitchFamily="18" charset="0"/>
                <a:cs typeface="Times New Roman" panose="02020603050405020304" pitchFamily="18" charset="0"/>
              </a:rPr>
              <a:t> повторно допускаются к итоговому собеседованию:</a:t>
            </a:r>
          </a:p>
          <a:p>
            <a:pPr algn="just"/>
            <a:r>
              <a:rPr lang="ru-RU" dirty="0">
                <a:solidFill>
                  <a:srgbClr val="193875"/>
                </a:solidFill>
                <a:latin typeface="Times New Roman" panose="02020603050405020304" pitchFamily="18" charset="0"/>
                <a:cs typeface="Times New Roman" panose="02020603050405020304" pitchFamily="18" charset="0"/>
              </a:rPr>
              <a:t>1) получившие  неудовлетворительный результат («незачет»);</a:t>
            </a:r>
          </a:p>
          <a:p>
            <a:pPr algn="just"/>
            <a:r>
              <a:rPr lang="ru-RU" dirty="0">
                <a:solidFill>
                  <a:srgbClr val="193875"/>
                </a:solidFill>
                <a:latin typeface="Times New Roman" panose="02020603050405020304" pitchFamily="18" charset="0"/>
                <a:cs typeface="Times New Roman" panose="02020603050405020304" pitchFamily="18" charset="0"/>
              </a:rPr>
              <a:t>2) удаленные с итогового собеседования за нарушение требований, установленных пунктом 22  </a:t>
            </a:r>
            <a:r>
              <a:rPr lang="ru-RU" u="sng" dirty="0">
                <a:solidFill>
                  <a:srgbClr val="193875"/>
                </a:solidFill>
                <a:latin typeface="Times New Roman" panose="02020603050405020304" pitchFamily="18" charset="0"/>
                <a:cs typeface="Times New Roman" panose="02020603050405020304" pitchFamily="18" charset="0"/>
              </a:rPr>
              <a:t>Порядка</a:t>
            </a:r>
            <a:r>
              <a:rPr lang="ru-RU" dirty="0">
                <a:solidFill>
                  <a:srgbClr val="193875"/>
                </a:solidFill>
                <a:latin typeface="Times New Roman" panose="02020603050405020304" pitchFamily="18" charset="0"/>
                <a:cs typeface="Times New Roman" panose="02020603050405020304" pitchFamily="18" charset="0"/>
              </a:rPr>
              <a:t>;</a:t>
            </a:r>
          </a:p>
          <a:p>
            <a:pPr algn="just"/>
            <a:r>
              <a:rPr lang="ru-RU" dirty="0">
                <a:solidFill>
                  <a:srgbClr val="193875"/>
                </a:solidFill>
                <a:latin typeface="Times New Roman" panose="02020603050405020304" pitchFamily="18" charset="0"/>
                <a:cs typeface="Times New Roman" panose="02020603050405020304" pitchFamily="18" charset="0"/>
              </a:rPr>
              <a:t>3) не явившиеся на итоговое собеседование по уважительным причинам (болезнь или иные обстоятельства), подтвержденным документально;</a:t>
            </a:r>
          </a:p>
          <a:p>
            <a:pPr algn="just"/>
            <a:r>
              <a:rPr lang="ru-RU" dirty="0">
                <a:solidFill>
                  <a:srgbClr val="193875"/>
                </a:solidFill>
                <a:latin typeface="Times New Roman" panose="02020603050405020304" pitchFamily="18" charset="0"/>
                <a:cs typeface="Times New Roman" panose="02020603050405020304" pitchFamily="18" charset="0"/>
              </a:rPr>
              <a:t>4) не завершившие итоговое собеседование по уважительным причинам (болезнь или иные обстоятельства), подтвержденным документально.</a:t>
            </a:r>
          </a:p>
        </p:txBody>
      </p:sp>
    </p:spTree>
    <p:extLst>
      <p:ext uri="{BB962C8B-B14F-4D97-AF65-F5344CB8AC3E}">
        <p14:creationId xmlns:p14="http://schemas.microsoft.com/office/powerpoint/2010/main" val="2444165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7544" y="1772816"/>
            <a:ext cx="8208912" cy="3447098"/>
          </a:xfrm>
          <a:prstGeom prst="rect">
            <a:avLst/>
          </a:prstGeom>
        </p:spPr>
        <p:txBody>
          <a:bodyPr wrap="square">
            <a:spAutoFit/>
          </a:bodyPr>
          <a:lstStyle/>
          <a:p>
            <a:pPr marL="285750" indent="-285750">
              <a:buFont typeface="Wingdings" panose="05000000000000000000" pitchFamily="2" charset="2"/>
              <a:buChar char="§"/>
            </a:pPr>
            <a:r>
              <a:rPr lang="ru-RU" sz="2000" dirty="0">
                <a:solidFill>
                  <a:schemeClr val="accent1">
                    <a:lumMod val="50000"/>
                  </a:schemeClr>
                </a:solidFill>
                <a:latin typeface="Times New Roman" panose="02020603050405020304" pitchFamily="18" charset="0"/>
                <a:cs typeface="Times New Roman" panose="02020603050405020304" pitchFamily="18" charset="0"/>
              </a:rPr>
              <a:t>Неоправданно длинные паузы при выполнении заданий 3 и 4 квалифицируются как нарушение орфоэпических норм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(критерий Р1 «Соблюдение орфоэпических норм»)</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Перечисленные </a:t>
            </a:r>
            <a:r>
              <a:rPr lang="ru-RU" sz="2000" dirty="0">
                <a:solidFill>
                  <a:schemeClr val="accent1">
                    <a:lumMod val="50000"/>
                  </a:schemeClr>
                </a:solidFill>
                <a:latin typeface="Times New Roman" panose="02020603050405020304" pitchFamily="18" charset="0"/>
                <a:cs typeface="Times New Roman" panose="02020603050405020304" pitchFamily="18" charset="0"/>
              </a:rPr>
              <a:t>особенности устного высказывания не всегда стоит относить к изъянам речевого оформления, так как они не мешают пониманию содержания речи, а в некоторых случаях служат важным выразительным средством. В устной речи уместными нередко оказываются неполные предложения, допускаются попутные добавочные мысли, оценочные фразы, ненавязчивые лексические повторы и др</a:t>
            </a:r>
            <a:r>
              <a:rPr lang="ru-RU" dirty="0"/>
              <a:t>. 	</a:t>
            </a:r>
          </a:p>
          <a:p>
            <a:endParaRPr lang="ru-RU" dirty="0"/>
          </a:p>
        </p:txBody>
      </p:sp>
      <p:sp>
        <p:nvSpPr>
          <p:cNvPr id="3" name="Прямоугольник 2"/>
          <p:cNvSpPr/>
          <p:nvPr/>
        </p:nvSpPr>
        <p:spPr>
          <a:xfrm>
            <a:off x="1043608" y="1196752"/>
            <a:ext cx="7416824" cy="461665"/>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Грамотность речи. Обратите внимание!</a:t>
            </a:r>
          </a:p>
        </p:txBody>
      </p:sp>
    </p:spTree>
    <p:extLst>
      <p:ext uri="{BB962C8B-B14F-4D97-AF65-F5344CB8AC3E}">
        <p14:creationId xmlns:p14="http://schemas.microsoft.com/office/powerpoint/2010/main" val="928995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980728"/>
            <a:ext cx="7848872" cy="923330"/>
          </a:xfrm>
          <a:prstGeom prst="rect">
            <a:avLst/>
          </a:prstGeom>
        </p:spPr>
        <p:txBody>
          <a:bodyPr wrap="square">
            <a:spAutoFit/>
          </a:bodyPr>
          <a:lstStyle/>
          <a:p>
            <a:pPr algn="ctr"/>
            <a:r>
              <a:rPr lang="ru-RU" b="1" dirty="0">
                <a:solidFill>
                  <a:srgbClr val="ED3213"/>
                </a:solidFill>
                <a:latin typeface="Times New Roman" panose="02020603050405020304" pitchFamily="18" charset="0"/>
                <a:cs typeface="Times New Roman" panose="02020603050405020304" pitchFamily="18" charset="0"/>
              </a:rPr>
              <a:t>Особенности организации и проведения итогового собеседования </a:t>
            </a:r>
          </a:p>
          <a:p>
            <a:pPr algn="ctr"/>
            <a:r>
              <a:rPr lang="ru-RU" b="1" dirty="0">
                <a:solidFill>
                  <a:srgbClr val="ED3213"/>
                </a:solidFill>
                <a:latin typeface="Times New Roman" panose="02020603050405020304" pitchFamily="18" charset="0"/>
                <a:cs typeface="Times New Roman" panose="02020603050405020304" pitchFamily="18" charset="0"/>
              </a:rPr>
              <a:t>для участников итогового собеседования с ОВЗ, участников итогового собеседования – детей-инвалидов и инвалидов </a:t>
            </a:r>
          </a:p>
        </p:txBody>
      </p:sp>
      <p:sp>
        <p:nvSpPr>
          <p:cNvPr id="3" name="Прямоугольник 2"/>
          <p:cNvSpPr/>
          <p:nvPr/>
        </p:nvSpPr>
        <p:spPr>
          <a:xfrm>
            <a:off x="467544" y="1904058"/>
            <a:ext cx="8208912" cy="3970318"/>
          </a:xfrm>
          <a:prstGeom prst="rect">
            <a:avLst/>
          </a:prstGeom>
        </p:spPr>
        <p:txBody>
          <a:bodyPr wrap="square">
            <a:spAutoFit/>
          </a:bodyPr>
          <a:lstStyle/>
          <a:p>
            <a:pPr algn="just"/>
            <a:r>
              <a:rPr lang="ru-RU" dirty="0">
                <a:solidFill>
                  <a:srgbClr val="193875"/>
                </a:solidFill>
                <a:latin typeface="Times New Roman" panose="02020603050405020304" pitchFamily="18" charset="0"/>
                <a:cs typeface="Times New Roman" panose="02020603050405020304" pitchFamily="18" charset="0"/>
              </a:rPr>
              <a:t>Для данной категории участников, а также тех, кто обучается по состоянию здоровья на дому, в образовательных организациях, в том числе санаторно-курортных </a:t>
            </a:r>
            <a:r>
              <a:rPr lang="ru-RU" b="1" dirty="0">
                <a:solidFill>
                  <a:srgbClr val="193875"/>
                </a:solidFill>
                <a:latin typeface="Times New Roman" panose="02020603050405020304" pitchFamily="18" charset="0"/>
                <a:cs typeface="Times New Roman" panose="02020603050405020304" pitchFamily="18" charset="0"/>
              </a:rPr>
              <a:t>организуют проведение итогового собеседования в условиях, учитывающих состояние их здоровья, особенности психофизического развития</a:t>
            </a:r>
            <a:r>
              <a:rPr lang="ru-RU" dirty="0" smtClean="0">
                <a:solidFill>
                  <a:srgbClr val="193875"/>
                </a:solidFill>
                <a:latin typeface="Times New Roman" panose="02020603050405020304" pitchFamily="18" charset="0"/>
                <a:cs typeface="Times New Roman" panose="02020603050405020304" pitchFamily="18" charset="0"/>
              </a:rPr>
              <a:t>.</a:t>
            </a:r>
            <a:r>
              <a:rPr lang="ru-RU" b="1" dirty="0">
                <a:solidFill>
                  <a:srgbClr val="193875"/>
                </a:solidFill>
                <a:latin typeface="Times New Roman" panose="02020603050405020304" pitchFamily="18" charset="0"/>
                <a:cs typeface="Times New Roman" panose="02020603050405020304" pitchFamily="18" charset="0"/>
              </a:rPr>
              <a:t> </a:t>
            </a:r>
            <a:endParaRPr lang="ru-RU" b="1" dirty="0" smtClean="0">
              <a:solidFill>
                <a:srgbClr val="193875"/>
              </a:solidFill>
              <a:latin typeface="Times New Roman" panose="02020603050405020304" pitchFamily="18" charset="0"/>
              <a:cs typeface="Times New Roman" panose="02020603050405020304" pitchFamily="18" charset="0"/>
            </a:endParaRPr>
          </a:p>
          <a:p>
            <a:pPr algn="just"/>
            <a:r>
              <a:rPr lang="ru-RU" b="1" dirty="0" smtClean="0">
                <a:solidFill>
                  <a:srgbClr val="193875"/>
                </a:solidFill>
                <a:latin typeface="Times New Roman" panose="02020603050405020304" pitchFamily="18" charset="0"/>
                <a:cs typeface="Times New Roman" panose="02020603050405020304" pitchFamily="18" charset="0"/>
              </a:rPr>
              <a:t>Увеличение </a:t>
            </a:r>
            <a:r>
              <a:rPr lang="ru-RU" b="1" dirty="0">
                <a:solidFill>
                  <a:srgbClr val="193875"/>
                </a:solidFill>
                <a:latin typeface="Times New Roman" panose="02020603050405020304" pitchFamily="18" charset="0"/>
                <a:cs typeface="Times New Roman" panose="02020603050405020304" pitchFamily="18" charset="0"/>
              </a:rPr>
              <a:t>продолжительности итогового собеседования на 30 минут</a:t>
            </a:r>
            <a:r>
              <a:rPr lang="ru-RU" dirty="0">
                <a:solidFill>
                  <a:srgbClr val="193875"/>
                </a:solidFill>
                <a:latin typeface="Times New Roman" panose="02020603050405020304" pitchFamily="18" charset="0"/>
                <a:cs typeface="Times New Roman" panose="02020603050405020304" pitchFamily="18" charset="0"/>
              </a:rPr>
              <a:t>.</a:t>
            </a:r>
          </a:p>
          <a:p>
            <a:pPr algn="just"/>
            <a:r>
              <a:rPr lang="ru-RU" b="1" dirty="0">
                <a:solidFill>
                  <a:srgbClr val="193875"/>
                </a:solidFill>
                <a:latin typeface="Times New Roman" panose="02020603050405020304" pitchFamily="18" charset="0"/>
                <a:cs typeface="Times New Roman" panose="02020603050405020304" pitchFamily="18" charset="0"/>
              </a:rPr>
              <a:t>Обеспечивается присутствие ассистентов</a:t>
            </a:r>
            <a:r>
              <a:rPr lang="ru-RU" dirty="0">
                <a:solidFill>
                  <a:srgbClr val="193875"/>
                </a:solidFill>
                <a:latin typeface="Times New Roman" panose="02020603050405020304" pitchFamily="18" charset="0"/>
                <a:cs typeface="Times New Roman" panose="02020603050405020304" pitchFamily="18" charset="0"/>
              </a:rPr>
              <a:t>, </a:t>
            </a:r>
            <a:r>
              <a:rPr lang="ru-RU" b="1" dirty="0">
                <a:solidFill>
                  <a:srgbClr val="193875"/>
                </a:solidFill>
                <a:latin typeface="Times New Roman" panose="02020603050405020304" pitchFamily="18" charset="0"/>
                <a:cs typeface="Times New Roman" panose="02020603050405020304" pitchFamily="18" charset="0"/>
              </a:rPr>
              <a:t>оказывающих указанным выше категориям участников итогового собеседования необходимую техническую помощь </a:t>
            </a:r>
            <a:r>
              <a:rPr lang="ru-RU" dirty="0">
                <a:solidFill>
                  <a:srgbClr val="193875"/>
                </a:solidFill>
                <a:latin typeface="Times New Roman" panose="02020603050405020304" pitchFamily="18" charset="0"/>
                <a:cs typeface="Times New Roman" panose="02020603050405020304" pitchFamily="18" charset="0"/>
              </a:rPr>
              <a:t>с учетом состояния их здоровья, особенностей психофизического развития и индивидуальных возможностей, помогающих им передвигаться и ориентироваться в месте проведения итогового собеседования, </a:t>
            </a:r>
            <a:r>
              <a:rPr lang="ru-RU" b="1" dirty="0">
                <a:solidFill>
                  <a:srgbClr val="193875"/>
                </a:solidFill>
                <a:latin typeface="Times New Roman" panose="02020603050405020304" pitchFamily="18" charset="0"/>
                <a:cs typeface="Times New Roman" panose="02020603050405020304" pitchFamily="18" charset="0"/>
              </a:rPr>
              <a:t>занять рабочее место, прочитать задание; использование на итоговом собеседовании необходимых для выполнения заданий технических средств.  </a:t>
            </a:r>
          </a:p>
          <a:p>
            <a:pPr algn="just"/>
            <a:endParaRPr lang="ru-RU" dirty="0">
              <a:solidFill>
                <a:srgbClr val="1938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528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71600" y="980728"/>
            <a:ext cx="7200799" cy="461665"/>
          </a:xfrm>
          <a:prstGeom prst="rect">
            <a:avLst/>
          </a:prstGeom>
        </p:spPr>
        <p:txBody>
          <a:bodyPr wrap="square">
            <a:spAutoFit/>
          </a:bodyPr>
          <a:lstStyle/>
          <a:p>
            <a:pPr algn="ctr"/>
            <a:r>
              <a:rPr lang="ru-RU" sz="2400" b="1" dirty="0">
                <a:solidFill>
                  <a:srgbClr val="193875"/>
                </a:solidFill>
                <a:latin typeface="Times New Roman" panose="02020603050405020304" pitchFamily="18" charset="0"/>
                <a:cs typeface="Times New Roman" panose="02020603050405020304" pitchFamily="18" charset="0"/>
              </a:rPr>
              <a:t>Оценивание участников ИС с ОВЗ</a:t>
            </a:r>
            <a:endParaRPr lang="ru-RU" sz="240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01" y="1668870"/>
            <a:ext cx="8641080" cy="4353510"/>
          </a:xfrm>
          <a:prstGeom prst="rect">
            <a:avLst/>
          </a:prstGeom>
        </p:spPr>
      </p:pic>
    </p:spTree>
    <p:extLst>
      <p:ext uri="{BB962C8B-B14F-4D97-AF65-F5344CB8AC3E}">
        <p14:creationId xmlns:p14="http://schemas.microsoft.com/office/powerpoint/2010/main" val="600823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9552" y="1124744"/>
            <a:ext cx="7776864" cy="461665"/>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Рекомендуемые источники</a:t>
            </a:r>
            <a:endParaRPr lang="ru-RU" sz="2400" dirty="0"/>
          </a:p>
        </p:txBody>
      </p:sp>
      <p:sp>
        <p:nvSpPr>
          <p:cNvPr id="3" name="Прямоугольник 2"/>
          <p:cNvSpPr/>
          <p:nvPr/>
        </p:nvSpPr>
        <p:spPr>
          <a:xfrm>
            <a:off x="539552" y="1772817"/>
            <a:ext cx="8136904" cy="3170099"/>
          </a:xfrm>
          <a:prstGeom prst="rect">
            <a:avLst/>
          </a:prstGeom>
        </p:spPr>
        <p:txBody>
          <a:bodyPr wrap="square">
            <a:spAutoFit/>
          </a:bodyPr>
          <a:lstStyle/>
          <a:p>
            <a:pPr marL="342900" indent="-342900">
              <a:buFont typeface="Wingdings" panose="05000000000000000000" pitchFamily="2" charset="2"/>
              <a:buChar char="§"/>
            </a:pPr>
            <a:r>
              <a:rPr lang="ru-RU" sz="2000" b="1" dirty="0">
                <a:solidFill>
                  <a:schemeClr val="accent1">
                    <a:lumMod val="50000"/>
                  </a:schemeClr>
                </a:solidFill>
                <a:latin typeface="Times New Roman" panose="02020603050405020304" pitchFamily="18" charset="0"/>
                <a:cs typeface="Times New Roman" panose="02020603050405020304" pitchFamily="18" charset="0"/>
              </a:rPr>
              <a:t>Рекомендации по организации и проведению итогового собеседования по русскому языку в 2026 году</a:t>
            </a:r>
            <a:r>
              <a:rPr lang="ru-RU" sz="2000" dirty="0">
                <a:solidFill>
                  <a:schemeClr val="accent1">
                    <a:lumMod val="50000"/>
                  </a:schemeClr>
                </a:solidFill>
                <a:latin typeface="Times New Roman" panose="02020603050405020304" pitchFamily="18" charset="0"/>
                <a:cs typeface="Times New Roman" panose="02020603050405020304" pitchFamily="18" charset="0"/>
              </a:rPr>
              <a:t>, направленные письмом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Рособрнадзора</a:t>
            </a:r>
            <a:r>
              <a:rPr lang="ru-RU" sz="2000" dirty="0">
                <a:solidFill>
                  <a:schemeClr val="accent1">
                    <a:lumMod val="50000"/>
                  </a:schemeClr>
                </a:solidFill>
                <a:latin typeface="Times New Roman" panose="02020603050405020304" pitchFamily="18" charset="0"/>
                <a:cs typeface="Times New Roman" panose="02020603050405020304" pitchFamily="18" charset="0"/>
              </a:rPr>
              <a:t> от 25.11.2025 №04-393. </a:t>
            </a: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Сайт </a:t>
            </a:r>
            <a:r>
              <a:rPr lang="ru-RU" sz="2000" b="1" dirty="0">
                <a:solidFill>
                  <a:schemeClr val="accent1">
                    <a:lumMod val="50000"/>
                  </a:schemeClr>
                </a:solidFill>
                <a:latin typeface="Times New Roman" panose="02020603050405020304" pitchFamily="18" charset="0"/>
                <a:cs typeface="Times New Roman" panose="02020603050405020304" pitchFamily="18" charset="0"/>
              </a:rPr>
              <a:t>ФИПИ</a:t>
            </a:r>
            <a:r>
              <a:rPr lang="ru-RU" sz="2000" dirty="0">
                <a:solidFill>
                  <a:schemeClr val="accent1">
                    <a:lumMod val="50000"/>
                  </a:schemeClr>
                </a:solidFill>
                <a:latin typeface="Times New Roman" panose="02020603050405020304" pitchFamily="18" charset="0"/>
                <a:cs typeface="Times New Roman" panose="02020603050405020304" pitchFamily="18" charset="0"/>
              </a:rPr>
              <a:t>. На странице, посвящённой экзамену, опубликованы демоверсии собеседования и критерии оценки. Также на сайте размещены документы, регламентирующие структуру и содержание контрольных измерительных материалов для проведения итогового собеседования по русскому языку (спецификация, демонстрационный вариант)</a:t>
            </a:r>
          </a:p>
        </p:txBody>
      </p:sp>
    </p:spTree>
    <p:extLst>
      <p:ext uri="{BB962C8B-B14F-4D97-AF65-F5344CB8AC3E}">
        <p14:creationId xmlns:p14="http://schemas.microsoft.com/office/powerpoint/2010/main" val="2209023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solidFill>
                  <a:srgbClr val="FF0000"/>
                </a:solidFill>
                <a:latin typeface="Times New Roman" panose="02020603050405020304" pitchFamily="18" charset="0"/>
                <a:cs typeface="Times New Roman" panose="02020603050405020304" pitchFamily="18" charset="0"/>
              </a:rPr>
              <a:t>Уважаемые коллеги!</a:t>
            </a:r>
            <a:br>
              <a:rPr lang="ru-RU" dirty="0" smtClean="0">
                <a:solidFill>
                  <a:srgbClr val="FF0000"/>
                </a:solidFill>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Удачи и </a:t>
            </a:r>
            <a:r>
              <a:rPr lang="ru-RU" b="1" dirty="0" smtClean="0">
                <a:solidFill>
                  <a:srgbClr val="FF0000"/>
                </a:solidFill>
                <a:latin typeface="Times New Roman" panose="02020603050405020304" pitchFamily="18" charset="0"/>
                <a:cs typeface="Times New Roman" panose="02020603050405020304" pitchFamily="18" charset="0"/>
              </a:rPr>
              <a:t>уверенности </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вашим ученикам!</a:t>
            </a:r>
            <a:br>
              <a:rPr lang="ru-RU" b="1" dirty="0" smtClean="0">
                <a:solidFill>
                  <a:srgbClr val="FF0000"/>
                </a:solidFill>
                <a:latin typeface="Times New Roman" panose="02020603050405020304" pitchFamily="18" charset="0"/>
                <a:cs typeface="Times New Roman" panose="02020603050405020304" pitchFamily="18" charset="0"/>
              </a:rPr>
            </a:br>
            <a:r>
              <a:rPr lang="ru-RU" dirty="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Пусть их  голоса звучат </a:t>
            </a:r>
            <a:r>
              <a:rPr lang="ru-RU" dirty="0">
                <a:solidFill>
                  <a:srgbClr val="FF0000"/>
                </a:solidFill>
                <a:latin typeface="Times New Roman" panose="02020603050405020304" pitchFamily="18" charset="0"/>
                <a:cs typeface="Times New Roman" panose="02020603050405020304" pitchFamily="18" charset="0"/>
              </a:rPr>
              <a:t>ясно и чётко, а мысли излагаются свободно и грамотно.</a:t>
            </a:r>
            <a:br>
              <a:rPr lang="ru-RU" dirty="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94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4" name="Прямоугольник 3"/>
          <p:cNvSpPr/>
          <p:nvPr/>
        </p:nvSpPr>
        <p:spPr>
          <a:xfrm>
            <a:off x="467544" y="1268760"/>
            <a:ext cx="8424936" cy="400110"/>
          </a:xfrm>
          <a:prstGeom prst="rect">
            <a:avLst/>
          </a:prstGeom>
        </p:spPr>
        <p:txBody>
          <a:bodyPr wrap="square">
            <a:spAutoFit/>
          </a:bodyPr>
          <a:lstStyle/>
          <a:p>
            <a:r>
              <a:rPr lang="ru-RU" sz="2000" dirty="0">
                <a:solidFill>
                  <a:schemeClr val="accent1">
                    <a:lumMod val="50000"/>
                  </a:schemeClr>
                </a:solidFill>
                <a:latin typeface="Times New Roman" panose="02020603050405020304" pitchFamily="18" charset="0"/>
                <a:cs typeface="Times New Roman" panose="02020603050405020304" pitchFamily="18" charset="0"/>
              </a:rPr>
              <a:t>	</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dirty="0" smtClean="0">
                <a:solidFill>
                  <a:srgbClr val="FF0000"/>
                </a:solidFill>
                <a:latin typeface="Times New Roman" panose="02020603050405020304" pitchFamily="18" charset="0"/>
                <a:cs typeface="Times New Roman" panose="02020603050405020304" pitchFamily="18" charset="0"/>
              </a:rPr>
              <a:t>Спасибо за внимание!</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
            </a:r>
            <a:br>
              <a:rPr lang="ru-RU" b="1" dirty="0">
                <a:solidFill>
                  <a:srgbClr val="FF0000"/>
                </a:solidFill>
                <a:latin typeface="Times New Roman" panose="02020603050405020304" pitchFamily="18" charset="0"/>
                <a:cs typeface="Times New Roman" panose="02020603050405020304" pitchFamily="18" charset="0"/>
              </a:rPr>
            </a:br>
            <a:r>
              <a:rPr lang="en-US" dirty="0" smtClean="0">
                <a:hlinkClick r:id="rId4"/>
              </a:rPr>
              <a:t>Vakilevna-1985@mail.ru</a:t>
            </a:r>
            <a:r>
              <a:rPr lang="ru-RU" dirty="0">
                <a:solidFill>
                  <a:srgbClr val="FF0000"/>
                </a:solidFill>
                <a:latin typeface="Times New Roman" panose="02020603050405020304" pitchFamily="18" charset="0"/>
                <a:cs typeface="Times New Roman" panose="02020603050405020304" pitchFamily="18" charset="0"/>
              </a:rPr>
              <a:t/>
            </a:r>
            <a:br>
              <a:rPr lang="ru-RU" dirty="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37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755576" y="980728"/>
            <a:ext cx="7488832" cy="424732"/>
          </a:xfrm>
          <a:prstGeom prst="rect">
            <a:avLst/>
          </a:prstGeom>
        </p:spPr>
        <p:txBody>
          <a:bodyPr wrap="square">
            <a:spAutoFit/>
          </a:bodyPr>
          <a:lstStyle/>
          <a:p>
            <a:pPr lvl="0" algn="ctr">
              <a:lnSpc>
                <a:spcPct val="120000"/>
              </a:lnSpc>
            </a:pPr>
            <a:r>
              <a:rPr lang="ru-RU" b="1" dirty="0">
                <a:solidFill>
                  <a:srgbClr val="ED3213"/>
                </a:solidFill>
                <a:latin typeface="Times New Roman" panose="02020603050405020304" pitchFamily="18" charset="0"/>
                <a:ea typeface="Bebas Neue"/>
                <a:cs typeface="Times New Roman" panose="02020603050405020304" pitchFamily="18" charset="0"/>
                <a:sym typeface="Bebas Neue"/>
              </a:rPr>
              <a:t>Итоговое собеседование - </a:t>
            </a:r>
            <a:r>
              <a:rPr lang="ru-RU" b="1" dirty="0" smtClean="0">
                <a:solidFill>
                  <a:srgbClr val="ED3213"/>
                </a:solidFill>
                <a:latin typeface="Times New Roman" panose="02020603050405020304" pitchFamily="18" charset="0"/>
                <a:ea typeface="Bebas Neue"/>
                <a:cs typeface="Times New Roman" panose="02020603050405020304" pitchFamily="18" charset="0"/>
                <a:sym typeface="Bebas Neue"/>
              </a:rPr>
              <a:t>2026</a:t>
            </a:r>
            <a:endParaRPr lang="ru-RU" dirty="0">
              <a:solidFill>
                <a:srgbClr val="ED3213"/>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1405460"/>
            <a:ext cx="8208912" cy="2031325"/>
          </a:xfrm>
          <a:prstGeom prst="rect">
            <a:avLst/>
          </a:prstGeom>
        </p:spPr>
        <p:txBody>
          <a:bodyPr wrap="square">
            <a:spAutoFit/>
          </a:bodyPr>
          <a:lstStyle/>
          <a:p>
            <a:pPr marL="457200" indent="-457200" algn="just">
              <a:buFont typeface="Arial" panose="020B0604020202020204" pitchFamily="34" charset="0"/>
              <a:buChar char="•"/>
            </a:pPr>
            <a:r>
              <a:rPr lang="ru-RU" dirty="0">
                <a:solidFill>
                  <a:srgbClr val="193875"/>
                </a:solidFill>
                <a:latin typeface="Times New Roman" panose="02020603050405020304" pitchFamily="18" charset="0"/>
                <a:cs typeface="Times New Roman" panose="02020603050405020304" pitchFamily="18" charset="0"/>
              </a:rPr>
              <a:t>Итоговое собеседование начинается в 09.00 часов и проводится по </a:t>
            </a:r>
            <a:r>
              <a:rPr lang="ru-RU" dirty="0" err="1">
                <a:solidFill>
                  <a:srgbClr val="193875"/>
                </a:solidFill>
                <a:latin typeface="Times New Roman" panose="02020603050405020304" pitchFamily="18" charset="0"/>
                <a:cs typeface="Times New Roman" panose="02020603050405020304" pitchFamily="18" charset="0"/>
              </a:rPr>
              <a:t>безбланковой</a:t>
            </a:r>
            <a:r>
              <a:rPr lang="ru-RU" dirty="0">
                <a:solidFill>
                  <a:srgbClr val="193875"/>
                </a:solidFill>
                <a:latin typeface="Times New Roman" panose="02020603050405020304" pitchFamily="18" charset="0"/>
                <a:cs typeface="Times New Roman" panose="02020603050405020304" pitchFamily="18" charset="0"/>
              </a:rPr>
              <a:t> технологии.</a:t>
            </a:r>
          </a:p>
          <a:p>
            <a:pPr algn="just"/>
            <a:endParaRPr lang="ru-RU" dirty="0">
              <a:solidFill>
                <a:srgbClr val="193875"/>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ru-RU" dirty="0">
                <a:solidFill>
                  <a:srgbClr val="193875"/>
                </a:solidFill>
                <a:latin typeface="Times New Roman" panose="02020603050405020304" pitchFamily="18" charset="0"/>
                <a:cs typeface="Times New Roman" panose="02020603050405020304" pitchFamily="18" charset="0"/>
              </a:rPr>
              <a:t>В день проведения ИС участникам и лицам, привлеченным к его проведению, </a:t>
            </a:r>
            <a:r>
              <a:rPr lang="ru-RU" b="1" u="sng" dirty="0">
                <a:solidFill>
                  <a:srgbClr val="193875"/>
                </a:solidFill>
                <a:latin typeface="Times New Roman" panose="02020603050405020304" pitchFamily="18" charset="0"/>
                <a:cs typeface="Times New Roman" panose="02020603050405020304" pitchFamily="18" charset="0"/>
              </a:rPr>
              <a:t>запрещается иметь при себе и использовать</a:t>
            </a:r>
            <a:r>
              <a:rPr lang="ru-RU" dirty="0">
                <a:solidFill>
                  <a:srgbClr val="193875"/>
                </a:solidFill>
                <a:latin typeface="Times New Roman" panose="02020603050405020304" pitchFamily="18" charset="0"/>
                <a:cs typeface="Times New Roman" panose="02020603050405020304" pitchFamily="18" charset="0"/>
              </a:rPr>
              <a:t> средства связи, фото-, аудио- и видеоаппаратуру, справочные материалы, письменные заметки и иные средства хранения и передачи </a:t>
            </a:r>
            <a:r>
              <a:rPr lang="ru-RU" dirty="0" smtClean="0">
                <a:solidFill>
                  <a:srgbClr val="193875"/>
                </a:solidFill>
                <a:latin typeface="Times New Roman" panose="02020603050405020304" pitchFamily="18" charset="0"/>
                <a:cs typeface="Times New Roman" panose="02020603050405020304" pitchFamily="18" charset="0"/>
              </a:rPr>
              <a:t>информации.</a:t>
            </a:r>
            <a:endParaRPr lang="ru-RU" dirty="0"/>
          </a:p>
        </p:txBody>
      </p:sp>
      <p:sp>
        <p:nvSpPr>
          <p:cNvPr id="5" name="Прямоугольник 4"/>
          <p:cNvSpPr/>
          <p:nvPr/>
        </p:nvSpPr>
        <p:spPr>
          <a:xfrm>
            <a:off x="539552" y="3436785"/>
            <a:ext cx="8208912" cy="1754326"/>
          </a:xfrm>
          <a:prstGeom prst="rect">
            <a:avLst/>
          </a:prstGeom>
        </p:spPr>
        <p:txBody>
          <a:bodyPr wrap="square">
            <a:spAutoFit/>
          </a:bodyPr>
          <a:lstStyle/>
          <a:p>
            <a:pPr marL="457200" indent="-457200">
              <a:buFont typeface="Arial" panose="020B0604020202020204" pitchFamily="34" charset="0"/>
              <a:buChar char="•"/>
            </a:pPr>
            <a:r>
              <a:rPr lang="ru-RU" dirty="0">
                <a:solidFill>
                  <a:srgbClr val="193875"/>
                </a:solidFill>
                <a:latin typeface="Times New Roman" panose="02020603050405020304" pitchFamily="18" charset="0"/>
                <a:cs typeface="Times New Roman" panose="02020603050405020304" pitchFamily="18" charset="0"/>
              </a:rPr>
              <a:t>На рабочем столе участника ИС в аудитории проведения помимо текстов, тем и заданий ИС могут находиться:</a:t>
            </a:r>
          </a:p>
          <a:p>
            <a:pPr marL="457200" indent="-457200">
              <a:buFontTx/>
              <a:buChar char="-"/>
            </a:pPr>
            <a:r>
              <a:rPr lang="ru-RU" i="1" dirty="0">
                <a:solidFill>
                  <a:srgbClr val="193875"/>
                </a:solidFill>
                <a:latin typeface="Times New Roman" panose="02020603050405020304" pitchFamily="18" charset="0"/>
                <a:cs typeface="Times New Roman" panose="02020603050405020304" pitchFamily="18" charset="0"/>
              </a:rPr>
              <a:t>ручка;</a:t>
            </a:r>
          </a:p>
          <a:p>
            <a:pPr marL="457200" indent="-457200">
              <a:buFontTx/>
              <a:buChar char="-"/>
            </a:pPr>
            <a:r>
              <a:rPr lang="ru-RU" i="1" dirty="0">
                <a:solidFill>
                  <a:srgbClr val="193875"/>
                </a:solidFill>
                <a:latin typeface="Times New Roman" panose="02020603050405020304" pitchFamily="18" charset="0"/>
                <a:cs typeface="Times New Roman" panose="02020603050405020304" pitchFamily="18" charset="0"/>
              </a:rPr>
              <a:t>документ, удостоверяющий личность; </a:t>
            </a:r>
          </a:p>
          <a:p>
            <a:pPr marL="457200" indent="-457200">
              <a:buFontTx/>
              <a:buChar char="-"/>
            </a:pPr>
            <a:r>
              <a:rPr lang="ru-RU" i="1" dirty="0">
                <a:solidFill>
                  <a:srgbClr val="193875"/>
                </a:solidFill>
                <a:latin typeface="Times New Roman" panose="02020603050405020304" pitchFamily="18" charset="0"/>
                <a:cs typeface="Times New Roman" panose="02020603050405020304" pitchFamily="18" charset="0"/>
              </a:rPr>
              <a:t>лекарственные средства (при необходимости);</a:t>
            </a:r>
          </a:p>
          <a:p>
            <a:pPr marL="457200" indent="-457200">
              <a:buFontTx/>
              <a:buChar char="-"/>
            </a:pPr>
            <a:r>
              <a:rPr lang="ru-RU" i="1" dirty="0">
                <a:solidFill>
                  <a:srgbClr val="193875"/>
                </a:solidFill>
                <a:latin typeface="Times New Roman" panose="02020603050405020304" pitchFamily="18" charset="0"/>
                <a:cs typeface="Times New Roman" panose="02020603050405020304" pitchFamily="18" charset="0"/>
              </a:rPr>
              <a:t>специальные технические средства (для участников с ОВЗ)</a:t>
            </a:r>
          </a:p>
        </p:txBody>
      </p:sp>
    </p:spTree>
    <p:extLst>
      <p:ext uri="{BB962C8B-B14F-4D97-AF65-F5344CB8AC3E}">
        <p14:creationId xmlns:p14="http://schemas.microsoft.com/office/powerpoint/2010/main" val="3849123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323528" y="1700808"/>
            <a:ext cx="8424936" cy="3693319"/>
          </a:xfrm>
          <a:prstGeom prst="rect">
            <a:avLst/>
          </a:prstGeom>
        </p:spPr>
        <p:txBody>
          <a:bodyPr wrap="square">
            <a:spAutoFit/>
          </a:bodyPr>
          <a:lstStyle/>
          <a:p>
            <a:pPr marL="457200" indent="-457200" algn="just">
              <a:buFont typeface="Arial" panose="020B0604020202020204" pitchFamily="34" charset="0"/>
              <a:buChar char="•"/>
            </a:pPr>
            <a:r>
              <a:rPr lang="ru-RU" dirty="0">
                <a:solidFill>
                  <a:srgbClr val="193875"/>
                </a:solidFill>
                <a:latin typeface="Times New Roman" panose="02020603050405020304" pitchFamily="18" charset="0"/>
                <a:cs typeface="Times New Roman" panose="02020603050405020304" pitchFamily="18" charset="0"/>
              </a:rPr>
              <a:t>Минимальное количество баллов для выставления оценки «зачет» - </a:t>
            </a:r>
            <a:r>
              <a:rPr lang="ru-RU" dirty="0">
                <a:solidFill>
                  <a:srgbClr val="FF0000"/>
                </a:solidFill>
                <a:latin typeface="Times New Roman" panose="02020603050405020304" pitchFamily="18" charset="0"/>
                <a:cs typeface="Times New Roman" panose="02020603050405020304" pitchFamily="18" charset="0"/>
              </a:rPr>
              <a:t>10.</a:t>
            </a:r>
          </a:p>
          <a:p>
            <a:pPr algn="just"/>
            <a:endParaRPr lang="ru-RU" dirty="0">
              <a:solidFill>
                <a:srgbClr val="193875"/>
              </a:solidFill>
              <a:latin typeface="Times New Roman" panose="02020603050405020304" pitchFamily="18" charset="0"/>
              <a:cs typeface="Times New Roman" panose="02020603050405020304" pitchFamily="18" charset="0"/>
            </a:endParaRPr>
          </a:p>
          <a:p>
            <a:pPr algn="just"/>
            <a:r>
              <a:rPr lang="ru-RU" dirty="0">
                <a:solidFill>
                  <a:srgbClr val="FF0000"/>
                </a:solidFill>
                <a:latin typeface="Times New Roman" panose="02020603050405020304" pitchFamily="18" charset="0"/>
                <a:cs typeface="Times New Roman" panose="02020603050405020304" pitchFamily="18" charset="0"/>
              </a:rPr>
              <a:t>ВАЖНО! </a:t>
            </a:r>
            <a:r>
              <a:rPr lang="ru-RU" dirty="0">
                <a:solidFill>
                  <a:srgbClr val="193875"/>
                </a:solidFill>
                <a:latin typeface="Times New Roman" panose="02020603050405020304" pitchFamily="18" charset="0"/>
                <a:cs typeface="Times New Roman" panose="02020603050405020304" pitchFamily="18" charset="0"/>
              </a:rPr>
              <a:t>Минимальное количество баллов для выставления оценки «зачет» для       категорий учащихся с ОВЗ определяется в зависимости от категории участника ИС </a:t>
            </a:r>
          </a:p>
          <a:p>
            <a:pPr algn="just"/>
            <a:endParaRPr lang="ru-RU" dirty="0">
              <a:solidFill>
                <a:srgbClr val="193875"/>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ru-RU" dirty="0">
                <a:solidFill>
                  <a:srgbClr val="193875"/>
                </a:solidFill>
                <a:latin typeface="Times New Roman" panose="02020603050405020304" pitchFamily="18" charset="0"/>
                <a:cs typeface="Times New Roman" panose="02020603050405020304" pitchFamily="18" charset="0"/>
              </a:rPr>
              <a:t>Продолжительность проведения ИС для каждого участника – примерно </a:t>
            </a:r>
            <a:r>
              <a:rPr lang="ru-RU" dirty="0">
                <a:solidFill>
                  <a:srgbClr val="ED3213"/>
                </a:solidFill>
                <a:latin typeface="Times New Roman" panose="02020603050405020304" pitchFamily="18" charset="0"/>
                <a:cs typeface="Times New Roman" panose="02020603050405020304" pitchFamily="18" charset="0"/>
              </a:rPr>
              <a:t>15-16 минут</a:t>
            </a:r>
            <a:r>
              <a:rPr lang="ru-RU" dirty="0">
                <a:solidFill>
                  <a:srgbClr val="193875"/>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dirty="0">
                <a:solidFill>
                  <a:srgbClr val="193875"/>
                </a:solidFill>
                <a:latin typeface="Times New Roman" panose="02020603050405020304" pitchFamily="18" charset="0"/>
                <a:cs typeface="Times New Roman" panose="02020603050405020304" pitchFamily="18" charset="0"/>
              </a:rPr>
              <a:t>Для участников итогового собеседования </a:t>
            </a:r>
            <a:r>
              <a:rPr lang="ru-RU" dirty="0">
                <a:solidFill>
                  <a:srgbClr val="ED3213"/>
                </a:solidFill>
                <a:latin typeface="Times New Roman" panose="02020603050405020304" pitchFamily="18" charset="0"/>
                <a:cs typeface="Times New Roman" panose="02020603050405020304" pitchFamily="18" charset="0"/>
              </a:rPr>
              <a:t>с ОВЗ, участников итогового собеседования — детей-инвалидов и инвалидов</a:t>
            </a:r>
            <a:r>
              <a:rPr lang="ru-RU" dirty="0">
                <a:solidFill>
                  <a:srgbClr val="193875"/>
                </a:solidFill>
                <a:latin typeface="Times New Roman" panose="02020603050405020304" pitchFamily="18" charset="0"/>
                <a:cs typeface="Times New Roman" panose="02020603050405020304" pitchFamily="18" charset="0"/>
              </a:rPr>
              <a:t> продолжительность проведения  увеличивается на </a:t>
            </a:r>
            <a:r>
              <a:rPr lang="ru-RU" dirty="0">
                <a:solidFill>
                  <a:srgbClr val="ED3213"/>
                </a:solidFill>
                <a:latin typeface="Times New Roman" panose="02020603050405020304" pitchFamily="18" charset="0"/>
                <a:cs typeface="Times New Roman" panose="02020603050405020304" pitchFamily="18" charset="0"/>
              </a:rPr>
              <a:t>30 минут</a:t>
            </a:r>
            <a:r>
              <a:rPr lang="ru-RU" dirty="0">
                <a:solidFill>
                  <a:srgbClr val="193875"/>
                </a:solidFill>
                <a:latin typeface="Times New Roman" panose="02020603050405020304" pitchFamily="18" charset="0"/>
                <a:cs typeface="Times New Roman" panose="02020603050405020304" pitchFamily="18" charset="0"/>
              </a:rPr>
              <a:t>. Общая продолжительность итогового собеседования для указанных категорий участников составляет в среднем </a:t>
            </a:r>
            <a:r>
              <a:rPr lang="ru-RU" dirty="0">
                <a:solidFill>
                  <a:srgbClr val="ED3213"/>
                </a:solidFill>
                <a:latin typeface="Times New Roman" panose="02020603050405020304" pitchFamily="18" charset="0"/>
                <a:cs typeface="Times New Roman" panose="02020603050405020304" pitchFamily="18" charset="0"/>
              </a:rPr>
              <a:t>45 минут</a:t>
            </a:r>
            <a:r>
              <a:rPr lang="ru-RU" dirty="0">
                <a:solidFill>
                  <a:srgbClr val="193875"/>
                </a:solidFill>
                <a:latin typeface="Times New Roman" panose="02020603050405020304" pitchFamily="18" charset="0"/>
                <a:cs typeface="Times New Roman" panose="02020603050405020304" pitchFamily="18" charset="0"/>
              </a:rPr>
              <a:t>. Они </a:t>
            </a:r>
            <a:r>
              <a:rPr lang="ru-RU" dirty="0">
                <a:solidFill>
                  <a:srgbClr val="FF3300"/>
                </a:solidFill>
                <a:latin typeface="Times New Roman" panose="02020603050405020304" pitchFamily="18" charset="0"/>
                <a:cs typeface="Times New Roman" panose="02020603050405020304" pitchFamily="18" charset="0"/>
              </a:rPr>
              <a:t>самостоятельно по своему усмотрению распределяют время</a:t>
            </a:r>
            <a:r>
              <a:rPr lang="ru-RU" dirty="0">
                <a:solidFill>
                  <a:srgbClr val="193875"/>
                </a:solidFill>
                <a:latin typeface="Times New Roman" panose="02020603050405020304" pitchFamily="18" charset="0"/>
                <a:cs typeface="Times New Roman" panose="02020603050405020304" pitchFamily="18" charset="0"/>
              </a:rPr>
              <a:t>, отведенное на проведение итогового собеседования.</a:t>
            </a:r>
          </a:p>
        </p:txBody>
      </p:sp>
      <p:sp>
        <p:nvSpPr>
          <p:cNvPr id="3" name="Прямоугольник 2"/>
          <p:cNvSpPr/>
          <p:nvPr/>
        </p:nvSpPr>
        <p:spPr>
          <a:xfrm>
            <a:off x="899592" y="980728"/>
            <a:ext cx="7560840" cy="424732"/>
          </a:xfrm>
          <a:prstGeom prst="rect">
            <a:avLst/>
          </a:prstGeom>
        </p:spPr>
        <p:txBody>
          <a:bodyPr wrap="square">
            <a:spAutoFit/>
          </a:bodyPr>
          <a:lstStyle/>
          <a:p>
            <a:pPr lvl="0" algn="ctr">
              <a:lnSpc>
                <a:spcPct val="120000"/>
              </a:lnSpc>
            </a:pPr>
            <a:r>
              <a:rPr lang="ru-RU" b="1" dirty="0">
                <a:solidFill>
                  <a:srgbClr val="ED3213"/>
                </a:solidFill>
                <a:latin typeface="Times New Roman" panose="02020603050405020304" pitchFamily="18" charset="0"/>
                <a:ea typeface="Bebas Neue"/>
                <a:cs typeface="Times New Roman" panose="02020603050405020304" pitchFamily="18" charset="0"/>
                <a:sym typeface="Bebas Neue"/>
              </a:rPr>
              <a:t>Итоговое собеседование - </a:t>
            </a:r>
            <a:r>
              <a:rPr lang="ru-RU" b="1" dirty="0" smtClean="0">
                <a:solidFill>
                  <a:srgbClr val="ED3213"/>
                </a:solidFill>
                <a:latin typeface="Times New Roman" panose="02020603050405020304" pitchFamily="18" charset="0"/>
                <a:ea typeface="Bebas Neue"/>
                <a:cs typeface="Times New Roman" panose="02020603050405020304" pitchFamily="18" charset="0"/>
                <a:sym typeface="Bebas Neue"/>
              </a:rPr>
              <a:t>2026</a:t>
            </a:r>
            <a:endParaRPr lang="ru-RU" dirty="0">
              <a:solidFill>
                <a:srgbClr val="ED321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320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Заголовок 1"/>
          <p:cNvSpPr>
            <a:spLocks noGrp="1"/>
          </p:cNvSpPr>
          <p:nvPr>
            <p:ph type="title"/>
          </p:nvPr>
        </p:nvSpPr>
        <p:spPr>
          <a:xfrm>
            <a:off x="611560" y="1052736"/>
            <a:ext cx="8075240" cy="864096"/>
          </a:xfrm>
        </p:spPr>
        <p:txBody>
          <a:bodyPr>
            <a:normAutofit fontScale="90000"/>
          </a:bodyPr>
          <a:lstStyle/>
          <a:p>
            <a:r>
              <a:rPr lang="ru-RU" sz="2800" dirty="0" smtClean="0">
                <a:solidFill>
                  <a:schemeClr val="tx2">
                    <a:lumMod val="75000"/>
                  </a:schemeClr>
                </a:solidFill>
                <a:latin typeface="Times New Roman" panose="02020603050405020304" pitchFamily="18" charset="0"/>
                <a:cs typeface="Times New Roman" panose="02020603050405020304" pitchFamily="18" charset="0"/>
              </a:rPr>
              <a:t/>
            </a:r>
            <a:br>
              <a:rPr lang="ru-RU" sz="2800" dirty="0" smtClean="0">
                <a:solidFill>
                  <a:schemeClr val="tx2">
                    <a:lumMod val="75000"/>
                  </a:schemeClr>
                </a:solidFill>
                <a:latin typeface="Times New Roman" panose="02020603050405020304" pitchFamily="18" charset="0"/>
                <a:cs typeface="Times New Roman" panose="02020603050405020304" pitchFamily="18" charset="0"/>
              </a:rPr>
            </a:br>
            <a:r>
              <a:rPr lang="ru-RU" sz="2800" dirty="0">
                <a:solidFill>
                  <a:schemeClr val="tx2">
                    <a:lumMod val="75000"/>
                  </a:schemeClr>
                </a:solidFill>
                <a:latin typeface="Times New Roman" panose="02020603050405020304" pitchFamily="18" charset="0"/>
                <a:cs typeface="Times New Roman" panose="02020603050405020304" pitchFamily="18" charset="0"/>
              </a:rPr>
              <a:t/>
            </a:r>
            <a:br>
              <a:rPr lang="ru-RU" sz="2800" dirty="0">
                <a:solidFill>
                  <a:schemeClr val="tx2">
                    <a:lumMod val="75000"/>
                  </a:schemeClr>
                </a:solidFill>
                <a:latin typeface="Times New Roman" panose="02020603050405020304" pitchFamily="18" charset="0"/>
                <a:cs typeface="Times New Roman" panose="02020603050405020304" pitchFamily="18" charset="0"/>
              </a:rPr>
            </a:br>
            <a:r>
              <a:rPr lang="ru-RU" sz="2800" dirty="0" smtClean="0">
                <a:solidFill>
                  <a:schemeClr val="tx2">
                    <a:lumMod val="75000"/>
                  </a:schemeClr>
                </a:solidFill>
                <a:latin typeface="Times New Roman" panose="02020603050405020304" pitchFamily="18" charset="0"/>
                <a:cs typeface="Times New Roman" panose="02020603050405020304" pitchFamily="18" charset="0"/>
              </a:rPr>
              <a:t>Итоговое собеседование 2026</a:t>
            </a:r>
            <a:br>
              <a:rPr lang="ru-RU" sz="2800" dirty="0" smtClean="0">
                <a:solidFill>
                  <a:schemeClr val="tx2">
                    <a:lumMod val="75000"/>
                  </a:schemeClr>
                </a:solidFill>
                <a:latin typeface="Times New Roman" panose="02020603050405020304" pitchFamily="18" charset="0"/>
                <a:cs typeface="Times New Roman" panose="02020603050405020304" pitchFamily="18" charset="0"/>
              </a:rPr>
            </a:br>
            <a:endParaRPr lang="ru-RU" sz="28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9552" y="890702"/>
            <a:ext cx="8424935" cy="5235462"/>
          </a:xfrm>
        </p:spPr>
      </p:pic>
    </p:spTree>
    <p:extLst>
      <p:ext uri="{BB962C8B-B14F-4D97-AF65-F5344CB8AC3E}">
        <p14:creationId xmlns:p14="http://schemas.microsoft.com/office/powerpoint/2010/main" val="249366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755576" y="829000"/>
            <a:ext cx="7920880" cy="5693866"/>
          </a:xfrm>
          <a:prstGeom prst="rect">
            <a:avLst/>
          </a:prstGeom>
        </p:spPr>
        <p:txBody>
          <a:bodyPr wrap="square">
            <a:spAutoFit/>
          </a:bodyPr>
          <a:lstStyle/>
          <a:p>
            <a:pPr algn="ctr"/>
            <a:r>
              <a:rPr lang="ru-RU" sz="2800" dirty="0">
                <a:solidFill>
                  <a:srgbClr val="FF0000"/>
                </a:solidFill>
                <a:latin typeface="Times New Roman" panose="02020603050405020304" pitchFamily="18" charset="0"/>
                <a:cs typeface="Times New Roman" panose="02020603050405020304" pitchFamily="18" charset="0"/>
              </a:rPr>
              <a:t>Характеристика структуры и содержания КИМ </a:t>
            </a:r>
            <a:endParaRPr lang="ru-RU" dirty="0" smtClean="0"/>
          </a:p>
          <a:p>
            <a:r>
              <a:rPr lang="ru-RU" sz="2400" dirty="0" smtClean="0">
                <a:solidFill>
                  <a:schemeClr val="tx2">
                    <a:lumMod val="75000"/>
                  </a:schemeClr>
                </a:solidFill>
                <a:latin typeface="Times New Roman" panose="02020603050405020304" pitchFamily="18" charset="0"/>
                <a:cs typeface="Times New Roman" panose="02020603050405020304" pitchFamily="18" charset="0"/>
              </a:rPr>
              <a:t>Каждый </a:t>
            </a:r>
            <a:r>
              <a:rPr lang="ru-RU" sz="2400" dirty="0">
                <a:solidFill>
                  <a:schemeClr val="tx2">
                    <a:lumMod val="75000"/>
                  </a:schemeClr>
                </a:solidFill>
                <a:latin typeface="Times New Roman" panose="02020603050405020304" pitchFamily="18" charset="0"/>
                <a:cs typeface="Times New Roman" panose="02020603050405020304" pitchFamily="18" charset="0"/>
              </a:rPr>
              <a:t>вариант КИМ состоит из двух частей, включающих четыре задания базового уровня сложности. </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ru-RU" sz="2400" dirty="0" smtClean="0">
                <a:solidFill>
                  <a:schemeClr val="tx2">
                    <a:lumMod val="75000"/>
                  </a:schemeClr>
                </a:solidFill>
                <a:latin typeface="Times New Roman" panose="02020603050405020304" pitchFamily="18" charset="0"/>
                <a:cs typeface="Times New Roman" panose="02020603050405020304" pitchFamily="18" charset="0"/>
              </a:rPr>
              <a:t>Задание </a:t>
            </a:r>
            <a:r>
              <a:rPr lang="ru-RU" sz="2400" dirty="0">
                <a:solidFill>
                  <a:schemeClr val="tx2">
                    <a:lumMod val="75000"/>
                  </a:schemeClr>
                </a:solidFill>
                <a:latin typeface="Times New Roman" panose="02020603050405020304" pitchFamily="18" charset="0"/>
                <a:cs typeface="Times New Roman" panose="02020603050405020304" pitchFamily="18" charset="0"/>
              </a:rPr>
              <a:t>1 – чтение текста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вслух.</a:t>
            </a:r>
          </a:p>
          <a:p>
            <a:pPr marL="457200" indent="-457200">
              <a:buFont typeface="Wingdings" panose="05000000000000000000" pitchFamily="2" charset="2"/>
              <a:buChar char="§"/>
            </a:pPr>
            <a:r>
              <a:rPr lang="ru-RU" sz="2400" dirty="0" smtClean="0">
                <a:solidFill>
                  <a:schemeClr val="tx2">
                    <a:lumMod val="75000"/>
                  </a:schemeClr>
                </a:solidFill>
                <a:latin typeface="Times New Roman" panose="02020603050405020304" pitchFamily="18" charset="0"/>
                <a:cs typeface="Times New Roman" panose="02020603050405020304" pitchFamily="18" charset="0"/>
              </a:rPr>
              <a:t>Задание </a:t>
            </a:r>
            <a:r>
              <a:rPr lang="ru-RU" sz="2400" dirty="0">
                <a:solidFill>
                  <a:schemeClr val="tx2">
                    <a:lumMod val="75000"/>
                  </a:schemeClr>
                </a:solidFill>
                <a:latin typeface="Times New Roman" panose="02020603050405020304" pitchFamily="18" charset="0"/>
                <a:cs typeface="Times New Roman" panose="02020603050405020304" pitchFamily="18" charset="0"/>
              </a:rPr>
              <a:t>2 – подробный пересказ текста с включением приведённого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высказывания.</a:t>
            </a:r>
          </a:p>
          <a:p>
            <a:pPr marL="457200" indent="-457200">
              <a:buFont typeface="Wingdings" panose="05000000000000000000" pitchFamily="2" charset="2"/>
              <a:buChar char="§"/>
            </a:pPr>
            <a:r>
              <a:rPr lang="ru-RU" sz="2400" dirty="0" smtClean="0">
                <a:solidFill>
                  <a:schemeClr val="tx2">
                    <a:lumMod val="75000"/>
                  </a:schemeClr>
                </a:solidFill>
                <a:latin typeface="Times New Roman" panose="02020603050405020304" pitchFamily="18" charset="0"/>
                <a:cs typeface="Times New Roman" panose="02020603050405020304" pitchFamily="18" charset="0"/>
              </a:rPr>
              <a:t>Задание </a:t>
            </a:r>
            <a:r>
              <a:rPr lang="ru-RU" sz="2400" dirty="0">
                <a:solidFill>
                  <a:schemeClr val="tx2">
                    <a:lumMod val="75000"/>
                  </a:schemeClr>
                </a:solidFill>
                <a:latin typeface="Times New Roman" panose="02020603050405020304" pitchFamily="18" charset="0"/>
                <a:cs typeface="Times New Roman" panose="02020603050405020304" pitchFamily="18" charset="0"/>
              </a:rPr>
              <a:t>3 – монологическое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высказывание.</a:t>
            </a:r>
          </a:p>
          <a:p>
            <a:pPr marL="457200" indent="-457200">
              <a:buFont typeface="Wingdings" panose="05000000000000000000" pitchFamily="2" charset="2"/>
              <a:buChar char="§"/>
            </a:pPr>
            <a:r>
              <a:rPr lang="ru-RU" sz="2400" dirty="0" smtClean="0">
                <a:solidFill>
                  <a:schemeClr val="tx2">
                    <a:lumMod val="75000"/>
                  </a:schemeClr>
                </a:solidFill>
                <a:latin typeface="Times New Roman" panose="02020603050405020304" pitchFamily="18" charset="0"/>
                <a:cs typeface="Times New Roman" panose="02020603050405020304" pitchFamily="18" charset="0"/>
              </a:rPr>
              <a:t>Задание </a:t>
            </a:r>
            <a:r>
              <a:rPr lang="ru-RU" sz="2400" dirty="0">
                <a:solidFill>
                  <a:schemeClr val="tx2">
                    <a:lumMod val="75000"/>
                  </a:schemeClr>
                </a:solidFill>
                <a:latin typeface="Times New Roman" panose="02020603050405020304" pitchFamily="18" charset="0"/>
                <a:cs typeface="Times New Roman" panose="02020603050405020304" pitchFamily="18" charset="0"/>
              </a:rPr>
              <a:t>4 – участие в диалоге. </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2400" dirty="0" smtClean="0">
                <a:solidFill>
                  <a:schemeClr val="tx2">
                    <a:lumMod val="75000"/>
                  </a:schemeClr>
                </a:solidFill>
                <a:latin typeface="Times New Roman" panose="02020603050405020304" pitchFamily="18" charset="0"/>
                <a:cs typeface="Times New Roman" panose="02020603050405020304" pitchFamily="18" charset="0"/>
              </a:rPr>
              <a:t>Все </a:t>
            </a:r>
            <a:r>
              <a:rPr lang="ru-RU" sz="2400" dirty="0">
                <a:solidFill>
                  <a:schemeClr val="tx2">
                    <a:lumMod val="75000"/>
                  </a:schemeClr>
                </a:solidFill>
                <a:latin typeface="Times New Roman" panose="02020603050405020304" pitchFamily="18" charset="0"/>
                <a:cs typeface="Times New Roman" panose="02020603050405020304" pitchFamily="18" charset="0"/>
              </a:rPr>
              <a:t>задания требуют развёрнутого ответа</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sz="2800"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sz="2800" b="1" dirty="0">
                <a:solidFill>
                  <a:srgbClr val="FF0000"/>
                </a:solidFill>
                <a:latin typeface="Times New Roman" panose="02020603050405020304" pitchFamily="18" charset="0"/>
                <a:cs typeface="Times New Roman" panose="02020603050405020304" pitchFamily="18" charset="0"/>
              </a:rPr>
              <a:t>Обратите внимание! Порядок следования заданий менять нельзя. Процедура итогового собеседования строго </a:t>
            </a:r>
            <a:r>
              <a:rPr lang="ru-RU" sz="2800" b="1" dirty="0" smtClean="0">
                <a:solidFill>
                  <a:srgbClr val="FF0000"/>
                </a:solidFill>
                <a:latin typeface="Times New Roman" panose="02020603050405020304" pitchFamily="18" charset="0"/>
                <a:cs typeface="Times New Roman" panose="02020603050405020304" pitchFamily="18" charset="0"/>
              </a:rPr>
              <a:t>регламентирована. </a:t>
            </a:r>
            <a:r>
              <a:rPr lang="ru-RU" sz="2800" dirty="0"/>
              <a:t>	</a:t>
            </a:r>
          </a:p>
          <a:p>
            <a:endParaRPr lang="ru-RU" sz="28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887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ый треугольник 22"/>
          <p:cNvSpPr/>
          <p:nvPr/>
        </p:nvSpPr>
        <p:spPr>
          <a:xfrm>
            <a:off x="0" y="5924552"/>
            <a:ext cx="7956376" cy="933449"/>
          </a:xfrm>
          <a:prstGeom prst="rtTriangle">
            <a:avLst/>
          </a:prstGeom>
          <a:solidFill>
            <a:srgbClr val="EB5E57"/>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sp>
        <p:nvSpPr>
          <p:cNvPr id="22" name="Прямоугольный треугольник 21"/>
          <p:cNvSpPr/>
          <p:nvPr/>
        </p:nvSpPr>
        <p:spPr>
          <a:xfrm flipH="1">
            <a:off x="3491880" y="5924552"/>
            <a:ext cx="5652120" cy="933449"/>
          </a:xfrm>
          <a:prstGeom prst="rtTriangle">
            <a:avLst/>
          </a:prstGeom>
          <a:solidFill>
            <a:srgbClr val="373C59"/>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spcCol="0" rtlCol="0" anchor="ctr"/>
          <a:lstStyle/>
          <a:p>
            <a:pPr algn="ctr"/>
            <a:endParaRPr lang="ru-RU"/>
          </a:p>
        </p:txBody>
      </p:sp>
      <p:pic>
        <p:nvPicPr>
          <p:cNvPr id="18" name="Рисунок 17">
            <a:extLst>
              <a:ext uri="{FF2B5EF4-FFF2-40B4-BE49-F238E27FC236}">
                <a16:creationId xmlns="" xmlns:a16="http://schemas.microsoft.com/office/drawing/2014/main" id="{B0F7FDC0-A50E-4801-B312-ADA3F4782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8696" y="189806"/>
            <a:ext cx="2520280" cy="639194"/>
          </a:xfrm>
          <a:prstGeom prst="rect">
            <a:avLst/>
          </a:prstGeom>
        </p:spPr>
      </p:pic>
      <p:pic>
        <p:nvPicPr>
          <p:cNvPr id="27" name="Рисунок 26">
            <a:extLst>
              <a:ext uri="{FF2B5EF4-FFF2-40B4-BE49-F238E27FC236}">
                <a16:creationId xmlns="" xmlns:a16="http://schemas.microsoft.com/office/drawing/2014/main" id="{596FFD72-2A21-44B7-BC9E-6858336C2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28105"/>
            <a:ext cx="3456384" cy="762596"/>
          </a:xfrm>
          <a:prstGeom prst="rect">
            <a:avLst/>
          </a:prstGeom>
        </p:spPr>
      </p:pic>
      <p:sp>
        <p:nvSpPr>
          <p:cNvPr id="2" name="Прямоугольник 1"/>
          <p:cNvSpPr/>
          <p:nvPr/>
        </p:nvSpPr>
        <p:spPr>
          <a:xfrm>
            <a:off x="1403648" y="1052736"/>
            <a:ext cx="7056784" cy="424732"/>
          </a:xfrm>
          <a:prstGeom prst="rect">
            <a:avLst/>
          </a:prstGeom>
        </p:spPr>
        <p:txBody>
          <a:bodyPr wrap="square">
            <a:spAutoFit/>
          </a:bodyPr>
          <a:lstStyle/>
          <a:p>
            <a:pPr lvl="0" algn="ctr">
              <a:lnSpc>
                <a:spcPct val="120000"/>
              </a:lnSpc>
            </a:pPr>
            <a:r>
              <a:rPr lang="ru-RU" b="1" dirty="0">
                <a:solidFill>
                  <a:srgbClr val="ED3213"/>
                </a:solidFill>
                <a:latin typeface="Times New Roman" panose="02020603050405020304" pitchFamily="18" charset="0"/>
                <a:ea typeface="Bebas Neue"/>
                <a:cs typeface="Times New Roman" panose="02020603050405020304" pitchFamily="18" charset="0"/>
                <a:sym typeface="Bebas Neue"/>
              </a:rPr>
              <a:t>Инструкция по выполнению заданий</a:t>
            </a:r>
            <a:endParaRPr lang="ru-RU" dirty="0">
              <a:solidFill>
                <a:srgbClr val="ED3213"/>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3528" y="1477468"/>
            <a:ext cx="8496944" cy="4070473"/>
          </a:xfrm>
          <a:prstGeom prst="rect">
            <a:avLst/>
          </a:prstGeom>
        </p:spPr>
        <p:txBody>
          <a:bodyPr wrap="square">
            <a:spAutoFit/>
          </a:bodyPr>
          <a:lstStyle/>
          <a:p>
            <a:pPr algn="just">
              <a:lnSpc>
                <a:spcPct val="107000"/>
              </a:lnSpc>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Итоговое собеседование по русскому языку состоит из двух частей, включающих четыре задания.</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750"/>
              </a:spcAft>
              <a:buFont typeface="Arial" panose="020B0604020202020204" pitchFamily="34" charset="0"/>
              <a:buChar char="•"/>
            </a:pPr>
            <a:r>
              <a:rPr lang="ru-RU" u="sng"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Часть 1 состоит из двух задани</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й.</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Задания 1 и 2 выполняются с использованием одного текста.</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Задание 1</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 чтение вслух небольшого текста. Время на подготовку – 2 минуты.</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В задании 2</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предлагается пересказать прочитанный текст, дополнив его высказыванием. Время на подготовку – 2 минуты.</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750"/>
              </a:spcAft>
              <a:buFont typeface="Arial" panose="020B0604020202020204" pitchFamily="34" charset="0"/>
              <a:buChar char="•"/>
            </a:pPr>
            <a:r>
              <a:rPr lang="ru-RU" u="sng"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Часть 2 состоит из двух заданий</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Задания 3 и 4 </a:t>
            </a:r>
            <a:r>
              <a:rPr lang="ru-RU" b="1"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не связаны</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с текстом, который </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 обучающиеся читали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и пересказывали, выполняя задания 1 и 2.</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Им </a:t>
            </a:r>
            <a:r>
              <a:rPr lang="ru-RU" dirty="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предстоит выбрать одну тему для монолога и диалога</a:t>
            </a:r>
            <a:r>
              <a:rPr lang="ru-RU" dirty="0" smtClean="0">
                <a:solidFill>
                  <a:srgbClr val="193875"/>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solidFill>
                <a:srgbClr val="193875"/>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774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TotalTime>
  <Words>1706</Words>
  <Application>Microsoft Office PowerPoint</Application>
  <PresentationFormat>Экран (4:3)</PresentationFormat>
  <Paragraphs>227</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Итоговое собеседование 2026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Уважаемые коллеги! Удачи и уверенности  вашим ученикам!  Пусть их  голоса звучат ясно и чётко, а мысли излагаются свободно и грамотно.  </vt:lpstr>
      <vt:lpstr>           Спасибо за внимание!  Vakilevna-1985@mail.ru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posterum magister</dc:creator>
  <cp:lastModifiedBy>Салават</cp:lastModifiedBy>
  <cp:revision>62</cp:revision>
  <cp:lastPrinted>2025-09-09T08:20:54Z</cp:lastPrinted>
  <dcterms:created xsi:type="dcterms:W3CDTF">2024-05-17T10:21:51Z</dcterms:created>
  <dcterms:modified xsi:type="dcterms:W3CDTF">2026-01-25T12:10:51Z</dcterms:modified>
</cp:coreProperties>
</file>