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  <p:sldId id="257" r:id="rId3"/>
    <p:sldId id="261" r:id="rId4"/>
    <p:sldId id="258" r:id="rId5"/>
    <p:sldId id="259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68" r:id="rId14"/>
    <p:sldId id="367" r:id="rId15"/>
    <p:sldId id="361" r:id="rId16"/>
    <p:sldId id="311" r:id="rId17"/>
    <p:sldId id="312" r:id="rId18"/>
    <p:sldId id="314" r:id="rId19"/>
    <p:sldId id="315" r:id="rId20"/>
    <p:sldId id="316" r:id="rId21"/>
    <p:sldId id="317" r:id="rId22"/>
    <p:sldId id="318" r:id="rId23"/>
    <p:sldId id="365" r:id="rId24"/>
    <p:sldId id="362" r:id="rId25"/>
    <p:sldId id="313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5" r:id="rId68"/>
    <p:sldId id="304" r:id="rId69"/>
    <p:sldId id="306" r:id="rId70"/>
    <p:sldId id="307" r:id="rId71"/>
    <p:sldId id="364" r:id="rId72"/>
    <p:sldId id="335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7" r:id="rId83"/>
    <p:sldId id="348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571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D7EC9-CB71-49FE-8462-77671D4CD808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6202F-DBB7-4D3F-93BD-B6375E698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31346-A8EC-49C0-8604-9ABD5EA6B096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23A42-FEE3-44FB-8EBD-A70FC7658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D5309-120D-42CF-B492-4DB300BA9B17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184F-8172-4FBC-A3C4-78F1A250D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0ED72-EA1A-49FF-A1A8-94E655B24A6F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114E6-26CD-45BA-8576-ECF726F5B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09AEF-A2CC-4AE8-8009-D84CDF837530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39699-AB43-483E-996E-03BDD9541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92C9-DE5E-4A9B-8582-66F79FA63B3D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75B71-A1DF-4D7F-AC3E-1DCB2028B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9FBB3-BD9E-4794-896D-562C742EB27A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D0F7D-0107-4E88-BB5B-1B9DE7F65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9DAFF-7171-43FB-A5AC-62A89EAC2F32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EB49-0B80-4295-AC7D-14E132275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ACD39-3F21-4BCD-81AE-109000EC0E26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93230-E608-415C-9E0F-FB95B7FC2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991A-F08B-42AE-8DB7-3A2E7CD94196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2DCD-2040-46C7-B39D-A000133D2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6FC5-3F05-428E-A292-6E1F398A8A3B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20C9B-9B2A-40F1-AA0B-2370303A2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5F3FBE-8AD7-4007-B89B-924E606E02FE}" type="datetimeFigureOut">
              <a:rPr lang="ru-RU"/>
              <a:pPr>
                <a:defRPr/>
              </a:pPr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60A243-FE03-4ADD-B0B2-734C24E9B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32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0608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hlink"/>
                </a:solidFill>
              </a:rPr>
              <a:t>Разбор заданий  </a:t>
            </a:r>
            <a:r>
              <a:rPr lang="ru-RU" sz="3600" dirty="0">
                <a:solidFill>
                  <a:schemeClr val="hlink"/>
                </a:solidFill>
                <a:latin typeface="Calibri" pitchFamily="34" charset="0"/>
              </a:rPr>
              <a:t>ЕГЭ по  </a:t>
            </a:r>
            <a:r>
              <a:rPr lang="ru-RU" sz="3600" dirty="0">
                <a:solidFill>
                  <a:schemeClr val="hlink"/>
                </a:solidFill>
              </a:rPr>
              <a:t>б</a:t>
            </a:r>
            <a:r>
              <a:rPr lang="ru-RU" sz="3600" dirty="0">
                <a:solidFill>
                  <a:schemeClr val="hlink"/>
                </a:solidFill>
                <a:latin typeface="Calibri" pitchFamily="34" charset="0"/>
              </a:rPr>
              <a:t>иологии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140968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800" dirty="0">
                <a:solidFill>
                  <a:schemeClr val="hlink"/>
                </a:solidFill>
                <a:latin typeface="Times New Roman" pitchFamily="18" charset="0"/>
              </a:rPr>
              <a:t>Линия 25,26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54552" y="4581128"/>
            <a:ext cx="206997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Лаптева М.К.,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chemeClr val="hlink"/>
                </a:solidFill>
                <a:latin typeface="Times New Roman" pitchFamily="18" charset="0"/>
              </a:rPr>
              <a:t>методист МАОУ ДО «НИМЦ», старший эксперт РПК по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136657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8893175" cy="61833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8640762" cy="65532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8964612" cy="65532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3" y="2226468"/>
            <a:ext cx="8667992" cy="487574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0" y="78928"/>
                <a:ext cx="914400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Центр непрерывного повышения профессионального мастерства педагогических работников </m:t>
                      </m:r>
                    </m:oMath>
                  </m:oMathPara>
                </a14:m>
                <a:endParaRPr lang="ru-RU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ГБПОУ Уфимский многопрофильный профессиональный колледж </m:t>
                      </m:r>
                    </m:oMath>
                  </m:oMathPara>
                </a14:m>
                <a:endParaRPr lang="ru-RU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ru-RU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8928"/>
                <a:ext cx="9144000" cy="830997"/>
              </a:xfrm>
              <a:prstGeom prst="rect">
                <a:avLst/>
              </a:prstGeom>
              <a:blipFill>
                <a:blip r:embed="rId3"/>
                <a:stretch>
                  <a:fillRect l="-1133" r="-84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97" y="1535780"/>
            <a:ext cx="1281578" cy="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0A97AC-7D1E-4051-A1EE-74D4C56BE76F}"/>
              </a:ext>
            </a:extLst>
          </p:cNvPr>
          <p:cNvSpPr/>
          <p:nvPr/>
        </p:nvSpPr>
        <p:spPr>
          <a:xfrm>
            <a:off x="2205954" y="2646350"/>
            <a:ext cx="4594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 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5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23555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32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0608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hlink"/>
                </a:solidFill>
              </a:rPr>
              <a:t>Разбор заданий  </a:t>
            </a:r>
            <a:r>
              <a:rPr lang="ru-RU" sz="3600" dirty="0">
                <a:solidFill>
                  <a:schemeClr val="hlink"/>
                </a:solidFill>
                <a:latin typeface="Calibri" pitchFamily="34" charset="0"/>
              </a:rPr>
              <a:t>ЕГЭ по  </a:t>
            </a:r>
            <a:r>
              <a:rPr lang="ru-RU" sz="3600" dirty="0">
                <a:solidFill>
                  <a:schemeClr val="hlink"/>
                </a:solidFill>
              </a:rPr>
              <a:t>б</a:t>
            </a:r>
            <a:r>
              <a:rPr lang="ru-RU" sz="3600" dirty="0">
                <a:solidFill>
                  <a:schemeClr val="hlink"/>
                </a:solidFill>
                <a:latin typeface="Calibri" pitchFamily="34" charset="0"/>
              </a:rPr>
              <a:t>иологии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140968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800" dirty="0">
                <a:solidFill>
                  <a:schemeClr val="hlink"/>
                </a:solidFill>
                <a:latin typeface="Times New Roman" pitchFamily="18" charset="0"/>
              </a:rPr>
              <a:t>Линия </a:t>
            </a:r>
            <a:r>
              <a:rPr lang="ru-RU" sz="2800" dirty="0" smtClean="0">
                <a:solidFill>
                  <a:schemeClr val="hlink"/>
                </a:solidFill>
                <a:latin typeface="Times New Roman" pitchFamily="18" charset="0"/>
              </a:rPr>
              <a:t>26</a:t>
            </a:r>
            <a:endParaRPr lang="ru-RU" sz="28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54552" y="4581128"/>
            <a:ext cx="206997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Лаптева М.К.,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chemeClr val="hlink"/>
                </a:solidFill>
                <a:latin typeface="Times New Roman" pitchFamily="18" charset="0"/>
              </a:rPr>
              <a:t>методист МАОУ ДО «НИМЦ», старший эксперт РПК по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2474244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8229600" cy="58658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507413" cy="60642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Часть 2</a:t>
            </a:r>
          </a:p>
        </p:txBody>
      </p:sp>
      <p:pic>
        <p:nvPicPr>
          <p:cNvPr id="14338" name="Picture 2" descr="C:\Users\Admin\Desktop\Потапнёва\МЕТОДИЧЕСКИЙ АКТИВ\13.03\2.png"/>
          <p:cNvPicPr>
            <a:picLocks noChangeAspect="1" noChangeArrowheads="1"/>
          </p:cNvPicPr>
          <p:nvPr/>
        </p:nvPicPr>
        <p:blipFill>
          <a:blip r:embed="rId2"/>
          <a:srcRect t="35210" b="46667"/>
          <a:stretch>
            <a:fillRect/>
          </a:stretch>
        </p:blipFill>
        <p:spPr bwMode="auto">
          <a:xfrm>
            <a:off x="0" y="2370138"/>
            <a:ext cx="91440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88913"/>
            <a:ext cx="8229600" cy="604837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14" y="2226469"/>
            <a:ext cx="5801784" cy="32635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0749" y="911898"/>
                <a:ext cx="806165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Центр непрерывного повышения профессионального мастерства педагогических работников </m:t>
                      </m:r>
                    </m:oMath>
                  </m:oMathPara>
                </a14:m>
                <a:endParaRPr lang="ru-RU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ГБПОУ Уфимский многопрофильный профессиональный колледж </m:t>
                      </m:r>
                    </m:oMath>
                  </m:oMathPara>
                </a14:m>
                <a:endParaRPr lang="ru-RU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ru-RU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49" y="911898"/>
                <a:ext cx="8061650" cy="830997"/>
              </a:xfrm>
              <a:prstGeom prst="rect">
                <a:avLst/>
              </a:prstGeom>
              <a:blipFill>
                <a:blip r:embed="rId3"/>
                <a:stretch>
                  <a:fillRect l="-1285" t="-735" r="-229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97" y="1535780"/>
            <a:ext cx="1281578" cy="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0A97AC-7D1E-4051-A1EE-74D4C56BE76F}"/>
              </a:ext>
            </a:extLst>
          </p:cNvPr>
          <p:cNvSpPr/>
          <p:nvPr/>
        </p:nvSpPr>
        <p:spPr>
          <a:xfrm>
            <a:off x="2205954" y="2646350"/>
            <a:ext cx="4594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 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80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32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0608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hlink"/>
                </a:solidFill>
              </a:rPr>
              <a:t>Разбор заданий  </a:t>
            </a:r>
            <a:r>
              <a:rPr lang="ru-RU" sz="3600" dirty="0">
                <a:solidFill>
                  <a:schemeClr val="hlink"/>
                </a:solidFill>
                <a:latin typeface="Calibri" pitchFamily="34" charset="0"/>
              </a:rPr>
              <a:t>ЕГЭ по  </a:t>
            </a:r>
            <a:r>
              <a:rPr lang="ru-RU" sz="3600" dirty="0">
                <a:solidFill>
                  <a:schemeClr val="hlink"/>
                </a:solidFill>
              </a:rPr>
              <a:t>б</a:t>
            </a:r>
            <a:r>
              <a:rPr lang="ru-RU" sz="3600" dirty="0">
                <a:solidFill>
                  <a:schemeClr val="hlink"/>
                </a:solidFill>
                <a:latin typeface="Calibri" pitchFamily="34" charset="0"/>
              </a:rPr>
              <a:t>иологии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140968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800" dirty="0">
                <a:solidFill>
                  <a:schemeClr val="hlink"/>
                </a:solidFill>
                <a:latin typeface="Times New Roman" pitchFamily="18" charset="0"/>
              </a:rPr>
              <a:t>Линия </a:t>
            </a:r>
            <a:r>
              <a:rPr lang="ru-RU" sz="2800" dirty="0" smtClean="0">
                <a:solidFill>
                  <a:schemeClr val="hlink"/>
                </a:solidFill>
                <a:latin typeface="Times New Roman" pitchFamily="18" charset="0"/>
              </a:rPr>
              <a:t>25</a:t>
            </a:r>
            <a:endParaRPr lang="ru-RU" sz="28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54552" y="4581128"/>
            <a:ext cx="206997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Лаптева М.К.,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chemeClr val="hlink"/>
                </a:solidFill>
                <a:latin typeface="Times New Roman" pitchFamily="18" charset="0"/>
              </a:rPr>
              <a:t>методист МАОУ ДО «НИМЦ», старший эксперт РПК по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420058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C:\Users\Admin\Desktop\Потапнёва\МЕТОДИЧЕСКИЙ АКТИВ\13.03\8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963" y="476250"/>
            <a:ext cx="9077325" cy="51133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3" descr="C:\Users\Admin\Desktop\Потапнёва\МЕТОДИЧЕСКИЙ АКТИВ\13.03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8225" y="-76200"/>
            <a:ext cx="1122045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Picture 2" descr="C:\Users\Admin\Desktop\Потапнёва\МЕТОДИЧЕСКИЙ АКТИВ\13.03\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"/>
            <a:ext cx="91440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Admin\Desktop\Потапнёва\МЕТОДИЧЕСКИЙ АКТИВ\13.03\1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213" y="620713"/>
            <a:ext cx="8615362" cy="48958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2" descr="C:\Users\Admin\Desktop\Потапнёва\МЕТОДИЧЕСКИЙ АКТИВ\13.03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09075" cy="702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2" descr="C:\Users\Admin\Desktop\Потапнёва\МЕТОДИЧЕСКИЙ АКТИВ\13.03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9037638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Users\Admin\Desktop\Потапнёва\МЕТОДИЧЕСКИЙ АКТИВ\13.03\10.png"/>
          <p:cNvPicPr>
            <a:picLocks noChangeAspect="1" noChangeArrowheads="1"/>
          </p:cNvPicPr>
          <p:nvPr/>
        </p:nvPicPr>
        <p:blipFill>
          <a:blip r:embed="rId3"/>
          <a:srcRect t="7278" b="8337"/>
          <a:stretch>
            <a:fillRect/>
          </a:stretch>
        </p:blipFill>
        <p:spPr bwMode="auto">
          <a:xfrm>
            <a:off x="0" y="4449763"/>
            <a:ext cx="90360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7" name="Picture 2" descr="C:\Users\Admin\Desktop\Потапнёва\МЕТОДИЧЕСКИЙ АКТИВ\13.03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47625"/>
            <a:ext cx="9129712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1" name="Picture 2" descr="C:\Users\Admin\Desktop\Потапнёва\МЕТОДИЧЕСКИЙ АКТИВ\13.03\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Picture 2" descr="C:\Users\Admin\Desktop\Потапнёва\МЕТОДИЧЕСКИЙ АКТИВ\13.03\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117475"/>
            <a:ext cx="9169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2" descr="C:\Users\Admin\Desktop\Потапнёва\МЕТОДИЧЕСКИЙ АКТИВ\13.03\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3" name="Picture 2" descr="C:\Users\Admin\Desktop\Потапнёва\МЕТОДИЧЕСКИЙ АКТИВ\13.03\19.png"/>
          <p:cNvPicPr>
            <a:picLocks noChangeAspect="1" noChangeArrowheads="1"/>
          </p:cNvPicPr>
          <p:nvPr/>
        </p:nvPicPr>
        <p:blipFill>
          <a:blip r:embed="rId2"/>
          <a:srcRect r="5553" b="72578"/>
          <a:stretch>
            <a:fillRect/>
          </a:stretch>
        </p:blipFill>
        <p:spPr bwMode="auto">
          <a:xfrm>
            <a:off x="0" y="31750"/>
            <a:ext cx="91440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C:\Users\Admin\Desktop\Потапнёва\МЕТОДИЧЕСКИЙ АКТИВ\13.03\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73238"/>
            <a:ext cx="8856662" cy="4913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71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7" name="Picture 2" descr="C:\Users\Admin\Desktop\Потапнёва\МЕТОДИЧЕСКИЙ АКТИВ\13.03\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3716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7108" name="Picture 3" descr="C:\Users\Admin\Desktop\Потапнёва\МЕТОДИЧЕСКИЙ АКТИВ\13.03\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3573463"/>
            <a:ext cx="9021762" cy="3273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2" descr="C:\Users\Admin\Desktop\Потапнёва\МЕТОДИЧЕСКИЙ АКТИВ\13.03\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2519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91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5" name="Picture 2" descr="C:\Users\Admin\Desktop\Потапнёва\МЕТОДИЧЕСКИЙ АКТИВ\13.03\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100013"/>
            <a:ext cx="9145588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9" name="Picture 2" descr="C:\Users\Admin\Desktop\Потапнёва\МЕТОДИЧЕСКИЙ АКТИВ\13.03\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3" name="Picture 2" descr="C:\Users\Admin\Desktop\Потапнёва\МЕТОДИЧЕСКИЙ АКТИВ\13.03\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0"/>
            <a:ext cx="9120187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2" descr="C:\Users\Admin\Desktop\Потапнёва\МЕТОДИЧЕСКИЙ АКТИВ\13.03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22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7" name="Picture 2" descr="C:\Users\Admin\Desktop\Потапнёва\МЕТОДИЧЕСКИЙ АКТИВ\13.03\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32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1" name="Picture 2" descr="C:\Users\Admin\Desktop\Потапнёва\МЕТОДИЧЕСКИЙ АКТИВ\13.03\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5" name="Picture 2" descr="C:\Users\Admin\Desktop\Потапнёва\МЕТОДИЧЕСКИЙ АКТИВ\13.03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2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299" name="Picture 2" descr="C:\Users\Admin\Desktop\Потапнёва\МЕТОДИЧЕСКИЙ АКТИВ\13.03\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3" name="Picture 2" descr="C:\Users\Admin\Desktop\Потапнёва\МЕТОДИЧЕСКИЙ АКТИВ\13.03\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73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7" name="Picture 2" descr="C:\Users\Admin\Desktop\Потапнёва\МЕТОДИЧЕСКИЙ АКТИВ\13.03\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837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1" name="Picture 2" descr="C:\Users\Admin\Desktop\Потапнёва\МЕТОДИЧЕСКИЙ АКТИВ\13.03\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5" name="Picture 2" descr="C:\Users\Admin\Desktop\Потапнёва\МЕТОДИЧЕСКИЙ АКТИВ\13.03\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0418" name="Picture 2" descr="C:\Users\Admin\Desktop\Потапнёва\МЕТОДИЧЕСКИЙ АКТИВ\13.03\3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9009063" cy="648176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43" name="Picture 2" descr="C:\Users\Admin\Desktop\Потапнёва\МЕТОДИЧЕСКИЙ АКТИВ\13.03\37.png"/>
          <p:cNvPicPr>
            <a:picLocks noChangeAspect="1" noChangeArrowheads="1"/>
          </p:cNvPicPr>
          <p:nvPr/>
        </p:nvPicPr>
        <p:blipFill>
          <a:blip r:embed="rId2"/>
          <a:srcRect l="4500" r="3165"/>
          <a:stretch>
            <a:fillRect/>
          </a:stretch>
        </p:blipFill>
        <p:spPr bwMode="auto">
          <a:xfrm>
            <a:off x="0" y="-42863"/>
            <a:ext cx="9393238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:\Users\Admin\Desktop\Потапнёва\МЕТОДИЧЕСКИЙ АКТИВ\13.03\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8488" y="1600200"/>
            <a:ext cx="7947025" cy="452596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246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2467" name="Picture 2" descr="C:\Users\Admin\Desktop\Потапнёва\МЕТОДИЧЕСКИЙ АКТИВ\13.03\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34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3491" name="Picture 2" descr="C:\Users\Admin\Desktop\Потапнёва\МЕТОДИЧЕСКИЙ АКТИВ\13.03\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451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4515" name="Picture 2" descr="C:\Users\Admin\Desktop\Потапнёва\МЕТОДИЧЕСКИЙ АКТИВ\13.03\4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88913"/>
            <a:ext cx="910907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5539" name="Picture 2" descr="C:\Users\Admin\Desktop\Потапнёва\МЕТОДИЧЕСКИЙ АКТИВ\13.03\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8100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3" name="Picture 2" descr="C:\Users\Admin\Desktop\Потапнёва\МЕТОДИЧЕСКИЙ АКТИВ\13.03\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9072563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75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7587" name="Picture 2" descr="C:\Users\Admin\Desktop\Потапнёва\МЕТОДИЧЕСКИЙ АКТИВ\13.03\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3175"/>
            <a:ext cx="90376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86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8611" name="Picture 2" descr="C:\Users\Admin\Desktop\Потапнёва\МЕТОДИЧЕСКИЙ АКТИВ\13.03\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0"/>
            <a:ext cx="9136062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96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9635" name="Picture 2" descr="C:\Users\Admin\Desktop\Потапнёва\МЕТОДИЧЕСКИЙ АКТИВ\13.03\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756776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06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0659" name="Picture 2" descr="C:\Users\Admin\Desktop\Потапнёва\МЕТОДИЧЕСКИЙ АКТИВ\13.03\4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097963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683" name="Picture 2" descr="C:\Users\Admin\Desktop\Потапнёва\МЕТОДИЧЕСКИЙ АКТИВ\13.03\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44842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2706" name="Picture 2" descr="C:\Users\Admin\Desktop\Потапнёва\МЕТОДИЧЕСКИЙ АКТИВ\13.03\4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88913"/>
            <a:ext cx="9072563" cy="6480175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37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3731" name="Picture 2" descr="C:\Users\Admin\Desktop\Потапнёва\МЕТОДИЧЕСКИЙ АКТИВ\13.03\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-100013"/>
            <a:ext cx="917416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Users\Admin\Desktop\Потапнёва\МЕТОДИЧЕСКИЙ АКТИВ\13.03\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90360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57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5779" name="Picture 2" descr="C:\Users\Admin\Desktop\Потапнёва\МЕТОДИЧЕСКИЙ АКТИВ\13.03\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68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6803" name="Picture 2" descr="C:\Users\Admin\Desktop\Потапнёва\МЕТОДИЧЕСКИЙ АКТИВ\13.03\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09075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78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7827" name="Picture 2" descr="C:\Users\Admin\Desktop\Потапнёва\МЕТОДИЧЕСКИЙ АКТИВ\13.03\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144000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88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8851" name="Picture 2" descr="C:\Users\Admin\Desktop\Потапнёва\МЕТОДИЧЕСКИЙ АКТИВ\13.03\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9874" name="Picture 2" descr="C:\Users\Admin\Desktop\Потапнёва\МЕТОДИЧЕСКИЙ АКТИВ\13.03\5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036050" cy="681355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08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0899" name="Picture 2" descr="C:\Users\Admin\Desktop\Потапнёва\МЕТОДИЧЕСКИЙ АКТИВ\13.03\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1588"/>
            <a:ext cx="912495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23" name="Picture 2" descr="C:\Users\Admin\Desktop\Потапнёва\МЕТОДИЧЕСКИЙ АКТИВ\13.03\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8913"/>
            <a:ext cx="8229600" cy="593725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29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2947" name="Picture 2" descr="C:\Users\Admin\Desktop\Потапнёва\МЕТОДИЧЕСКИЙ АКТИВ\13.03\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060848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РЕШЕНИЕ ЗАДАНИЙ </a:t>
            </a:r>
            <a:br>
              <a:rPr lang="ru-RU" altLang="ru-RU" sz="2400" b="1" dirty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НА ОБОБЩЕНИЕ И ПРИМЕНЕНИЕ ЗНАНИЙ</a:t>
            </a:r>
            <a:br>
              <a:rPr lang="ru-RU" altLang="ru-RU" sz="2400" b="1" dirty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 «ЭВОЛЮЦИЯ ОРГАНИЧЕСКОГО МИРА», «ЭКОСИСТЕМЫ И ПРИСУЩИЕ ИМ ЗАКОНОМЕРНОСТИ» (ЛИНИЯ </a:t>
            </a:r>
            <a:r>
              <a:rPr lang="ru-RU" altLang="ru-RU" sz="2400" b="1" dirty="0">
                <a:solidFill>
                  <a:srgbClr val="0070C0"/>
                </a:solidFill>
              </a:rPr>
              <a:t>26</a:t>
            </a:r>
            <a:r>
              <a:rPr lang="ru-RU" altLang="ru-RU" sz="3600" b="1" dirty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)</a:t>
            </a:r>
            <a:endParaRPr lang="ru-RU" sz="3600" dirty="0">
              <a:solidFill>
                <a:schemeClr val="hlin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616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8" y="269875"/>
            <a:ext cx="6613525" cy="496888"/>
          </a:xfrm>
        </p:spPr>
        <p:txBody>
          <a:bodyPr lIns="0" tIns="0" rIns="0" bIns="0">
            <a:spAutoFit/>
          </a:bodyPr>
          <a:lstStyle/>
          <a:p>
            <a:r>
              <a:rPr lang="ru-RU" sz="5800" b="1" smtClean="0">
                <a:solidFill>
                  <a:srgbClr val="0070C0"/>
                </a:solidFill>
              </a:rPr>
              <a:t>Задание линии 26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4294967295"/>
          </p:nvPr>
        </p:nvSpPr>
        <p:spPr>
          <a:xfrm>
            <a:off x="533400" y="1314450"/>
            <a:ext cx="8382000" cy="4356100"/>
          </a:xfrm>
        </p:spPr>
        <p:txBody>
          <a:bodyPr lIns="0" tIns="0" rIns="0" bIns="0">
            <a:spAutoFit/>
          </a:bodyPr>
          <a:lstStyle/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b="1" smtClean="0">
                <a:solidFill>
                  <a:srgbClr val="C00000"/>
                </a:solidFill>
                <a:latin typeface="Franklin Gothic Book"/>
              </a:rPr>
              <a:t>Задания линии 26 </a:t>
            </a:r>
            <a:r>
              <a:rPr lang="ru-RU" altLang="ru-RU" sz="2800" smtClean="0">
                <a:latin typeface="Calibri Light" pitchFamily="34" charset="0"/>
              </a:rPr>
              <a:t>проверяют знания и умения из учебного раздела «Общая биология» среднего общего образования (профильный уровень) и включают следующие содержательные разделы кодификатора: «Клетка как биологическая система», «Организм как биологическая система», «Теория эволюции. Развитие жизни на Земле», «Экосистемы и присущие им закономерности». Задания в линии высокого уровня сложности представлены в контекстной форме. </a:t>
            </a:r>
          </a:p>
          <a:p>
            <a:pPr marL="0" indent="0"/>
            <a:endParaRPr lang="ru-RU" sz="2800" smtClean="0">
              <a:solidFill>
                <a:srgbClr val="51515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43000" y="103188"/>
            <a:ext cx="6362700" cy="609600"/>
          </a:xfrm>
        </p:spPr>
        <p:txBody>
          <a:bodyPr lIns="0" tIns="0" rIns="0" bIns="0">
            <a:spAutoFit/>
          </a:bodyPr>
          <a:lstStyle/>
          <a:p>
            <a:r>
              <a:rPr lang="ru-RU" sz="5800" b="1" smtClean="0">
                <a:solidFill>
                  <a:srgbClr val="0070C0"/>
                </a:solidFill>
              </a:rPr>
              <a:t>Задание линии 26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4294967295"/>
          </p:nvPr>
        </p:nvSpPr>
        <p:spPr>
          <a:xfrm>
            <a:off x="506413" y="1036638"/>
            <a:ext cx="8637587" cy="5554662"/>
          </a:xfrm>
        </p:spPr>
        <p:txBody>
          <a:bodyPr lIns="0" tIns="0" rIns="0" bIns="0">
            <a:spAutoFit/>
          </a:bodyPr>
          <a:lstStyle/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b="1" smtClean="0">
                <a:solidFill>
                  <a:srgbClr val="C00000"/>
                </a:solidFill>
                <a:latin typeface="Franklin Gothic Book"/>
              </a:rPr>
              <a:t>Линия 26 </a:t>
            </a:r>
            <a:r>
              <a:rPr lang="ru-RU" altLang="ru-RU" sz="2800" smtClean="0">
                <a:latin typeface="Calibri Light" pitchFamily="34" charset="0"/>
              </a:rPr>
              <a:t>требует достаточно подробного изучения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разделов «Эволюция органического мира» и «Экология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организмов»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Нужно достаточно свободно оперировать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биологическими терминами и понятиями, применяя эти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умения при ответах на вопросы.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Необходимо научиться выводить знания из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информации, содержащейся в задании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Необходимо отбирать те учебные пособия, которые</a:t>
            </a:r>
          </a:p>
          <a:p>
            <a:pPr marL="0" indent="0">
              <a:buClr>
                <a:srgbClr val="2DA2BF"/>
              </a:buClr>
              <a:buSzPct val="70000"/>
              <a:buFont typeface="Arial" charset="0"/>
              <a:buNone/>
            </a:pPr>
            <a:r>
              <a:rPr lang="ru-RU" altLang="ru-RU" sz="2800" smtClean="0">
                <a:latin typeface="Calibri Light" pitchFamily="34" charset="0"/>
              </a:rPr>
              <a:t>являются основой для экзаменационных вариантов.</a:t>
            </a:r>
          </a:p>
          <a:p>
            <a:pPr marL="0" indent="0"/>
            <a:endParaRPr lang="ru-RU" sz="2800" smtClean="0">
              <a:solidFill>
                <a:srgbClr val="51515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777875" y="269875"/>
            <a:ext cx="7589838" cy="744538"/>
          </a:xfrm>
        </p:spPr>
        <p:txBody>
          <a:bodyPr lIns="0" tIns="0" rIns="0" bIns="0">
            <a:spAutoFit/>
          </a:bodyPr>
          <a:lstStyle/>
          <a:p>
            <a:r>
              <a:rPr lang="ru-RU" sz="4300" b="1" smtClean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ПРОБЛЕМАТИКА ВЫПОЛНЕНИЯ ЗАДАНИЙ</a:t>
            </a:r>
            <a:endParaRPr lang="ru-RU" sz="5800" smtClean="0">
              <a:solidFill>
                <a:schemeClr val="bg1"/>
              </a:solidFill>
            </a:endParaRPr>
          </a:p>
        </p:txBody>
      </p:sp>
      <p:pic>
        <p:nvPicPr>
          <p:cNvPr id="90115" name="Picture 14" descr="https://w7.pngwing.com/pngs/545/764/png-transparent-computer-icons-question-mark-iconfinder-help-free-miscellaneous-blue-tex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517525"/>
            <a:ext cx="253047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2" descr="https://banner2.cleanpng.com/20180729/tbb/kisspng-real-time-computing-business-project-outsourcing-stopwatch-5b5d4fe27ad999.0517773915328419545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958975"/>
            <a:ext cx="13081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Прямоугольник 2"/>
          <p:cNvSpPr>
            <a:spLocks noChangeArrowheads="1"/>
          </p:cNvSpPr>
          <p:nvPr/>
        </p:nvSpPr>
        <p:spPr bwMode="auto">
          <a:xfrm>
            <a:off x="1263650" y="2236788"/>
            <a:ext cx="5060950" cy="400050"/>
          </a:xfrm>
          <a:prstGeom prst="rect">
            <a:avLst/>
          </a:prstGeom>
          <a:noFill/>
          <a:ln w="22225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000">
                <a:solidFill>
                  <a:srgbClr val="000000"/>
                </a:solidFill>
              </a:rPr>
              <a:t>Большой объем информации</a:t>
            </a:r>
          </a:p>
        </p:txBody>
      </p:sp>
      <p:pic>
        <p:nvPicPr>
          <p:cNvPr id="90118" name="Picture 4" descr="https://avatars.mds.yandex.net/i?id=75fe9062d140dedda7458097bee8cd92-3725524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50" y="2774950"/>
            <a:ext cx="11049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Прямоугольник 9"/>
          <p:cNvSpPr>
            <a:spLocks noChangeArrowheads="1"/>
          </p:cNvSpPr>
          <p:nvPr/>
        </p:nvSpPr>
        <p:spPr bwMode="auto">
          <a:xfrm>
            <a:off x="1263650" y="3005138"/>
            <a:ext cx="5060950" cy="400050"/>
          </a:xfrm>
          <a:prstGeom prst="rect">
            <a:avLst/>
          </a:prstGeom>
          <a:noFill/>
          <a:ln w="22225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000">
                <a:solidFill>
                  <a:srgbClr val="000000"/>
                </a:solidFill>
              </a:rPr>
              <a:t>Высокие требования к ответам</a:t>
            </a:r>
          </a:p>
        </p:txBody>
      </p:sp>
      <p:pic>
        <p:nvPicPr>
          <p:cNvPr id="90120" name="Picture 6" descr="https://banner2.cleanpng.com/20180514/zuq/kisspng-notebook-computer-icons-paper-clip-art-5afa22a43479e8.8983210715263423082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525" y="3749675"/>
            <a:ext cx="141922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1" name="Прямоугольник 10"/>
          <p:cNvSpPr>
            <a:spLocks noChangeArrowheads="1"/>
          </p:cNvSpPr>
          <p:nvPr/>
        </p:nvSpPr>
        <p:spPr bwMode="auto">
          <a:xfrm>
            <a:off x="1314450" y="3944938"/>
            <a:ext cx="5010150" cy="400050"/>
          </a:xfrm>
          <a:prstGeom prst="rect">
            <a:avLst/>
          </a:prstGeom>
          <a:noFill/>
          <a:ln w="22225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/>
              <a:t>Отсутствие терминологии в ответах</a:t>
            </a:r>
          </a:p>
        </p:txBody>
      </p:sp>
      <p:pic>
        <p:nvPicPr>
          <p:cNvPr id="90122" name="Picture 10" descr="https://flyclipart.com/thumb2/light-blue-warning-sign-no-border-clip-arts-download-4424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3" y="4657725"/>
            <a:ext cx="11874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3" name="Прямоугольник 11"/>
          <p:cNvSpPr>
            <a:spLocks noChangeArrowheads="1"/>
          </p:cNvSpPr>
          <p:nvPr/>
        </p:nvSpPr>
        <p:spPr bwMode="auto">
          <a:xfrm>
            <a:off x="1314450" y="4805363"/>
            <a:ext cx="5010150" cy="400050"/>
          </a:xfrm>
          <a:prstGeom prst="rect">
            <a:avLst/>
          </a:prstGeom>
          <a:noFill/>
          <a:ln w="22225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/>
              <a:t>Метапредметные результаты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219200" y="465138"/>
            <a:ext cx="7553325" cy="887412"/>
          </a:xfrm>
        </p:spPr>
        <p:txBody>
          <a:bodyPr lIns="0" tIns="0" rIns="0" bIns="0">
            <a:spAutoFit/>
          </a:bodyPr>
          <a:lstStyle/>
          <a:p>
            <a:r>
              <a:rPr lang="ru-RU" sz="4300" b="1" smtClean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АЛГОРИТМ ВЫПОЛНЕНИЯ ЗАДАНИЙ</a:t>
            </a:r>
            <a:endParaRPr lang="ru-RU" sz="5800" smtClean="0">
              <a:solidFill>
                <a:schemeClr val="bg1"/>
              </a:solidFill>
            </a:endParaRPr>
          </a:p>
        </p:txBody>
      </p:sp>
      <p:sp>
        <p:nvSpPr>
          <p:cNvPr id="91139" name="Прямоугольник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1828800"/>
            <a:ext cx="8610600" cy="1833563"/>
          </a:xfrm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smtClean="0">
                <a:latin typeface="Arial" charset="0"/>
              </a:rPr>
              <a:t>Внимательно прочитайте задание.</a:t>
            </a:r>
          </a:p>
          <a:p>
            <a:pPr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smtClean="0">
                <a:latin typeface="Arial" charset="0"/>
              </a:rPr>
              <a:t>Проанализируйте, о каком биологическом объекте (структуре, процессе, явлении) идёт речь.</a:t>
            </a:r>
          </a:p>
          <a:p>
            <a:pPr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smtClean="0">
                <a:latin typeface="Arial" charset="0"/>
              </a:rPr>
              <a:t>Сформулируйте чёткий, грамотный, развёрнутый ответ на </a:t>
            </a:r>
            <a:r>
              <a:rPr lang="ru-RU" altLang="ru-RU" sz="1600" b="1" smtClean="0">
                <a:latin typeface="Arial" charset="0"/>
              </a:rPr>
              <a:t>ВСЕ</a:t>
            </a:r>
            <a:r>
              <a:rPr lang="ru-RU" altLang="ru-RU" sz="1600" smtClean="0">
                <a:latin typeface="Arial" charset="0"/>
              </a:rPr>
              <a:t> поставленные вопросы.</a:t>
            </a:r>
            <a:endParaRPr lang="ru-RU" altLang="ru-RU" sz="1600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1140" name="Picture 6" descr="http://niagara-drinks.ru/wp-content/uploads/2019/09/%D0%B3%D0%B0%D0%BB%D0%BE%D1%87%D0%BA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4538663"/>
            <a:ext cx="792162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6" descr="http://niagara-drinks.ru/wp-content/uploads/2019/09/%D0%B3%D0%B0%D0%BB%D0%BE%D1%87%D0%BA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5608638"/>
            <a:ext cx="792163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Прямоугольник 2"/>
          <p:cNvSpPr>
            <a:spLocks noChangeArrowheads="1"/>
          </p:cNvSpPr>
          <p:nvPr/>
        </p:nvSpPr>
        <p:spPr bwMode="auto">
          <a:xfrm>
            <a:off x="1354138" y="4589463"/>
            <a:ext cx="7265987" cy="708025"/>
          </a:xfrm>
          <a:prstGeom prst="rect">
            <a:avLst/>
          </a:prstGeom>
          <a:noFill/>
          <a:ln w="22225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C00000"/>
                </a:solidFill>
              </a:rPr>
              <a:t>В задании надо дать развёрнутые аргументированные и обоснованные ответы на все вопросы</a:t>
            </a:r>
          </a:p>
        </p:txBody>
      </p:sp>
      <p:sp>
        <p:nvSpPr>
          <p:cNvPr id="91143" name="Прямоугольник 3"/>
          <p:cNvSpPr>
            <a:spLocks noChangeArrowheads="1"/>
          </p:cNvSpPr>
          <p:nvPr/>
        </p:nvSpPr>
        <p:spPr bwMode="auto">
          <a:xfrm>
            <a:off x="1335088" y="5659438"/>
            <a:ext cx="7437437" cy="1014412"/>
          </a:xfrm>
          <a:prstGeom prst="rect">
            <a:avLst/>
          </a:prstGeom>
          <a:noFill/>
          <a:ln w="22225">
            <a:solidFill>
              <a:srgbClr val="0070C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2000">
                <a:solidFill>
                  <a:srgbClr val="C00000"/>
                </a:solidFill>
              </a:rPr>
              <a:t>Необходимо использовать в ответе научный язык </a:t>
            </a:r>
            <a:br>
              <a:rPr lang="ru-RU" altLang="ru-RU" sz="2000">
                <a:solidFill>
                  <a:srgbClr val="C00000"/>
                </a:solidFill>
              </a:rPr>
            </a:br>
            <a:r>
              <a:rPr lang="ru-RU" altLang="ru-RU" sz="2000">
                <a:solidFill>
                  <a:srgbClr val="C00000"/>
                </a:solidFill>
              </a:rPr>
              <a:t>и биологическую терминологию, чем отвечать своими словами.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04800" y="346075"/>
            <a:ext cx="7448550" cy="609600"/>
          </a:xfrm>
        </p:spPr>
        <p:txBody>
          <a:bodyPr lIns="0" tIns="0" rIns="0" bIns="0">
            <a:spAutoFit/>
          </a:bodyPr>
          <a:lstStyle/>
          <a:p>
            <a:r>
              <a:rPr lang="ru-RU" sz="5800" b="1" smtClean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Задания для подготовки к ЕГЭ</a:t>
            </a:r>
            <a:endParaRPr lang="ru-RU" sz="5800" smtClean="0">
              <a:solidFill>
                <a:srgbClr val="0070C0"/>
              </a:solidFill>
            </a:endParaRPr>
          </a:p>
        </p:txBody>
      </p:sp>
      <p:pic>
        <p:nvPicPr>
          <p:cNvPr id="92163" name="Picture 2" descr="http://qrcoder.ru/code/?http%3A%2F%2Fos.fipi.ru%2Ftasks%2F6%2Fa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71563"/>
            <a:ext cx="16557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75" y="2727325"/>
            <a:ext cx="5280025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8338" y="1038225"/>
            <a:ext cx="580548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углом 6">
            <a:extLst/>
          </p:cNvPr>
          <p:cNvSpPr>
            <a:spLocks noGrp="1"/>
          </p:cNvSpPr>
          <p:nvPr>
            <p:ph type="subTitle" idx="4294967295"/>
          </p:nvPr>
        </p:nvSpPr>
        <p:spPr>
          <a:xfrm>
            <a:off x="2584450" y="2136775"/>
            <a:ext cx="763588" cy="1254125"/>
          </a:xfrm>
          <a:prstGeom prst="bentArrow">
            <a:avLst>
              <a:gd name="adj1" fmla="val 25000"/>
              <a:gd name="adj2" fmla="val 28770"/>
              <a:gd name="adj3" fmla="val 25493"/>
              <a:gd name="adj4" fmla="val 59525"/>
            </a:avLst>
          </a:prstGeom>
          <a:solidFill>
            <a:srgbClr val="0070C0">
              <a:alpha val="48000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171450" indent="-17145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>
              <a:solidFill>
                <a:srgbClr val="51515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14400" y="174625"/>
            <a:ext cx="7924800" cy="566738"/>
          </a:xfrm>
        </p:spPr>
        <p:txBody>
          <a:bodyPr lIns="0" tIns="12700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4700" b="1" smtClean="0">
                <a:solidFill>
                  <a:srgbClr val="0070C0"/>
                </a:solidFill>
              </a:rPr>
              <a:t>ЗАДАНИЯ ЛИНИИ 26 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663" y="873125"/>
            <a:ext cx="8078787" cy="4237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812800">
              <a:spcBef>
                <a:spcPts val="100"/>
              </a:spcBef>
            </a:pPr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Разделы – эволюционное учение, основы экологии</a:t>
            </a:r>
            <a:endParaRPr lang="ru-RU" sz="2400">
              <a:latin typeface="Calibri" pitchFamily="34" charset="0"/>
            </a:endParaRPr>
          </a:p>
          <a:p>
            <a:pPr marL="812800" algn="ctr">
              <a:spcBef>
                <a:spcPts val="2913"/>
              </a:spcBef>
            </a:pPr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Терминология</a:t>
            </a:r>
            <a:endParaRPr lang="ru-RU" sz="2400">
              <a:latin typeface="Calibri" pitchFamily="34" charset="0"/>
            </a:endParaRPr>
          </a:p>
          <a:p>
            <a:pPr marL="812800">
              <a:lnSpc>
                <a:spcPct val="80000"/>
              </a:lnSpc>
            </a:pPr>
            <a:r>
              <a:rPr lang="ru-RU" sz="2200">
                <a:solidFill>
                  <a:srgbClr val="515151"/>
                </a:solidFill>
                <a:latin typeface="Calibri" pitchFamily="34" charset="0"/>
              </a:rPr>
              <a:t>Экзамен 2025 года предусматривает точное использование абитуриентами биологической терминологии. Даже правильные объяснения вопроса, но данные на бытовом, обиходном языке будут оцениваться ниже, чем ответы с правильным применением терминов и понятий.</a:t>
            </a:r>
            <a:endParaRPr lang="ru-RU" sz="2200">
              <a:latin typeface="Calibri" pitchFamily="34" charset="0"/>
            </a:endParaRPr>
          </a:p>
          <a:p>
            <a:pPr marL="812800" algn="just">
              <a:lnSpc>
                <a:spcPct val="80000"/>
              </a:lnSpc>
              <a:spcBef>
                <a:spcPts val="525"/>
              </a:spcBef>
            </a:pPr>
            <a:r>
              <a:rPr lang="ru-RU" sz="2200">
                <a:solidFill>
                  <a:srgbClr val="515151"/>
                </a:solidFill>
                <a:latin typeface="Calibri" pitchFamily="34" charset="0"/>
              </a:rPr>
              <a:t>В этой связи имеет смысл обучать школьников умению давать определения терминам и понятиям, учить применять знания терминологии в разных контекстах.</a:t>
            </a:r>
            <a:endParaRPr lang="ru-RU" sz="2200">
              <a:latin typeface="Calibri" pitchFamily="34" charset="0"/>
            </a:endParaRPr>
          </a:p>
          <a:p>
            <a:pPr marL="812800">
              <a:lnSpc>
                <a:spcPct val="80000"/>
              </a:lnSpc>
              <a:spcBef>
                <a:spcPts val="525"/>
              </a:spcBef>
            </a:pPr>
            <a:r>
              <a:rPr lang="ru-RU" sz="2200">
                <a:solidFill>
                  <a:srgbClr val="515151"/>
                </a:solidFill>
                <a:latin typeface="Calibri" pitchFamily="34" charset="0"/>
              </a:rPr>
              <a:t>Эти требования давно прописаны в стандартах образования, однако до сих пор, этим умениям уделялось недостаточно внимания.</a:t>
            </a:r>
            <a:endParaRPr lang="ru-RU" sz="22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ject 2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509588" y="1697038"/>
            <a:ext cx="3716337" cy="18351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031875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1031875">
              <a:spcBef>
                <a:spcPts val="1513"/>
              </a:spcBef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Какие ароморфозы обеспечили</a:t>
            </a:r>
            <a:endParaRPr lang="ru-RU">
              <a:latin typeface="Calibri" pitchFamily="34" charset="0"/>
            </a:endParaRPr>
          </a:p>
          <a:p>
            <a:pPr marL="10318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развитие древнейших организмов в архее и протерозое? Укажите не менее четырех ароморфных</a:t>
            </a:r>
            <a:endParaRPr lang="ru-RU">
              <a:latin typeface="Calibri" pitchFamily="34" charset="0"/>
            </a:endParaRPr>
          </a:p>
          <a:p>
            <a:pPr marL="10318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признаков и их значение в эволюции.</a:t>
            </a:r>
            <a:endParaRPr lang="ru-RU">
              <a:latin typeface="Calibri" pitchFamily="34" charset="0"/>
            </a:endParaRPr>
          </a:p>
        </p:txBody>
      </p:sp>
      <p:grpSp>
        <p:nvGrpSpPr>
          <p:cNvPr id="94212" name="object 4"/>
          <p:cNvGrpSpPr>
            <a:grpSpLocks/>
          </p:cNvGrpSpPr>
          <p:nvPr/>
        </p:nvGrpSpPr>
        <p:grpSpPr bwMode="auto">
          <a:xfrm>
            <a:off x="4711700" y="1639888"/>
            <a:ext cx="4186238" cy="4665662"/>
            <a:chOff x="4711763" y="1639823"/>
            <a:chExt cx="4186554" cy="4665980"/>
          </a:xfrm>
        </p:grpSpPr>
        <p:sp>
          <p:nvSpPr>
            <p:cNvPr id="94213" name="object 5"/>
            <p:cNvSpPr>
              <a:spLocks/>
            </p:cNvSpPr>
            <p:nvPr/>
          </p:nvSpPr>
          <p:spPr bwMode="auto">
            <a:xfrm>
              <a:off x="4716526" y="1785912"/>
              <a:ext cx="4177029" cy="4514850"/>
            </a:xfrm>
            <a:custGeom>
              <a:avLst/>
              <a:gdLst/>
              <a:ahLst/>
              <a:cxnLst>
                <a:cxn ang="0">
                  <a:pos x="0" y="4514596"/>
                </a:cxn>
                <a:cxn ang="0">
                  <a:pos x="4176776" y="4514596"/>
                </a:cxn>
                <a:cxn ang="0">
                  <a:pos x="4176776" y="0"/>
                </a:cxn>
                <a:cxn ang="0">
                  <a:pos x="0" y="0"/>
                </a:cxn>
                <a:cxn ang="0">
                  <a:pos x="0" y="4514596"/>
                </a:cxn>
              </a:cxnLst>
              <a:rect l="0" t="0" r="r" b="b"/>
              <a:pathLst>
                <a:path w="4177029" h="4514850">
                  <a:moveTo>
                    <a:pt x="0" y="4514596"/>
                  </a:moveTo>
                  <a:lnTo>
                    <a:pt x="4176776" y="4514596"/>
                  </a:lnTo>
                  <a:lnTo>
                    <a:pt x="4176776" y="0"/>
                  </a:lnTo>
                  <a:lnTo>
                    <a:pt x="0" y="0"/>
                  </a:lnTo>
                  <a:lnTo>
                    <a:pt x="0" y="4514596"/>
                  </a:lnTo>
                  <a:close/>
                </a:path>
              </a:pathLst>
            </a:custGeom>
            <a:noFill/>
            <a:ln w="9525">
              <a:solidFill>
                <a:srgbClr val="C8C8C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4214" name="object 6"/>
            <p:cNvSpPr>
              <a:spLocks/>
            </p:cNvSpPr>
            <p:nvPr/>
          </p:nvSpPr>
          <p:spPr bwMode="auto">
            <a:xfrm>
              <a:off x="5004816" y="1639823"/>
              <a:ext cx="3600450" cy="431800"/>
            </a:xfrm>
            <a:custGeom>
              <a:avLst/>
              <a:gdLst/>
              <a:ahLst/>
              <a:cxnLst>
                <a:cxn ang="0">
                  <a:pos x="3599941" y="0"/>
                </a:cxn>
                <a:cxn ang="0">
                  <a:pos x="0" y="0"/>
                </a:cxn>
                <a:cxn ang="0">
                  <a:pos x="0" y="431800"/>
                </a:cxn>
                <a:cxn ang="0">
                  <a:pos x="3599941" y="431800"/>
                </a:cxn>
                <a:cxn ang="0">
                  <a:pos x="3599941" y="0"/>
                </a:cxn>
              </a:cxnLst>
              <a:rect l="0" t="0" r="r" b="b"/>
              <a:pathLst>
                <a:path w="3600450" h="431800">
                  <a:moveTo>
                    <a:pt x="3599941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599941" y="431800"/>
                  </a:lnTo>
                  <a:lnTo>
                    <a:pt x="35999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97425" y="1706563"/>
            <a:ext cx="3978275" cy="432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9271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lnSpc>
                <a:spcPts val="1513"/>
              </a:lnSpc>
              <a:spcBef>
                <a:spcPts val="1188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появление </a:t>
            </a: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фотосинтеза</a:t>
            </a:r>
            <a:r>
              <a:rPr lang="ru-RU" sz="1400" i="1">
                <a:solidFill>
                  <a:srgbClr val="515151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обеспечило первичный 	синтез органических веществ из неорганических, 	накопление кислорода в воде и атмосфере, 	образование </a:t>
            </a:r>
            <a:r>
              <a:rPr lang="ru-RU" sz="1400" i="1">
                <a:solidFill>
                  <a:srgbClr val="515151"/>
                </a:solidFill>
                <a:latin typeface="Calibri" pitchFamily="34" charset="0"/>
              </a:rPr>
              <a:t>озонового экрана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600"/>
              </a:lnSpc>
              <a:spcBef>
                <a:spcPts val="150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Появление </a:t>
            </a: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аэробного обмена</a:t>
            </a:r>
            <a:r>
              <a:rPr lang="ru-RU" sz="14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веществ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513"/>
              </a:lnSpc>
              <a:spcBef>
                <a:spcPts val="113"/>
              </a:spcBef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обеспечило синтез большого количества АТФ и снабжение организма энергией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513"/>
              </a:lnSpc>
              <a:spcBef>
                <a:spcPts val="338"/>
              </a:spcBef>
              <a:buFont typeface="Calibri" pitchFamily="34" charset="0"/>
              <a:buAutoNum type="arabicParenR" startAt="3"/>
            </a:pP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Половой процесс</a:t>
            </a:r>
            <a:r>
              <a:rPr lang="ru-RU" sz="14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привел к появлению у 	организмов разнообразных признаков – 	материала для </a:t>
            </a: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эволюции</a:t>
            </a:r>
            <a:endParaRPr lang="ru-RU" sz="14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lnSpc>
                <a:spcPts val="1600"/>
              </a:lnSpc>
              <a:spcBef>
                <a:spcPts val="150"/>
              </a:spcBef>
              <a:buFontTx/>
              <a:buAutoNum type="arabicParenR" startAt="3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появление </a:t>
            </a: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многоклеточности,</a:t>
            </a:r>
            <a:endParaRPr lang="ru-RU" sz="14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lnSpc>
                <a:spcPts val="1600"/>
              </a:lnSpc>
            </a:pP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дифференциация</a:t>
            </a:r>
            <a:r>
              <a:rPr lang="ru-RU" sz="14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клеток, тканей и органов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600"/>
              </a:lnSpc>
              <a:spcBef>
                <a:spcPts val="163"/>
              </a:spcBef>
              <a:buFontTx/>
              <a:buAutoNum type="arabicParenR" startAt="5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Появление </a:t>
            </a:r>
            <a:r>
              <a:rPr lang="ru-RU" sz="1400" i="1" u="sng">
                <a:solidFill>
                  <a:srgbClr val="515151"/>
                </a:solidFill>
                <a:latin typeface="Calibri" pitchFamily="34" charset="0"/>
              </a:rPr>
              <a:t>эукариот</a:t>
            </a:r>
            <a:r>
              <a:rPr lang="ru-RU" sz="1400" i="1">
                <a:solidFill>
                  <a:srgbClr val="515151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обеспечило разнообразие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600"/>
              </a:lnSpc>
            </a:pPr>
            <a:r>
              <a:rPr lang="ru-RU" sz="1400" i="1" u="sng">
                <a:solidFill>
                  <a:srgbClr val="C00000"/>
                </a:solidFill>
                <a:latin typeface="Calibri" pitchFamily="34" charset="0"/>
              </a:rPr>
              <a:t>царств живой природы</a:t>
            </a:r>
            <a:r>
              <a:rPr lang="ru-RU" sz="1400" i="1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ru-RU" sz="14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spcBef>
                <a:spcPts val="313"/>
              </a:spcBef>
            </a:pPr>
            <a:endParaRPr lang="ru-RU" sz="1400">
              <a:latin typeface="Calibri" pitchFamily="34" charset="0"/>
            </a:endParaRPr>
          </a:p>
          <a:p>
            <a:pPr marL="927100">
              <a:lnSpc>
                <a:spcPts val="1600"/>
              </a:lnSpc>
            </a:pPr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Примечание</a:t>
            </a: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: Необходимые термины подчеркнуты.</a:t>
            </a:r>
          </a:p>
          <a:p>
            <a:pPr marL="927100">
              <a:lnSpc>
                <a:spcPct val="90000"/>
              </a:lnSpc>
              <a:spcBef>
                <a:spcPts val="88"/>
              </a:spcBef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Дословное воспроизведение текста не обязательно, но правильное употребление терминов должно быть.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923925"/>
          </a:xfrm>
        </p:spPr>
        <p:txBody>
          <a:bodyPr lIns="0" tIns="226902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4700" b="1" smtClean="0">
                <a:solidFill>
                  <a:srgbClr val="0070C0"/>
                </a:solidFill>
              </a:rPr>
              <a:t>Пример задания и его критерии</a:t>
            </a:r>
            <a:br>
              <a:rPr lang="ru-RU" sz="4700" b="1" smtClean="0">
                <a:solidFill>
                  <a:srgbClr val="0070C0"/>
                </a:solidFill>
              </a:rPr>
            </a:br>
            <a:r>
              <a:rPr lang="ru-RU" sz="2700" b="1" smtClean="0">
                <a:solidFill>
                  <a:srgbClr val="0070C0"/>
                </a:solidFill>
              </a:rPr>
              <a:t>(В.С. Рохлов, В.Б. Саленко, Н.В. Котикова)</a:t>
            </a:r>
            <a:endParaRPr lang="ru-RU" sz="1900" b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object 2"/>
          <p:cNvSpPr>
            <a:spLocks/>
          </p:cNvSpPr>
          <p:nvPr/>
        </p:nvSpPr>
        <p:spPr bwMode="auto">
          <a:xfrm>
            <a:off x="395288" y="148431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95235" name="object 3"/>
          <p:cNvSpPr>
            <a:spLocks/>
          </p:cNvSpPr>
          <p:nvPr/>
        </p:nvSpPr>
        <p:spPr bwMode="auto">
          <a:xfrm>
            <a:off x="4716463" y="1785938"/>
            <a:ext cx="4176712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4810125" y="5942013"/>
            <a:ext cx="61913" cy="238125"/>
          </a:xfrm>
          <a:prstGeom prst="rect">
            <a:avLst/>
          </a:prstGeom>
        </p:spPr>
        <p:txBody>
          <a:bodyPr lIns="0" tIns="11430" rIns="0" bIns="0">
            <a:spAutoFit/>
          </a:bodyPr>
          <a:lstStyle/>
          <a:p>
            <a:pPr fontAlgn="auto">
              <a:spcBef>
                <a:spcPts val="90"/>
              </a:spcBef>
              <a:spcAft>
                <a:spcPts val="0"/>
              </a:spcAft>
              <a:defRPr/>
            </a:pPr>
            <a:r>
              <a:rPr sz="1400" spc="-50" dirty="0">
                <a:solidFill>
                  <a:srgbClr val="515151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5237" name="object 5"/>
          <p:cNvSpPr>
            <a:spLocks/>
          </p:cNvSpPr>
          <p:nvPr/>
        </p:nvSpPr>
        <p:spPr bwMode="auto">
          <a:xfrm>
            <a:off x="5003800" y="1412875"/>
            <a:ext cx="3600450" cy="431800"/>
          </a:xfrm>
          <a:custGeom>
            <a:avLst/>
            <a:gdLst/>
            <a:ahLst/>
            <a:cxnLst>
              <a:cxn ang="0">
                <a:pos x="3599942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2" y="431800"/>
              </a:cxn>
              <a:cxn ang="0">
                <a:pos x="3599942" y="0"/>
              </a:cxn>
            </a:cxnLst>
            <a:rect l="0" t="0" r="r" b="b"/>
            <a:pathLst>
              <a:path w="3600450" h="431800">
                <a:moveTo>
                  <a:pt x="3599942" y="0"/>
                </a:moveTo>
                <a:lnTo>
                  <a:pt x="0" y="0"/>
                </a:lnTo>
                <a:lnTo>
                  <a:pt x="0" y="431800"/>
                </a:lnTo>
                <a:lnTo>
                  <a:pt x="3599942" y="431800"/>
                </a:lnTo>
                <a:lnTo>
                  <a:pt x="359994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4810125" y="1333500"/>
            <a:ext cx="3963988" cy="4611688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914400">
              <a:spcBef>
                <a:spcPts val="113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914400"/>
            <a:endParaRPr lang="ru-RU" sz="1600">
              <a:latin typeface="Calibri" pitchFamily="34" charset="0"/>
            </a:endParaRPr>
          </a:p>
          <a:p>
            <a:pPr marL="914400">
              <a:spcBef>
                <a:spcPts val="225"/>
              </a:spcBef>
            </a:pPr>
            <a:endParaRPr lang="ru-RU" sz="1600">
              <a:latin typeface="Calibri" pitchFamily="34" charset="0"/>
            </a:endParaRPr>
          </a:p>
          <a:p>
            <a:pPr marL="914400">
              <a:lnSpc>
                <a:spcPts val="1513"/>
              </a:lnSpc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Б</a:t>
            </a:r>
            <a:r>
              <a:rPr lang="ru-RU" sz="1400" b="1">
                <a:solidFill>
                  <a:srgbClr val="515151"/>
                </a:solidFill>
                <a:latin typeface="Calibri" pitchFamily="34" charset="0"/>
              </a:rPr>
              <a:t>о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льшая вероятность гибели малочисленных 	популяций от воздействия неблагоприятных 	факторов внешней среды, чем у многочисленной 	популяции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ts val="1513"/>
              </a:lnSpc>
              <a:spcBef>
                <a:spcPts val="350"/>
              </a:spcBef>
              <a:buSzPct val="82000"/>
              <a:buFontTx/>
              <a:buAutoNum type="arabicParenR"/>
            </a:pPr>
            <a:r>
              <a:rPr lang="ru-RU" sz="1400" i="1" u="sng">
                <a:solidFill>
                  <a:srgbClr val="515151"/>
                </a:solidFill>
                <a:latin typeface="Calibri" pitchFamily="34" charset="0"/>
              </a:rPr>
              <a:t>Ослабевают связи между членами популяции</a:t>
            </a:r>
            <a:r>
              <a:rPr lang="ru-RU" sz="1400" i="1">
                <a:solidFill>
                  <a:srgbClr val="515151"/>
                </a:solidFill>
                <a:latin typeface="Calibri" pitchFamily="34" charset="0"/>
              </a:rPr>
              <a:t> 	</a:t>
            </a:r>
            <a:r>
              <a:rPr lang="ru-RU" sz="1400" i="1" u="sng">
                <a:solidFill>
                  <a:srgbClr val="515151"/>
                </a:solidFill>
                <a:latin typeface="Calibri" pitchFamily="34" charset="0"/>
              </a:rPr>
              <a:t>(звуковая сигнализация, выделение химических</a:t>
            </a:r>
            <a:r>
              <a:rPr lang="ru-RU" sz="1400" i="1">
                <a:solidFill>
                  <a:srgbClr val="515151"/>
                </a:solidFill>
                <a:latin typeface="Calibri" pitchFamily="34" charset="0"/>
              </a:rPr>
              <a:t> 	</a:t>
            </a:r>
            <a:r>
              <a:rPr lang="ru-RU" sz="1400" i="1" u="sng">
                <a:solidFill>
                  <a:srgbClr val="515151"/>
                </a:solidFill>
                <a:latin typeface="Calibri" pitchFamily="34" charset="0"/>
              </a:rPr>
              <a:t>веществ) – наиболее сложный для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ts val="1500"/>
              </a:lnSpc>
            </a:pPr>
            <a:r>
              <a:rPr lang="ru-RU" sz="1400" i="1" u="sng">
                <a:solidFill>
                  <a:srgbClr val="515151"/>
                </a:solidFill>
                <a:latin typeface="Calibri" pitchFamily="34" charset="0"/>
              </a:rPr>
              <a:t>абитуриентов критерий.</a:t>
            </a:r>
            <a:endParaRPr lang="ru-RU" sz="1400">
              <a:latin typeface="Calibri" pitchFamily="34" charset="0"/>
            </a:endParaRPr>
          </a:p>
          <a:p>
            <a:pPr marL="914400">
              <a:spcBef>
                <a:spcPts val="163"/>
              </a:spcBef>
              <a:buFontTx/>
              <a:buAutoNum type="arabicParenR" startAt="3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Затруднена репродукция потомства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ct val="90000"/>
              </a:lnSpc>
              <a:spcBef>
                <a:spcPts val="338"/>
              </a:spcBef>
              <a:buFontTx/>
              <a:buAutoNum type="arabicParenR" startAt="3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близкородственное скрещивание особей в 	малочисленных популяциях приводит к 	появлению вредных рецессивных генов. При 	высокой численности популяция относительно 	</a:t>
            </a:r>
            <a:r>
              <a:rPr lang="ru-RU" sz="1400" i="1" u="sng">
                <a:solidFill>
                  <a:srgbClr val="515151"/>
                </a:solidFill>
                <a:latin typeface="Calibri" pitchFamily="34" charset="0"/>
              </a:rPr>
              <a:t>гетерогенна.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ts val="1600"/>
              </a:lnSpc>
              <a:spcBef>
                <a:spcPts val="175"/>
              </a:spcBef>
            </a:pPr>
            <a:r>
              <a:rPr lang="ru-RU" sz="1400" b="1" i="1" u="sng">
                <a:solidFill>
                  <a:srgbClr val="515151"/>
                </a:solidFill>
                <a:latin typeface="Calibri" pitchFamily="34" charset="0"/>
              </a:rPr>
              <a:t>Примечание:</a:t>
            </a:r>
            <a:r>
              <a:rPr lang="ru-RU" sz="1400" b="1" i="1">
                <a:solidFill>
                  <a:srgbClr val="515151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Ответ должен соответствовать смыслу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ts val="1513"/>
              </a:lnSpc>
              <a:spcBef>
                <a:spcPts val="100"/>
              </a:spcBef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вопроса. Если этого соответствия нет, то балл снижается. В данном случае должны быть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ts val="1413"/>
              </a:lnSpc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указаны события, которые ведут к исчезновению</a:t>
            </a:r>
            <a:endParaRPr lang="ru-RU" sz="1400">
              <a:latin typeface="Calibri" pitchFamily="34" charset="0"/>
            </a:endParaRPr>
          </a:p>
          <a:p>
            <a:pPr marL="914400">
              <a:lnSpc>
                <a:spcPts val="1600"/>
              </a:lnSpc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малых популяций.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536575" y="638175"/>
            <a:ext cx="6626225" cy="446088"/>
          </a:xfrm>
        </p:spPr>
        <p:txBody>
          <a:bodyPr lIns="0" tIns="13970" rIns="0" bIns="0">
            <a:spAutoFit/>
          </a:bodyPr>
          <a:lstStyle/>
          <a:p>
            <a:pPr marL="12700" defTabSz="685800">
              <a:spcBef>
                <a:spcPts val="113"/>
              </a:spcBef>
            </a:pPr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30200" y="976313"/>
            <a:ext cx="3935413" cy="4311650"/>
          </a:xfrm>
          <a:prstGeom prst="rect">
            <a:avLst/>
          </a:prstGeom>
        </p:spPr>
        <p:txBody>
          <a:bodyPr lIns="0" tIns="111760" rIns="0" bIns="0">
            <a:spAutoFit/>
          </a:bodyPr>
          <a:lstStyle/>
          <a:p>
            <a:pPr marL="219075">
              <a:spcBef>
                <a:spcPts val="875"/>
              </a:spcBef>
            </a:pPr>
            <a:r>
              <a:rPr lang="ru-RU" sz="1400">
                <a:solidFill>
                  <a:srgbClr val="FFFFFF"/>
                </a:solidFill>
                <a:latin typeface="Calibri" pitchFamily="34" charset="0"/>
              </a:rPr>
              <a:t>(В.С. Рохлов, В.Б. Саленко, Н.В. Котикова)</a:t>
            </a:r>
            <a:endParaRPr lang="ru-RU" sz="1400">
              <a:latin typeface="Calibri" pitchFamily="34" charset="0"/>
            </a:endParaRPr>
          </a:p>
          <a:p>
            <a:pPr marL="219075">
              <a:spcBef>
                <a:spcPts val="925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219075">
              <a:spcBef>
                <a:spcPts val="1850"/>
              </a:spcBef>
            </a:pPr>
            <a:endParaRPr lang="ru-RU" sz="1600">
              <a:latin typeface="Calibri" pitchFamily="34" charset="0"/>
            </a:endParaRPr>
          </a:p>
          <a:p>
            <a:pPr marL="2190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Популяция стабильна, если она имеет</a:t>
            </a:r>
            <a:endParaRPr lang="ru-RU">
              <a:latin typeface="Calibri" pitchFamily="34" charset="0"/>
            </a:endParaRPr>
          </a:p>
          <a:p>
            <a:pPr marL="2190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большую численность. Почему</a:t>
            </a:r>
            <a:endParaRPr lang="ru-RU">
              <a:latin typeface="Calibri" pitchFamily="34" charset="0"/>
            </a:endParaRPr>
          </a:p>
          <a:p>
            <a:pPr marL="2190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вероятность исчезновения</a:t>
            </a:r>
            <a:endParaRPr lang="ru-RU">
              <a:latin typeface="Calibri" pitchFamily="34" charset="0"/>
            </a:endParaRPr>
          </a:p>
          <a:p>
            <a:pPr marL="2190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малочисленных популяций выше, чем многочисленных?</a:t>
            </a:r>
            <a:endParaRPr lang="ru-RU">
              <a:latin typeface="Calibri" pitchFamily="34" charset="0"/>
            </a:endParaRPr>
          </a:p>
          <a:p>
            <a:pPr marL="219075">
              <a:spcBef>
                <a:spcPts val="825"/>
              </a:spcBef>
            </a:pPr>
            <a:endParaRPr lang="ru-RU">
              <a:latin typeface="Calibri" pitchFamily="34" charset="0"/>
            </a:endParaRPr>
          </a:p>
          <a:p>
            <a:pPr marL="219075"/>
            <a:r>
              <a:rPr lang="ru-RU" b="1">
                <a:solidFill>
                  <a:srgbClr val="515151"/>
                </a:solidFill>
                <a:latin typeface="Calibri" pitchFamily="34" charset="0"/>
              </a:rPr>
              <a:t>Примечание: </a:t>
            </a:r>
            <a:r>
              <a:rPr lang="ru-RU">
                <a:solidFill>
                  <a:srgbClr val="515151"/>
                </a:solidFill>
                <a:latin typeface="Calibri" pitchFamily="34" charset="0"/>
              </a:rPr>
              <a:t>В задании не указывается количество критериев, на которые должен быть дан ответ.</a:t>
            </a:r>
            <a:endParaRPr lang="ru-RU">
              <a:latin typeface="Calibri" pitchFamily="34" charset="0"/>
            </a:endParaRPr>
          </a:p>
          <a:p>
            <a:pPr marL="2190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Следовательно, это</a:t>
            </a:r>
            <a:endParaRPr lang="ru-RU">
              <a:latin typeface="Calibri" pitchFamily="34" charset="0"/>
            </a:endParaRPr>
          </a:p>
          <a:p>
            <a:pPr marL="219075"/>
            <a:r>
              <a:rPr lang="ru-RU">
                <a:solidFill>
                  <a:srgbClr val="515151"/>
                </a:solidFill>
                <a:latin typeface="Calibri" pitchFamily="34" charset="0"/>
              </a:rPr>
              <a:t>трехкритериальное задание.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object 2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923925"/>
          </a:xfrm>
        </p:spPr>
        <p:txBody>
          <a:bodyPr lIns="0" tIns="226902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4700" b="1" smtClean="0">
                <a:solidFill>
                  <a:srgbClr val="0070C0"/>
                </a:solidFill>
              </a:rPr>
              <a:t>Пример задания и его критерии</a:t>
            </a:r>
            <a:br>
              <a:rPr lang="ru-RU" sz="4700" b="1" smtClean="0">
                <a:solidFill>
                  <a:srgbClr val="0070C0"/>
                </a:solidFill>
              </a:rPr>
            </a:br>
            <a:r>
              <a:rPr lang="ru-RU" sz="2700" b="1" smtClean="0">
                <a:solidFill>
                  <a:srgbClr val="0070C0"/>
                </a:solidFill>
              </a:rPr>
              <a:t>(В.С. Рохлов, В.Б. Саленко, Н.В. Котикова)</a:t>
            </a:r>
            <a:endParaRPr lang="ru-RU" sz="1900" b="1" smtClean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4294967295"/>
          </p:nvPr>
        </p:nvSpPr>
        <p:spPr>
          <a:xfrm>
            <a:off x="330200" y="1550988"/>
            <a:ext cx="3956050" cy="4729162"/>
          </a:xfrm>
        </p:spPr>
        <p:txBody>
          <a:bodyPr lIns="0" tIns="13335" rIns="0" bIns="0">
            <a:spAutoFit/>
          </a:bodyPr>
          <a:lstStyle/>
          <a:p>
            <a:pPr marL="1211263" indent="-171450" defTabSz="685800">
              <a:spcBef>
                <a:spcPts val="100"/>
              </a:spcBef>
            </a:pPr>
            <a:r>
              <a:rPr lang="ru-RU" sz="2300" b="1" smtClean="0">
                <a:solidFill>
                  <a:srgbClr val="C00000"/>
                </a:solidFill>
              </a:rPr>
              <a:t>Задание линии 26</a:t>
            </a:r>
          </a:p>
          <a:p>
            <a:pPr marL="1211263" indent="-171450" defTabSz="685800">
              <a:spcBef>
                <a:spcPts val="500"/>
              </a:spcBef>
            </a:pPr>
            <a:endParaRPr lang="ru-RU" sz="2300" b="1" smtClean="0">
              <a:solidFill>
                <a:srgbClr val="515151"/>
              </a:solidFill>
            </a:endParaRPr>
          </a:p>
          <a:p>
            <a:pPr marL="1211263" indent="-171450" defTabSz="685800"/>
            <a:r>
              <a:rPr lang="ru-RU" sz="2700" smtClean="0">
                <a:solidFill>
                  <a:srgbClr val="515151"/>
                </a:solidFill>
              </a:rPr>
              <a:t>У трески, щуки и многих других рыб количество выметываемых икринок исчисляется миллионами. Вместе с тем, имеются рыбы, которые мечут несколько сотен или десятков икринок. Объясните, почему в природе существуют те и другие рыбы.</a:t>
            </a:r>
            <a:endParaRPr lang="ru-RU" sz="2700" b="1" smtClean="0">
              <a:solidFill>
                <a:srgbClr val="515151"/>
              </a:solidFill>
            </a:endParaRPr>
          </a:p>
          <a:p>
            <a:pPr marL="1211263" indent="-171450" defTabSz="685800">
              <a:lnSpc>
                <a:spcPct val="91000"/>
              </a:lnSpc>
              <a:spcBef>
                <a:spcPts val="413"/>
              </a:spcBef>
            </a:pPr>
            <a:r>
              <a:rPr lang="ru-RU" sz="2700" b="1" smtClean="0">
                <a:solidFill>
                  <a:srgbClr val="C00000"/>
                </a:solidFill>
              </a:rPr>
              <a:t>Примечание: </a:t>
            </a:r>
            <a:r>
              <a:rPr lang="ru-RU" sz="1900" i="1" smtClean="0">
                <a:solidFill>
                  <a:srgbClr val="C00000"/>
                </a:solidFill>
              </a:rPr>
              <a:t>Задание приводится как пример, вызывающий затруднения при ответе. У подавляющего большинства рыб внешнее или наружное оплодотворение. Следовательно, этот критерий трудно выводим из вопроса.</a:t>
            </a:r>
            <a:endParaRPr lang="ru-RU" sz="1900" b="1" smtClean="0">
              <a:solidFill>
                <a:srgbClr val="C00000"/>
              </a:solidFill>
            </a:endParaRPr>
          </a:p>
          <a:p>
            <a:pPr marL="1211263" indent="-171450" defTabSz="685800">
              <a:lnSpc>
                <a:spcPts val="1513"/>
              </a:lnSpc>
              <a:spcBef>
                <a:spcPts val="25"/>
              </a:spcBef>
            </a:pPr>
            <a:r>
              <a:rPr lang="ru-RU" sz="1900" i="1" smtClean="0">
                <a:solidFill>
                  <a:srgbClr val="C00000"/>
                </a:solidFill>
              </a:rPr>
              <a:t>Вероятно, лучше показать в ответе, что происходит с икрой очень плодовитых рыб:</a:t>
            </a:r>
            <a:endParaRPr lang="ru-RU" sz="1900" b="1" smtClean="0">
              <a:solidFill>
                <a:srgbClr val="C00000"/>
              </a:solidFill>
            </a:endParaRPr>
          </a:p>
          <a:p>
            <a:pPr marL="1211263" indent="-171450" defTabSz="685800">
              <a:lnSpc>
                <a:spcPts val="1413"/>
              </a:lnSpc>
            </a:pPr>
            <a:r>
              <a:rPr lang="ru-RU" sz="1900" i="1" smtClean="0">
                <a:solidFill>
                  <a:srgbClr val="C00000"/>
                </a:solidFill>
              </a:rPr>
              <a:t>поедается, не оплодотворяется,</a:t>
            </a:r>
            <a:endParaRPr lang="ru-RU" sz="1900" b="1" smtClean="0">
              <a:solidFill>
                <a:srgbClr val="C00000"/>
              </a:solidFill>
            </a:endParaRPr>
          </a:p>
          <a:p>
            <a:pPr marL="1211263" indent="-171450" defTabSz="685800">
              <a:lnSpc>
                <a:spcPts val="1600"/>
              </a:lnSpc>
            </a:pPr>
            <a:r>
              <a:rPr lang="ru-RU" sz="1900" i="1" smtClean="0">
                <a:solidFill>
                  <a:srgbClr val="C00000"/>
                </a:solidFill>
              </a:rPr>
              <a:t>выбрасывается волнами на берег и т.д.</a:t>
            </a:r>
            <a:endParaRPr lang="ru-RU" sz="1900" b="1" smtClean="0">
              <a:solidFill>
                <a:srgbClr val="C00000"/>
              </a:solidFill>
            </a:endParaRPr>
          </a:p>
        </p:txBody>
      </p:sp>
      <p:grpSp>
        <p:nvGrpSpPr>
          <p:cNvPr id="96261" name="object 4"/>
          <p:cNvGrpSpPr>
            <a:grpSpLocks/>
          </p:cNvGrpSpPr>
          <p:nvPr/>
        </p:nvGrpSpPr>
        <p:grpSpPr bwMode="auto">
          <a:xfrm>
            <a:off x="4711700" y="1639888"/>
            <a:ext cx="4186238" cy="4665662"/>
            <a:chOff x="4711763" y="1639823"/>
            <a:chExt cx="4186554" cy="4665980"/>
          </a:xfrm>
        </p:grpSpPr>
        <p:sp>
          <p:nvSpPr>
            <p:cNvPr id="96262" name="object 5"/>
            <p:cNvSpPr>
              <a:spLocks/>
            </p:cNvSpPr>
            <p:nvPr/>
          </p:nvSpPr>
          <p:spPr bwMode="auto">
            <a:xfrm>
              <a:off x="4716526" y="1785912"/>
              <a:ext cx="4177029" cy="4514850"/>
            </a:xfrm>
            <a:custGeom>
              <a:avLst/>
              <a:gdLst/>
              <a:ahLst/>
              <a:cxnLst>
                <a:cxn ang="0">
                  <a:pos x="0" y="4514596"/>
                </a:cxn>
                <a:cxn ang="0">
                  <a:pos x="4176776" y="4514596"/>
                </a:cxn>
                <a:cxn ang="0">
                  <a:pos x="4176776" y="0"/>
                </a:cxn>
                <a:cxn ang="0">
                  <a:pos x="0" y="0"/>
                </a:cxn>
                <a:cxn ang="0">
                  <a:pos x="0" y="4514596"/>
                </a:cxn>
              </a:cxnLst>
              <a:rect l="0" t="0" r="r" b="b"/>
              <a:pathLst>
                <a:path w="4177029" h="4514850">
                  <a:moveTo>
                    <a:pt x="0" y="4514596"/>
                  </a:moveTo>
                  <a:lnTo>
                    <a:pt x="4176776" y="4514596"/>
                  </a:lnTo>
                  <a:lnTo>
                    <a:pt x="4176776" y="0"/>
                  </a:lnTo>
                  <a:lnTo>
                    <a:pt x="0" y="0"/>
                  </a:lnTo>
                  <a:lnTo>
                    <a:pt x="0" y="4514596"/>
                  </a:lnTo>
                  <a:close/>
                </a:path>
              </a:pathLst>
            </a:custGeom>
            <a:noFill/>
            <a:ln w="9525">
              <a:solidFill>
                <a:srgbClr val="C8C8C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6263" name="object 6"/>
            <p:cNvSpPr>
              <a:spLocks/>
            </p:cNvSpPr>
            <p:nvPr/>
          </p:nvSpPr>
          <p:spPr bwMode="auto">
            <a:xfrm>
              <a:off x="5004816" y="1639823"/>
              <a:ext cx="3600450" cy="431800"/>
            </a:xfrm>
            <a:custGeom>
              <a:avLst/>
              <a:gdLst/>
              <a:ahLst/>
              <a:cxnLst>
                <a:cxn ang="0">
                  <a:pos x="3599941" y="0"/>
                </a:cxn>
                <a:cxn ang="0">
                  <a:pos x="0" y="0"/>
                </a:cxn>
                <a:cxn ang="0">
                  <a:pos x="0" y="431800"/>
                </a:cxn>
                <a:cxn ang="0">
                  <a:pos x="3599941" y="431800"/>
                </a:cxn>
                <a:cxn ang="0">
                  <a:pos x="3599941" y="0"/>
                </a:cxn>
              </a:cxnLst>
              <a:rect l="0" t="0" r="r" b="b"/>
              <a:pathLst>
                <a:path w="3600450" h="431800">
                  <a:moveTo>
                    <a:pt x="3599941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599941" y="431800"/>
                  </a:lnTo>
                  <a:lnTo>
                    <a:pt x="35999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97425" y="1560513"/>
            <a:ext cx="4003675" cy="46609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9271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spcBef>
                <a:spcPts val="638"/>
              </a:spcBef>
            </a:pPr>
            <a:endParaRPr lang="ru-RU" sz="1600">
              <a:latin typeface="Calibri" pitchFamily="34" charset="0"/>
            </a:endParaRPr>
          </a:p>
          <a:p>
            <a:pPr marL="927100">
              <a:buFontTx/>
              <a:buAutoNum type="arabicParenR"/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	Самки рыб, как правило, выметывают большое количество икры в воду и она там оплодотворяется. Оплодотворение внешнее.</a:t>
            </a:r>
            <a:endParaRPr lang="ru-RU">
              <a:latin typeface="Calibri" pitchFamily="34" charset="0"/>
            </a:endParaRPr>
          </a:p>
          <a:p>
            <a:pPr marL="927100">
              <a:spcBef>
                <a:spcPts val="438"/>
              </a:spcBef>
              <a:buFontTx/>
              <a:buAutoNum type="arabicParenR"/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	Приспособленность к выживанию при внешнем оплодотворении – большое количество икры.</a:t>
            </a:r>
            <a:endParaRPr lang="ru-RU">
              <a:latin typeface="Calibri" pitchFamily="34" charset="0"/>
            </a:endParaRPr>
          </a:p>
          <a:p>
            <a:pPr marL="927100" algn="just">
              <a:spcBef>
                <a:spcPts val="438"/>
              </a:spcBef>
              <a:buFontTx/>
              <a:buAutoNum type="arabicParenR"/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	У рыб с небольшой плодовитостью хорошо развита забота о потомстве, иначе они не могли бы существовать.</a:t>
            </a:r>
            <a:endParaRPr lang="ru-RU">
              <a:latin typeface="Calibri" pitchFamily="34" charset="0"/>
            </a:endParaRPr>
          </a:p>
          <a:p>
            <a:pPr marL="927100">
              <a:spcBef>
                <a:spcPts val="825"/>
              </a:spcBef>
            </a:pPr>
            <a:endParaRPr lang="ru-RU">
              <a:latin typeface="Calibri" pitchFamily="34" charset="0"/>
            </a:endParaRPr>
          </a:p>
          <a:p>
            <a:pPr marL="927100"/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Обратите внимание на первый критерий и его соответствие смыслу вопроса.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133600"/>
            <a:ext cx="3786188" cy="22209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92088" indent="-179388">
              <a:spcBef>
                <a:spcPts val="100"/>
              </a:spcBef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Считается, что на склонах холмов поля надо распахивать поперёк склона (горизонтально, террасами), а не вдоль (от вершины к подножию).</a:t>
            </a:r>
            <a:endParaRPr lang="ru-RU">
              <a:latin typeface="Calibri" pitchFamily="34" charset="0"/>
            </a:endParaRPr>
          </a:p>
          <a:p>
            <a:pPr marL="192088" indent="-179388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Объясните, почему необходимо делать именно так и к чему может привести распашка полей вдоль склона.</a:t>
            </a:r>
            <a:endParaRPr lang="ru-RU">
              <a:latin typeface="Calibri" pitchFamily="34" charset="0"/>
            </a:endParaRPr>
          </a:p>
        </p:txBody>
      </p:sp>
      <p:sp>
        <p:nvSpPr>
          <p:cNvPr id="97283" name="object 3"/>
          <p:cNvSpPr>
            <a:spLocks/>
          </p:cNvSpPr>
          <p:nvPr/>
        </p:nvSpPr>
        <p:spPr bwMode="auto">
          <a:xfrm>
            <a:off x="4716463" y="1785938"/>
            <a:ext cx="4176712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4797425" y="2127250"/>
            <a:ext cx="3990975" cy="3630613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219075" indent="-206375">
              <a:spcBef>
                <a:spcPts val="113"/>
              </a:spcBef>
              <a:buFontTx/>
              <a:buAutoNum type="arabicParenR"/>
              <a:tabLst>
                <a:tab pos="219075" algn="l"/>
              </a:tabLst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при распашке вдоль склона и вода,</a:t>
            </a:r>
            <a:endParaRPr lang="ru-RU" sz="1600">
              <a:latin typeface="Calibri" pitchFamily="34" charset="0"/>
            </a:endParaRPr>
          </a:p>
          <a:p>
            <a:pPr marL="219075" indent="-206375">
              <a:tabLst>
                <a:tab pos="219075" algn="l"/>
              </a:tabLst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используемая для полива, и естественные осадки будут стекать вдоль грядок к подножию холма;</a:t>
            </a:r>
            <a:endParaRPr lang="ru-RU" sz="1600">
              <a:latin typeface="Calibri" pitchFamily="34" charset="0"/>
            </a:endParaRPr>
          </a:p>
          <a:p>
            <a:pPr marL="219075" indent="-206375">
              <a:spcBef>
                <a:spcPts val="388"/>
              </a:spcBef>
              <a:buFontTx/>
              <a:buAutoNum type="arabicParenR" startAt="2"/>
              <a:tabLst>
                <a:tab pos="219075" algn="l"/>
              </a:tabLst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	эта вода будет вымывать из почвы удобрения и другие полезные вещества, ускоряя эрозию почвы;</a:t>
            </a:r>
            <a:endParaRPr lang="ru-RU" sz="1600">
              <a:latin typeface="Calibri" pitchFamily="34" charset="0"/>
            </a:endParaRPr>
          </a:p>
          <a:p>
            <a:pPr marL="219075" indent="-206375">
              <a:spcBef>
                <a:spcPts val="388"/>
              </a:spcBef>
              <a:buFontTx/>
              <a:buAutoNum type="arabicParenR" startAt="2"/>
              <a:tabLst>
                <a:tab pos="219075" algn="l"/>
              </a:tabLst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	при распашке поперёк склона вода будет дольше оставаться в почве и вещества будут вымываться гораздо медленнее</a:t>
            </a:r>
            <a:endParaRPr lang="ru-RU" sz="1600">
              <a:latin typeface="Calibri" pitchFamily="34" charset="0"/>
            </a:endParaRPr>
          </a:p>
          <a:p>
            <a:pPr marL="219075" indent="-206375">
              <a:lnSpc>
                <a:spcPct val="103000"/>
              </a:lnSpc>
              <a:spcBef>
                <a:spcPts val="988"/>
              </a:spcBef>
              <a:tabLst>
                <a:tab pos="219075" algn="l"/>
              </a:tabLst>
            </a:pPr>
            <a:r>
              <a:rPr lang="ru-RU" sz="1200" i="1">
                <a:solidFill>
                  <a:srgbClr val="C00000"/>
                </a:solidFill>
                <a:latin typeface="Calibri" pitchFamily="34" charset="0"/>
              </a:rPr>
              <a:t>Примечание: школьники, как правило, не знакомы с термином «террасирование». Это задание вызывает у них серьезные затруднения и в силу недостатка опыта поездок в места, где такой способ распашки распространен.</a:t>
            </a:r>
            <a:endParaRPr lang="ru-RU" sz="1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7285" name="object 5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1530350" y="1550988"/>
            <a:ext cx="1617663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7287" name="object 7"/>
          <p:cNvSpPr>
            <a:spLocks/>
          </p:cNvSpPr>
          <p:nvPr/>
        </p:nvSpPr>
        <p:spPr bwMode="auto">
          <a:xfrm>
            <a:off x="5005388" y="1639888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5713413" y="1560513"/>
            <a:ext cx="2189162" cy="2587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835025" y="503238"/>
            <a:ext cx="6837363" cy="382587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36575" y="979488"/>
            <a:ext cx="4462463" cy="330200"/>
          </a:xfrm>
          <a:prstGeom prst="rect">
            <a:avLst/>
          </a:prstGeom>
        </p:spPr>
        <p:txBody>
          <a:bodyPr lIns="0" tIns="11430" rIns="0" bIns="0">
            <a:spAutoFit/>
          </a:bodyPr>
          <a:lstStyle/>
          <a:p>
            <a:pPr marL="12700">
              <a:spcBef>
                <a:spcPts val="88"/>
              </a:spcBef>
            </a:pPr>
            <a:r>
              <a:rPr lang="ru-RU" sz="2000">
                <a:solidFill>
                  <a:srgbClr val="FFFFFF"/>
                </a:solidFill>
                <a:latin typeface="Calibri" pitchFamily="34" charset="0"/>
              </a:rPr>
              <a:t>(В.С. Рохлов, В.Б. Саленко, Н.В. Котикова)</a:t>
            </a:r>
            <a:endParaRPr lang="ru-RU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288" y="1874838"/>
            <a:ext cx="3508375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713"/>
              </a:lnSpc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Тело пингвинов покрыто очень Тело</a:t>
            </a:r>
            <a:endParaRPr lang="ru-RU">
              <a:latin typeface="Calibri" pitchFamily="34" charset="0"/>
            </a:endParaRPr>
          </a:p>
        </p:txBody>
      </p:sp>
      <p:grpSp>
        <p:nvGrpSpPr>
          <p:cNvPr id="99331" name="object 3"/>
          <p:cNvGrpSpPr>
            <a:grpSpLocks/>
          </p:cNvGrpSpPr>
          <p:nvPr/>
        </p:nvGrpSpPr>
        <p:grpSpPr bwMode="auto">
          <a:xfrm>
            <a:off x="4711700" y="1639888"/>
            <a:ext cx="4186238" cy="4665662"/>
            <a:chOff x="4711763" y="1639823"/>
            <a:chExt cx="4186554" cy="4665980"/>
          </a:xfrm>
        </p:grpSpPr>
        <p:sp>
          <p:nvSpPr>
            <p:cNvPr id="99332" name="object 4"/>
            <p:cNvSpPr>
              <a:spLocks/>
            </p:cNvSpPr>
            <p:nvPr/>
          </p:nvSpPr>
          <p:spPr bwMode="auto">
            <a:xfrm>
              <a:off x="4716526" y="1785912"/>
              <a:ext cx="4177029" cy="4514850"/>
            </a:xfrm>
            <a:custGeom>
              <a:avLst/>
              <a:gdLst/>
              <a:ahLst/>
              <a:cxnLst>
                <a:cxn ang="0">
                  <a:pos x="0" y="4514596"/>
                </a:cxn>
                <a:cxn ang="0">
                  <a:pos x="4176776" y="4514596"/>
                </a:cxn>
                <a:cxn ang="0">
                  <a:pos x="4176776" y="0"/>
                </a:cxn>
                <a:cxn ang="0">
                  <a:pos x="0" y="0"/>
                </a:cxn>
                <a:cxn ang="0">
                  <a:pos x="0" y="4514596"/>
                </a:cxn>
              </a:cxnLst>
              <a:rect l="0" t="0" r="r" b="b"/>
              <a:pathLst>
                <a:path w="4177029" h="4514850">
                  <a:moveTo>
                    <a:pt x="0" y="4514596"/>
                  </a:moveTo>
                  <a:lnTo>
                    <a:pt x="4176776" y="4514596"/>
                  </a:lnTo>
                  <a:lnTo>
                    <a:pt x="4176776" y="0"/>
                  </a:lnTo>
                  <a:lnTo>
                    <a:pt x="0" y="0"/>
                  </a:lnTo>
                  <a:lnTo>
                    <a:pt x="0" y="4514596"/>
                  </a:lnTo>
                  <a:close/>
                </a:path>
              </a:pathLst>
            </a:custGeom>
            <a:noFill/>
            <a:ln w="9525">
              <a:solidFill>
                <a:srgbClr val="C8C8C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9333" name="object 5"/>
            <p:cNvSpPr>
              <a:spLocks/>
            </p:cNvSpPr>
            <p:nvPr/>
          </p:nvSpPr>
          <p:spPr bwMode="auto">
            <a:xfrm>
              <a:off x="5004816" y="1639823"/>
              <a:ext cx="3600450" cy="431800"/>
            </a:xfrm>
            <a:custGeom>
              <a:avLst/>
              <a:gdLst/>
              <a:ahLst/>
              <a:cxnLst>
                <a:cxn ang="0">
                  <a:pos x="3599941" y="0"/>
                </a:cxn>
                <a:cxn ang="0">
                  <a:pos x="0" y="0"/>
                </a:cxn>
                <a:cxn ang="0">
                  <a:pos x="0" y="431800"/>
                </a:cxn>
                <a:cxn ang="0">
                  <a:pos x="3599941" y="431800"/>
                </a:cxn>
                <a:cxn ang="0">
                  <a:pos x="3599941" y="0"/>
                </a:cxn>
              </a:cxnLst>
              <a:rect l="0" t="0" r="r" b="b"/>
              <a:pathLst>
                <a:path w="3600450" h="431800">
                  <a:moveTo>
                    <a:pt x="3599941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599941" y="431800"/>
                  </a:lnTo>
                  <a:lnTo>
                    <a:pt x="35999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97425" y="1560513"/>
            <a:ext cx="3927475" cy="4384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9271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spcBef>
                <a:spcPts val="388"/>
              </a:spcBef>
            </a:pPr>
            <a:endParaRPr lang="ru-RU" sz="1600">
              <a:latin typeface="Calibri" pitchFamily="34" charset="0"/>
            </a:endParaRPr>
          </a:p>
          <a:p>
            <a:pPr marL="927100">
              <a:lnSpc>
                <a:spcPts val="1513"/>
              </a:lnSpc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Пингвины живут в холодных условиях, поэтому 	мощный пуховой слой (пуховые перья особого 	строения) им необходим в качестве 	термоизоляции;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ct val="90000"/>
              </a:lnSpc>
              <a:spcBef>
                <a:spcPts val="325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	если бы пуховые перья менялись постепенно, это приводило бы к нарушению плотности контурных перьев, что, в свою очередь, приводило к намоканию перьев при плавании;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513"/>
              </a:lnSpc>
              <a:spcBef>
                <a:spcPts val="363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поэтому у пингвинов выработалась смена всех 	пуховых перьев разом, чтобы период смены был 	как можно короче</a:t>
            </a:r>
            <a:endParaRPr lang="ru-RU" sz="1400">
              <a:latin typeface="Calibri" pitchFamily="34" charset="0"/>
            </a:endParaRPr>
          </a:p>
          <a:p>
            <a:pPr marL="927100" algn="just">
              <a:lnSpc>
                <a:spcPts val="1513"/>
              </a:lnSpc>
              <a:spcBef>
                <a:spcPts val="350"/>
              </a:spcBef>
            </a:pPr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Линька у пингвинов длится около 20 дней. Они в это время голодают и скапливаются в стаи, чтобы согреться. Пуховые перья</a:t>
            </a:r>
          </a:p>
          <a:p>
            <a:pPr marL="927100">
              <a:lnSpc>
                <a:spcPts val="1413"/>
              </a:lnSpc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выталкиваются новыми перьями. Поэтому если</a:t>
            </a:r>
          </a:p>
          <a:p>
            <a:pPr marL="927100">
              <a:lnSpc>
                <a:spcPts val="1513"/>
              </a:lnSpc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словосочетание «все сразу» будет</a:t>
            </a:r>
          </a:p>
          <a:p>
            <a:pPr marL="927100">
              <a:lnSpc>
                <a:spcPts val="1513"/>
              </a:lnSpc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абитуриентами понято, как, «очень быстро», (а</a:t>
            </a:r>
          </a:p>
          <a:p>
            <a:pPr marL="927100">
              <a:lnSpc>
                <a:spcPts val="1600"/>
              </a:lnSpc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это вполне вероятно, то ответ будет затруднен.</a:t>
            </a:r>
          </a:p>
          <a:p>
            <a:pPr marL="927100">
              <a:spcBef>
                <a:spcPts val="175"/>
              </a:spcBef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Задание может иметь веер ответов.</a:t>
            </a:r>
          </a:p>
        </p:txBody>
      </p:sp>
      <p:sp>
        <p:nvSpPr>
          <p:cNvPr id="99335" name="object 7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330200" y="1550988"/>
            <a:ext cx="3979863" cy="205263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11263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1211263">
              <a:spcBef>
                <a:spcPts val="75"/>
              </a:spcBef>
            </a:pPr>
            <a:r>
              <a:rPr lang="ru-RU">
                <a:solidFill>
                  <a:srgbClr val="C00000"/>
                </a:solidFill>
                <a:latin typeface="Arial MT"/>
                <a:ea typeface="Arial MT"/>
                <a:cs typeface="Arial MT"/>
              </a:rPr>
              <a:t>•</a:t>
            </a:r>
          </a:p>
          <a:p>
            <a:pPr marL="1211263">
              <a:spcBef>
                <a:spcPts val="50"/>
              </a:spcBef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Тело пингвинов покрыто очень мощным плотным слоем контурных перьев, под которыми толстый слой пуховых перьев. При этом пингвины, в отличие от других птиц, меняют пуховые перья все разом, а не постепенно в</a:t>
            </a:r>
            <a:endParaRPr lang="ru-RU" sz="1200">
              <a:latin typeface="Calibri" pitchFamily="34" charset="0"/>
            </a:endParaRPr>
          </a:p>
          <a:p>
            <a:pPr marL="1211263"/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течение всей жизни. Объясните, почему у пингвинов в</a:t>
            </a:r>
            <a:endParaRPr lang="ru-RU" sz="1200">
              <a:latin typeface="Calibri" pitchFamily="34" charset="0"/>
            </a:endParaRPr>
          </a:p>
          <a:p>
            <a:pPr marL="1211263"/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ходе эволюции сформировались такие особенности</a:t>
            </a:r>
            <a:endParaRPr lang="ru-RU" sz="1200">
              <a:latin typeface="Calibri" pitchFamily="34" charset="0"/>
            </a:endParaRPr>
          </a:p>
          <a:p>
            <a:pPr marL="1211263"/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пухового слоя перьев и как эти особенности повышают их приспособленность к условиям окружающей среды</a:t>
            </a: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.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596900" y="627063"/>
            <a:ext cx="8089900" cy="438150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4300" b="1" smtClean="0">
                <a:solidFill>
                  <a:srgbClr val="0070C0"/>
                </a:solidFill>
              </a:rPr>
              <a:t>Пример задания и его критерии</a:t>
            </a:r>
          </a:p>
        </p:txBody>
      </p:sp>
      <p:pic>
        <p:nvPicPr>
          <p:cNvPr id="99338" name="object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860800"/>
            <a:ext cx="37528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1785938"/>
            <a:ext cx="4176713" cy="4514850"/>
          </a:xfrm>
          <a:prstGeom prst="rect">
            <a:avLst/>
          </a:prstGeom>
          <a:ln w="9525">
            <a:solidFill>
              <a:srgbClr val="C8C8C8"/>
            </a:solidFill>
          </a:ln>
        </p:spPr>
        <p:txBody>
          <a:bodyPr lIns="0" tIns="97790" rIns="0" bIns="0">
            <a:spAutoFit/>
          </a:bodyPr>
          <a:lstStyle/>
          <a:p>
            <a:pPr>
              <a:spcBef>
                <a:spcPts val="775"/>
              </a:spcBef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solidFill>
                  <a:srgbClr val="515151"/>
                </a:solidFill>
                <a:latin typeface="Calibri" pitchFamily="34" charset="0"/>
              </a:rPr>
              <a:t>Что происходит с признаками и</a:t>
            </a:r>
            <a:endParaRPr lang="ru-RU">
              <a:latin typeface="Calibri" pitchFamily="34" charset="0"/>
            </a:endParaRPr>
          </a:p>
          <a:p>
            <a:r>
              <a:rPr lang="ru-RU">
                <a:solidFill>
                  <a:srgbClr val="515151"/>
                </a:solidFill>
                <a:latin typeface="Calibri" pitchFamily="34" charset="0"/>
              </a:rPr>
              <a:t>характеристиками организмов при</a:t>
            </a:r>
            <a:endParaRPr lang="ru-RU">
              <a:latin typeface="Calibri" pitchFamily="34" charset="0"/>
            </a:endParaRPr>
          </a:p>
          <a:p>
            <a:r>
              <a:rPr lang="ru-RU">
                <a:solidFill>
                  <a:srgbClr val="515151"/>
                </a:solidFill>
                <a:latin typeface="Calibri" pitchFamily="34" charset="0"/>
              </a:rPr>
              <a:t>дивергентном видообразовании?</a:t>
            </a:r>
            <a:endParaRPr lang="ru-RU">
              <a:latin typeface="Calibri" pitchFamily="34" charset="0"/>
            </a:endParaRPr>
          </a:p>
          <a:p>
            <a:r>
              <a:rPr lang="ru-RU">
                <a:solidFill>
                  <a:srgbClr val="515151"/>
                </a:solidFill>
                <a:latin typeface="Calibri" pitchFamily="34" charset="0"/>
              </a:rPr>
              <a:t>Какие движущие силы эволюции лежат в основе этого процесса? Какая форма естественного отбора лежит в основе этого процесса?</a:t>
            </a:r>
            <a:endParaRPr lang="ru-RU">
              <a:latin typeface="Calibri" pitchFamily="34" charset="0"/>
            </a:endParaRPr>
          </a:p>
        </p:txBody>
      </p:sp>
      <p:sp>
        <p:nvSpPr>
          <p:cNvPr id="100355" name="object 3"/>
          <p:cNvSpPr>
            <a:spLocks/>
          </p:cNvSpPr>
          <p:nvPr/>
        </p:nvSpPr>
        <p:spPr bwMode="auto">
          <a:xfrm>
            <a:off x="4716463" y="1785938"/>
            <a:ext cx="4176712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4797425" y="2463800"/>
            <a:ext cx="3594100" cy="32083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46063" indent="-233363">
              <a:spcBef>
                <a:spcPts val="100"/>
              </a:spcBef>
              <a:buFontTx/>
              <a:buAutoNum type="arabicParenR"/>
              <a:tabLst>
                <a:tab pos="246063" algn="l"/>
              </a:tabLst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При дивергенции происходит</a:t>
            </a:r>
            <a:endParaRPr lang="ru-RU">
              <a:latin typeface="Calibri" pitchFamily="34" charset="0"/>
            </a:endParaRPr>
          </a:p>
          <a:p>
            <a:pPr marL="246063" indent="-233363">
              <a:tabLst>
                <a:tab pos="246063" algn="l"/>
              </a:tabLst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расхождение признаков</a:t>
            </a:r>
            <a:endParaRPr lang="ru-RU">
              <a:latin typeface="Calibri" pitchFamily="34" charset="0"/>
            </a:endParaRPr>
          </a:p>
          <a:p>
            <a:pPr marL="246063" indent="-233363">
              <a:spcBef>
                <a:spcPts val="438"/>
              </a:spcBef>
              <a:buFontTx/>
              <a:buAutoNum type="arabicParenR" startAt="2"/>
              <a:tabLst>
                <a:tab pos="246063" algn="l"/>
              </a:tabLst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Дивергенция обусловлена</a:t>
            </a:r>
            <a:endParaRPr lang="ru-RU">
              <a:latin typeface="Calibri" pitchFamily="34" charset="0"/>
            </a:endParaRPr>
          </a:p>
          <a:p>
            <a:pPr marL="246063" indent="-233363">
              <a:tabLst>
                <a:tab pos="246063" algn="l"/>
              </a:tabLst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наследственной изменчивостью, борьбой за существование и естественным отбором.</a:t>
            </a:r>
            <a:endParaRPr lang="ru-RU">
              <a:latin typeface="Calibri" pitchFamily="34" charset="0"/>
            </a:endParaRPr>
          </a:p>
          <a:p>
            <a:pPr marL="246063" indent="-233363">
              <a:spcBef>
                <a:spcPts val="438"/>
              </a:spcBef>
              <a:buFontTx/>
              <a:buAutoNum type="arabicParenR" startAt="3"/>
              <a:tabLst>
                <a:tab pos="246063" algn="l"/>
              </a:tabLst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Движущая форма естественного</a:t>
            </a:r>
            <a:endParaRPr lang="ru-RU">
              <a:latin typeface="Calibri" pitchFamily="34" charset="0"/>
            </a:endParaRPr>
          </a:p>
          <a:p>
            <a:pPr marL="246063" indent="-233363">
              <a:tabLst>
                <a:tab pos="246063" algn="l"/>
              </a:tabLst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отбора, ведущая к </a:t>
            </a:r>
            <a:r>
              <a:rPr lang="ru-RU" u="sng">
                <a:solidFill>
                  <a:srgbClr val="C00000"/>
                </a:solidFill>
                <a:latin typeface="Calibri" pitchFamily="34" charset="0"/>
              </a:rPr>
              <a:t>полиморфизму.</a:t>
            </a:r>
            <a:endParaRPr lang="ru-RU">
              <a:solidFill>
                <a:srgbClr val="C00000"/>
              </a:solidFill>
              <a:latin typeface="Calibri" pitchFamily="34" charset="0"/>
            </a:endParaRPr>
          </a:p>
          <a:p>
            <a:pPr marL="246063" indent="-233363" algn="just">
              <a:spcBef>
                <a:spcPts val="438"/>
              </a:spcBef>
              <a:tabLst>
                <a:tab pos="246063" algn="l"/>
              </a:tabLst>
            </a:pPr>
            <a:r>
              <a:rPr lang="ru-RU" b="1" u="sng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 u="sng">
                <a:solidFill>
                  <a:srgbClr val="C00000"/>
                </a:solidFill>
                <a:latin typeface="Calibri" pitchFamily="34" charset="0"/>
              </a:rPr>
              <a:t>термин полиморфизм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u="sng">
                <a:solidFill>
                  <a:srgbClr val="C00000"/>
                </a:solidFill>
                <a:latin typeface="Calibri" pitchFamily="34" charset="0"/>
              </a:rPr>
              <a:t>будет часто встречаться в будущих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u="sng">
                <a:solidFill>
                  <a:srgbClr val="C00000"/>
                </a:solidFill>
                <a:latin typeface="Calibri" pitchFamily="34" charset="0"/>
              </a:rPr>
              <a:t>заданиях.</a:t>
            </a:r>
            <a:endParaRPr lang="ru-RU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0357" name="object 5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0358" name="object 6"/>
          <p:cNvSpPr>
            <a:spLocks/>
          </p:cNvSpPr>
          <p:nvPr/>
        </p:nvSpPr>
        <p:spPr bwMode="auto">
          <a:xfrm>
            <a:off x="5005388" y="1639888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" name="object 7"/>
          <p:cNvSpPr txBox="1"/>
          <p:nvPr/>
        </p:nvSpPr>
        <p:spPr>
          <a:xfrm>
            <a:off x="1530350" y="1560513"/>
            <a:ext cx="6373813" cy="2587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194175" algn="l"/>
              </a:tabLst>
            </a:pPr>
            <a:r>
              <a:rPr lang="ru-RU" sz="2400" b="1" baseline="2000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r>
              <a:rPr lang="ru-RU" sz="2400" b="1" baseline="200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536575" y="307975"/>
            <a:ext cx="7851775" cy="866775"/>
          </a:xfrm>
        </p:spPr>
        <p:txBody>
          <a:bodyPr lIns="0" tIns="13335" rIns="0" bIns="0">
            <a:spAutoFit/>
          </a:bodyPr>
          <a:lstStyle/>
          <a:p>
            <a:pPr marL="12700" defTabSz="685800"/>
            <a:r>
              <a:rPr lang="ru-RU" sz="2800" b="1" smtClean="0">
                <a:solidFill>
                  <a:srgbClr val="0070C0"/>
                </a:solidFill>
              </a:rPr>
              <a:t>Пример задания и его критерии</a:t>
            </a:r>
            <a:br>
              <a:rPr lang="ru-RU" sz="2800" b="1" smtClean="0">
                <a:solidFill>
                  <a:srgbClr val="0070C0"/>
                </a:solidFill>
              </a:rPr>
            </a:br>
            <a:r>
              <a:rPr lang="ru-RU" sz="2800" b="1" smtClean="0">
                <a:solidFill>
                  <a:srgbClr val="0070C0"/>
                </a:solidFill>
              </a:rPr>
              <a:t>(В.С. Рохлов, В.Б. Саленко, Н.В. Котикова)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457450"/>
            <a:ext cx="3921125" cy="3519488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Почему биологический регресс часто ведет к</a:t>
            </a:r>
            <a:endParaRPr lang="ru-RU" sz="1600">
              <a:latin typeface="Calibri" pitchFamily="34" charset="0"/>
            </a:endParaRPr>
          </a:p>
          <a:p>
            <a:pPr marL="12700"/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вымиранию вида? Ответ обоснуйте,</a:t>
            </a:r>
            <a:endParaRPr lang="ru-RU" sz="1600">
              <a:latin typeface="Calibri" pitchFamily="34" charset="0"/>
            </a:endParaRPr>
          </a:p>
          <a:p>
            <a:pPr marL="12700"/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приведите не менее четырех аргументов</a:t>
            </a:r>
            <a:endParaRPr lang="ru-RU" sz="1600">
              <a:latin typeface="Calibri" pitchFamily="34" charset="0"/>
            </a:endParaRPr>
          </a:p>
          <a:p>
            <a:pPr marL="12700">
              <a:spcBef>
                <a:spcPts val="425"/>
              </a:spcBef>
            </a:pPr>
            <a:r>
              <a:rPr lang="ru-RU" i="1">
                <a:solidFill>
                  <a:srgbClr val="515151"/>
                </a:solidFill>
                <a:latin typeface="Calibri" pitchFamily="34" charset="0"/>
              </a:rPr>
              <a:t>Возможный веер ответов на задание (оно может иметь разные формулировки)</a:t>
            </a:r>
            <a:endParaRPr lang="ru-RU">
              <a:latin typeface="Calibri" pitchFamily="34" charset="0"/>
            </a:endParaRPr>
          </a:p>
          <a:p>
            <a:pPr marL="12700">
              <a:spcBef>
                <a:spcPts val="375"/>
              </a:spcBef>
              <a:buFont typeface="Arial MT"/>
              <a:buChar char="•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Организмы не успевают приспособиться к 	изменяющимся условиям среды</a:t>
            </a:r>
            <a:endParaRPr lang="ru-RU" sz="1400">
              <a:latin typeface="Calibri" pitchFamily="34" charset="0"/>
            </a:endParaRPr>
          </a:p>
          <a:p>
            <a:pPr marL="12700">
              <a:spcBef>
                <a:spcPts val="338"/>
              </a:spcBef>
              <a:buFont typeface="Arial MT"/>
              <a:buChar char="•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Они не выдерживают конкуренции с другими</a:t>
            </a:r>
            <a:endParaRPr lang="ru-RU" sz="1400">
              <a:latin typeface="Calibri" pitchFamily="34" charset="0"/>
            </a:endParaRPr>
          </a:p>
          <a:p>
            <a:pPr marL="12700"/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видами</a:t>
            </a:r>
            <a:endParaRPr lang="ru-RU" sz="1400">
              <a:latin typeface="Calibri" pitchFamily="34" charset="0"/>
            </a:endParaRPr>
          </a:p>
          <a:p>
            <a:pPr marL="12700">
              <a:spcBef>
                <a:spcPts val="338"/>
              </a:spcBef>
              <a:buFont typeface="Arial MT"/>
              <a:buChar char="•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 результате они отсеиваются естественным 	отбором</a:t>
            </a:r>
            <a:endParaRPr lang="ru-RU" sz="1400">
              <a:latin typeface="Calibri" pitchFamily="34" charset="0"/>
            </a:endParaRPr>
          </a:p>
          <a:p>
            <a:pPr marL="12700">
              <a:spcBef>
                <a:spcPts val="338"/>
              </a:spcBef>
              <a:buFont typeface="Arial MT"/>
              <a:buChar char="•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Из-за снижения численности происходит</a:t>
            </a:r>
            <a:endParaRPr lang="ru-RU" sz="1400">
              <a:latin typeface="Calibri" pitchFamily="34" charset="0"/>
            </a:endParaRPr>
          </a:p>
          <a:p>
            <a:pPr marL="12700"/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сокращение ареала</a:t>
            </a:r>
            <a:endParaRPr lang="ru-RU" sz="1400">
              <a:latin typeface="Calibri" pitchFamily="34" charset="0"/>
            </a:endParaRPr>
          </a:p>
        </p:txBody>
      </p:sp>
      <p:grpSp>
        <p:nvGrpSpPr>
          <p:cNvPr id="102403" name="object 3"/>
          <p:cNvGrpSpPr>
            <a:grpSpLocks/>
          </p:cNvGrpSpPr>
          <p:nvPr/>
        </p:nvGrpSpPr>
        <p:grpSpPr bwMode="auto">
          <a:xfrm>
            <a:off x="4711700" y="1639888"/>
            <a:ext cx="4186238" cy="4665662"/>
            <a:chOff x="4711763" y="1639823"/>
            <a:chExt cx="4186554" cy="4665980"/>
          </a:xfrm>
        </p:grpSpPr>
        <p:sp>
          <p:nvSpPr>
            <p:cNvPr id="102404" name="object 4"/>
            <p:cNvSpPr>
              <a:spLocks/>
            </p:cNvSpPr>
            <p:nvPr/>
          </p:nvSpPr>
          <p:spPr bwMode="auto">
            <a:xfrm>
              <a:off x="4716526" y="1785912"/>
              <a:ext cx="4177029" cy="4514850"/>
            </a:xfrm>
            <a:custGeom>
              <a:avLst/>
              <a:gdLst/>
              <a:ahLst/>
              <a:cxnLst>
                <a:cxn ang="0">
                  <a:pos x="0" y="4514596"/>
                </a:cxn>
                <a:cxn ang="0">
                  <a:pos x="4176776" y="4514596"/>
                </a:cxn>
                <a:cxn ang="0">
                  <a:pos x="4176776" y="0"/>
                </a:cxn>
                <a:cxn ang="0">
                  <a:pos x="0" y="0"/>
                </a:cxn>
                <a:cxn ang="0">
                  <a:pos x="0" y="4514596"/>
                </a:cxn>
              </a:cxnLst>
              <a:rect l="0" t="0" r="r" b="b"/>
              <a:pathLst>
                <a:path w="4177029" h="4514850">
                  <a:moveTo>
                    <a:pt x="0" y="4514596"/>
                  </a:moveTo>
                  <a:lnTo>
                    <a:pt x="4176776" y="4514596"/>
                  </a:lnTo>
                  <a:lnTo>
                    <a:pt x="4176776" y="0"/>
                  </a:lnTo>
                  <a:lnTo>
                    <a:pt x="0" y="0"/>
                  </a:lnTo>
                  <a:lnTo>
                    <a:pt x="0" y="4514596"/>
                  </a:lnTo>
                  <a:close/>
                </a:path>
              </a:pathLst>
            </a:custGeom>
            <a:noFill/>
            <a:ln w="9525">
              <a:solidFill>
                <a:srgbClr val="C8C8C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405" name="object 5"/>
            <p:cNvSpPr>
              <a:spLocks/>
            </p:cNvSpPr>
            <p:nvPr/>
          </p:nvSpPr>
          <p:spPr bwMode="auto">
            <a:xfrm>
              <a:off x="5004816" y="1639823"/>
              <a:ext cx="3600450" cy="431800"/>
            </a:xfrm>
            <a:custGeom>
              <a:avLst/>
              <a:gdLst/>
              <a:ahLst/>
              <a:cxnLst>
                <a:cxn ang="0">
                  <a:pos x="3599941" y="0"/>
                </a:cxn>
                <a:cxn ang="0">
                  <a:pos x="0" y="0"/>
                </a:cxn>
                <a:cxn ang="0">
                  <a:pos x="0" y="431800"/>
                </a:cxn>
                <a:cxn ang="0">
                  <a:pos x="3599941" y="431800"/>
                </a:cxn>
                <a:cxn ang="0">
                  <a:pos x="3599941" y="0"/>
                </a:cxn>
              </a:cxnLst>
              <a:rect l="0" t="0" r="r" b="b"/>
              <a:pathLst>
                <a:path w="3600450" h="431800">
                  <a:moveTo>
                    <a:pt x="3599941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599941" y="431800"/>
                  </a:lnTo>
                  <a:lnTo>
                    <a:pt x="35999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97425" y="1560513"/>
            <a:ext cx="3884613" cy="43370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9271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927100">
              <a:spcBef>
                <a:spcPts val="388"/>
              </a:spcBef>
            </a:pPr>
            <a:endParaRPr lang="ru-RU" sz="1600">
              <a:latin typeface="Calibri" pitchFamily="34" charset="0"/>
            </a:endParaRPr>
          </a:p>
          <a:p>
            <a:pPr marL="927100">
              <a:lnSpc>
                <a:spcPts val="1513"/>
              </a:lnSpc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При биологическом регрессе резко сокращается 	численность вида в связи с понижением 	адаптации организмов при изменении условий 	среды.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513"/>
              </a:lnSpc>
              <a:spcBef>
                <a:spcPts val="350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Происходит уменьшение ареала за счет 	уменьшения численности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ct val="90000"/>
              </a:lnSpc>
              <a:spcBef>
                <a:spcPts val="313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возникает близкородственное скрещивание, 	которое приводит к проявлению вредных 	мутаций и гибели организмов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600"/>
              </a:lnSpc>
              <a:spcBef>
                <a:spcPts val="175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случайные факторы повышают вероятность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600"/>
              </a:lnSpc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вымирания вида</a:t>
            </a:r>
            <a:endParaRPr lang="ru-RU" sz="1400">
              <a:latin typeface="Calibri" pitchFamily="34" charset="0"/>
            </a:endParaRPr>
          </a:p>
          <a:p>
            <a:pPr marL="927100">
              <a:lnSpc>
                <a:spcPts val="1938"/>
              </a:lnSpc>
              <a:spcBef>
                <a:spcPts val="425"/>
              </a:spcBef>
            </a:pPr>
            <a:r>
              <a:rPr lang="ru-RU" b="1" i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задание требует умения оперировать понятиями – регресс,</a:t>
            </a:r>
          </a:p>
          <a:p>
            <a:pPr marL="927100">
              <a:lnSpc>
                <a:spcPts val="1813"/>
              </a:lnSpc>
            </a:pPr>
            <a:r>
              <a:rPr lang="ru-RU">
                <a:solidFill>
                  <a:srgbClr val="C00000"/>
                </a:solidFill>
                <a:latin typeface="Calibri" pitchFamily="34" charset="0"/>
              </a:rPr>
              <a:t>адаптация, ареал, мутации. Оно</a:t>
            </a:r>
          </a:p>
          <a:p>
            <a:pPr marL="927100">
              <a:lnSpc>
                <a:spcPct val="90000"/>
              </a:lnSpc>
              <a:spcBef>
                <a:spcPts val="100"/>
              </a:spcBef>
            </a:pPr>
            <a:r>
              <a:rPr lang="ru-RU">
                <a:solidFill>
                  <a:srgbClr val="C00000"/>
                </a:solidFill>
                <a:latin typeface="Calibri" pitchFamily="34" charset="0"/>
              </a:rPr>
              <a:t>несложное, однако привести именно четыре полных критерия вызовет определенные трудности.</a:t>
            </a:r>
          </a:p>
        </p:txBody>
      </p:sp>
      <p:sp>
        <p:nvSpPr>
          <p:cNvPr id="102407" name="object 7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1530350" y="1550988"/>
            <a:ext cx="1617663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1073150" y="655638"/>
            <a:ext cx="7613650" cy="381000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463800"/>
            <a:ext cx="3913188" cy="30988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Докажите, что большинство</a:t>
            </a:r>
            <a:endParaRPr lang="ru-RU">
              <a:latin typeface="Calibri" pitchFamily="34" charset="0"/>
            </a:endParaRPr>
          </a:p>
          <a:p>
            <a:pPr marL="12700"/>
            <a:r>
              <a:rPr lang="ru-RU">
                <a:solidFill>
                  <a:srgbClr val="515151"/>
                </a:solidFill>
                <a:latin typeface="Calibri" pitchFamily="34" charset="0"/>
              </a:rPr>
              <a:t>современных птиц находится в состоянии биологического прогресса (с учетом особенностей птиц).</a:t>
            </a:r>
            <a:endParaRPr lang="ru-RU">
              <a:latin typeface="Calibri" pitchFamily="34" charset="0"/>
            </a:endParaRPr>
          </a:p>
          <a:p>
            <a:pPr marL="12700">
              <a:spcBef>
                <a:spcPts val="438"/>
              </a:spcBef>
            </a:pPr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ответ на это и предыдущее задания поддается алгоритмизации. Все что сокращается при регрессе увеличивается при прогрессе, и наоборот:</a:t>
            </a:r>
          </a:p>
          <a:p>
            <a:pPr marL="12700"/>
            <a:r>
              <a:rPr lang="ru-RU">
                <a:solidFill>
                  <a:srgbClr val="C00000"/>
                </a:solidFill>
                <a:latin typeface="Calibri" pitchFamily="34" charset="0"/>
              </a:rPr>
              <a:t>приспособленность, ареал, разнообразие</a:t>
            </a:r>
          </a:p>
        </p:txBody>
      </p:sp>
      <p:sp>
        <p:nvSpPr>
          <p:cNvPr id="103427" name="object 3"/>
          <p:cNvSpPr>
            <a:spLocks/>
          </p:cNvSpPr>
          <p:nvPr/>
        </p:nvSpPr>
        <p:spPr bwMode="auto">
          <a:xfrm>
            <a:off x="4716463" y="1785938"/>
            <a:ext cx="4176712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4797425" y="2381250"/>
            <a:ext cx="3914775" cy="3481388"/>
          </a:xfrm>
          <a:prstGeom prst="rect">
            <a:avLst/>
          </a:prstGeom>
        </p:spPr>
        <p:txBody>
          <a:bodyPr lIns="0" tIns="36194" rIns="0" bIns="0">
            <a:spAutoFit/>
          </a:bodyPr>
          <a:lstStyle/>
          <a:p>
            <a:pPr marL="190500" indent="-177800">
              <a:lnSpc>
                <a:spcPts val="1513"/>
              </a:lnSpc>
              <a:spcBef>
                <a:spcPts val="288"/>
              </a:spcBef>
              <a:buFontTx/>
              <a:buAutoNum type="arabicParenR"/>
              <a:tabLst>
                <a:tab pos="192088" algn="l"/>
              </a:tabLst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Большое видовое разнообразие, обусловленное 	разнообразием и адаптациями к своим</a:t>
            </a:r>
            <a:endParaRPr lang="ru-RU" sz="1400">
              <a:latin typeface="Calibri" pitchFamily="34" charset="0"/>
            </a:endParaRPr>
          </a:p>
          <a:p>
            <a:pPr marL="190500" indent="-177800">
              <a:lnSpc>
                <a:spcPts val="1500"/>
              </a:lnSpc>
              <a:tabLst>
                <a:tab pos="192088" algn="l"/>
              </a:tabLst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экологическим нишам</a:t>
            </a:r>
            <a:endParaRPr lang="ru-RU" sz="1400">
              <a:latin typeface="Calibri" pitchFamily="34" charset="0"/>
            </a:endParaRPr>
          </a:p>
          <a:p>
            <a:pPr marL="190500" indent="-177800">
              <a:lnSpc>
                <a:spcPct val="90000"/>
              </a:lnSpc>
              <a:spcBef>
                <a:spcPts val="338"/>
              </a:spcBef>
              <a:buFontTx/>
              <a:buAutoNum type="arabicParenR" startAt="2"/>
              <a:tabLst>
                <a:tab pos="192088" algn="l"/>
              </a:tabLst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Высокая внутривидовая численность особей, 	связанная со сложным поведением (заботой о 	потомстве, перелетами, строительством 	разнообразных гнезд и т.д.)</a:t>
            </a:r>
            <a:endParaRPr lang="ru-RU" sz="1400">
              <a:latin typeface="Calibri" pitchFamily="34" charset="0"/>
            </a:endParaRPr>
          </a:p>
          <a:p>
            <a:pPr marL="190500" indent="-177800">
              <a:lnSpc>
                <a:spcPts val="1513"/>
              </a:lnSpc>
              <a:spcBef>
                <a:spcPts val="363"/>
              </a:spcBef>
              <a:buFontTx/>
              <a:buAutoNum type="arabicParenR" startAt="2"/>
              <a:tabLst>
                <a:tab pos="192088" algn="l"/>
              </a:tabLst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широкий ареал обитания, обусловленный 	теплокровностью и способностью к полету.</a:t>
            </a:r>
            <a:endParaRPr lang="ru-RU" sz="1400">
              <a:latin typeface="Calibri" pitchFamily="34" charset="0"/>
            </a:endParaRPr>
          </a:p>
          <a:p>
            <a:pPr marL="190500" indent="-177800">
              <a:spcBef>
                <a:spcPts val="288"/>
              </a:spcBef>
              <a:tabLst>
                <a:tab pos="192088" algn="l"/>
              </a:tabLst>
            </a:pPr>
            <a:endParaRPr lang="ru-RU" sz="1400">
              <a:latin typeface="Calibri" pitchFamily="34" charset="0"/>
            </a:endParaRPr>
          </a:p>
          <a:p>
            <a:pPr marL="190500" indent="-177800">
              <a:lnSpc>
                <a:spcPts val="1600"/>
              </a:lnSpc>
              <a:tabLst>
                <a:tab pos="192088" algn="l"/>
              </a:tabLst>
            </a:pPr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не следует говорить о</a:t>
            </a:r>
          </a:p>
          <a:p>
            <a:pPr marL="190500" indent="-177800">
              <a:lnSpc>
                <a:spcPct val="90000"/>
              </a:lnSpc>
              <a:spcBef>
                <a:spcPts val="75"/>
              </a:spcBef>
              <a:tabLst>
                <a:tab pos="192088" algn="l"/>
              </a:tabLst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четрырехкамерном сердце, двойном дыхании, клюве без зубов и прочих приспособлениях к полету. В задании об этом не спрашивают.</a:t>
            </a:r>
          </a:p>
          <a:p>
            <a:pPr marL="190500" indent="-177800">
              <a:lnSpc>
                <a:spcPts val="1513"/>
              </a:lnSpc>
              <a:spcBef>
                <a:spcPts val="25"/>
              </a:spcBef>
              <a:tabLst>
                <a:tab pos="192088" algn="l"/>
              </a:tabLst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Теплокровность правильно упоминается как адаптациия к переживанию различных условий</a:t>
            </a:r>
          </a:p>
          <a:p>
            <a:pPr marL="190500" indent="-177800">
              <a:lnSpc>
                <a:spcPts val="1500"/>
              </a:lnSpc>
              <a:tabLst>
                <a:tab pos="192088" algn="l"/>
              </a:tabLst>
            </a:pP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среды.</a:t>
            </a:r>
          </a:p>
        </p:txBody>
      </p:sp>
      <p:sp>
        <p:nvSpPr>
          <p:cNvPr id="103429" name="object 5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1530350" y="1550988"/>
            <a:ext cx="1617663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3431" name="object 7"/>
          <p:cNvSpPr>
            <a:spLocks/>
          </p:cNvSpPr>
          <p:nvPr/>
        </p:nvSpPr>
        <p:spPr bwMode="auto">
          <a:xfrm>
            <a:off x="5005388" y="1639888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5713413" y="1560513"/>
            <a:ext cx="2190750" cy="2587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457200" y="655638"/>
            <a:ext cx="8229600" cy="381000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bject 2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330200" y="1697038"/>
            <a:ext cx="3719513" cy="30924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11263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1211263">
              <a:spcBef>
                <a:spcPts val="1475"/>
              </a:spcBef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Примеры похожих заданий:</a:t>
            </a:r>
            <a:endParaRPr lang="ru-RU" sz="1600">
              <a:latin typeface="Calibri" pitchFamily="34" charset="0"/>
            </a:endParaRPr>
          </a:p>
          <a:p>
            <a:pPr marL="1211263">
              <a:spcBef>
                <a:spcPts val="375"/>
              </a:spcBef>
            </a:pPr>
            <a:r>
              <a:rPr lang="ru-RU" sz="1600" b="1">
                <a:solidFill>
                  <a:srgbClr val="515151"/>
                </a:solidFill>
                <a:latin typeface="Calibri" pitchFamily="34" charset="0"/>
              </a:rPr>
              <a:t>Задание 1</a:t>
            </a:r>
            <a:endParaRPr lang="ru-RU" sz="1600">
              <a:latin typeface="Calibri" pitchFamily="34" charset="0"/>
            </a:endParaRPr>
          </a:p>
          <a:p>
            <a:pPr marL="1211263">
              <a:spcBef>
                <a:spcPts val="388"/>
              </a:spcBef>
              <a:buFontTx/>
              <a:buAutoNum type="arabicParenR"/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	Укажите не менее трех факторов, ограничивающих способность вида размножаться в геометрической прогрессии</a:t>
            </a:r>
            <a:endParaRPr lang="ru-RU" sz="1600">
              <a:latin typeface="Calibri" pitchFamily="34" charset="0"/>
            </a:endParaRPr>
          </a:p>
          <a:p>
            <a:pPr marL="1211263">
              <a:spcBef>
                <a:spcPts val="388"/>
              </a:spcBef>
            </a:pPr>
            <a:r>
              <a:rPr lang="ru-RU" sz="1600" b="1">
                <a:solidFill>
                  <a:srgbClr val="515151"/>
                </a:solidFill>
                <a:latin typeface="Calibri" pitchFamily="34" charset="0"/>
              </a:rPr>
              <a:t>Задание 2</a:t>
            </a:r>
            <a:endParaRPr lang="ru-RU" sz="1600">
              <a:latin typeface="Calibri" pitchFamily="34" charset="0"/>
            </a:endParaRPr>
          </a:p>
          <a:p>
            <a:pPr marL="1211263" algn="just">
              <a:spcBef>
                <a:spcPts val="388"/>
              </a:spcBef>
              <a:buFontTx/>
              <a:buAutoNum type="arabicParenR" startAt="2"/>
            </a:pPr>
            <a:r>
              <a:rPr lang="ru-RU" sz="1600">
                <a:solidFill>
                  <a:srgbClr val="515151"/>
                </a:solidFill>
                <a:latin typeface="Calibri" pitchFamily="34" charset="0"/>
              </a:rPr>
              <a:t>	Приведите три доказательства тому, что расширение ареала является признаком биологического прогресса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104452" name="object 4"/>
          <p:cNvSpPr>
            <a:spLocks/>
          </p:cNvSpPr>
          <p:nvPr/>
        </p:nvSpPr>
        <p:spPr bwMode="auto">
          <a:xfrm>
            <a:off x="4716463" y="1785938"/>
            <a:ext cx="4176712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" name="object 5"/>
          <p:cNvSpPr txBox="1"/>
          <p:nvPr/>
        </p:nvSpPr>
        <p:spPr>
          <a:xfrm>
            <a:off x="4797425" y="1804988"/>
            <a:ext cx="104775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pc="-50" dirty="0">
                <a:solidFill>
                  <a:srgbClr val="515151"/>
                </a:solidFill>
                <a:latin typeface="Arial MT"/>
                <a:cs typeface="Arial MT"/>
              </a:rPr>
              <a:t>•</a:t>
            </a:r>
            <a:endParaRPr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9513" y="1874838"/>
            <a:ext cx="115887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lnSpc>
                <a:spcPts val="17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pc="-50" dirty="0">
                <a:solidFill>
                  <a:srgbClr val="515151"/>
                </a:solidFill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  <p:sp>
        <p:nvSpPr>
          <p:cNvPr id="104455" name="object 7"/>
          <p:cNvSpPr>
            <a:spLocks/>
          </p:cNvSpPr>
          <p:nvPr/>
        </p:nvSpPr>
        <p:spPr bwMode="auto">
          <a:xfrm>
            <a:off x="5005388" y="1639888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4797425" y="1512888"/>
            <a:ext cx="3948113" cy="4084637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562100" indent="-633413">
              <a:lnSpc>
                <a:spcPct val="120000"/>
              </a:lnSpc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 </a:t>
            </a:r>
            <a:r>
              <a:rPr lang="ru-RU" sz="1600" b="1">
                <a:solidFill>
                  <a:srgbClr val="515151"/>
                </a:solidFill>
                <a:latin typeface="Calibri" pitchFamily="34" charset="0"/>
              </a:rPr>
              <a:t>Задание 1</a:t>
            </a:r>
            <a:endParaRPr lang="ru-RU" sz="1600">
              <a:latin typeface="Calibri" pitchFamily="34" charset="0"/>
            </a:endParaRPr>
          </a:p>
          <a:p>
            <a:pPr marL="1562100" indent="-633413">
              <a:spcBef>
                <a:spcPts val="225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Ограниченность ресурсов, самых необходимых: 	для растений – минеральные соли, свет, вода, 	углекислый газ; для животных – пища, вода и т.д.</a:t>
            </a:r>
            <a:endParaRPr lang="ru-RU" sz="1400">
              <a:latin typeface="Calibri" pitchFamily="34" charset="0"/>
            </a:endParaRPr>
          </a:p>
          <a:p>
            <a:pPr marL="1562100" indent="-633413">
              <a:spcBef>
                <a:spcPts val="338"/>
              </a:spcBef>
              <a:buFontTx/>
              <a:buAutoNum type="arabicParenR"/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Влияние неблагоприятных условий среды,</a:t>
            </a:r>
            <a:endParaRPr lang="ru-RU" sz="1400">
              <a:latin typeface="Calibri" pitchFamily="34" charset="0"/>
            </a:endParaRPr>
          </a:p>
          <a:p>
            <a:pPr marL="1562100" indent="-633413"/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замедляющих рост и размножение организмов</a:t>
            </a:r>
            <a:endParaRPr lang="ru-RU" sz="1400">
              <a:latin typeface="Calibri" pitchFamily="34" charset="0"/>
            </a:endParaRPr>
          </a:p>
          <a:p>
            <a:pPr marL="1562100" indent="-633413">
              <a:spcBef>
                <a:spcPts val="338"/>
              </a:spcBef>
              <a:buSzPct val="96000"/>
              <a:buFontTx/>
              <a:buAutoNum type="arabicParenR" startAt="3"/>
            </a:pPr>
            <a:r>
              <a:rPr lang="ru-RU" sz="1400" u="sng">
                <a:solidFill>
                  <a:srgbClr val="C00000"/>
                </a:solidFill>
                <a:latin typeface="Calibri" pitchFamily="34" charset="0"/>
              </a:rPr>
              <a:t> Естественный отсев или гибель молоди</a:t>
            </a:r>
            <a:endParaRPr lang="ru-RU" sz="1400">
              <a:solidFill>
                <a:srgbClr val="C00000"/>
              </a:solidFill>
              <a:latin typeface="Calibri" pitchFamily="34" charset="0"/>
            </a:endParaRPr>
          </a:p>
          <a:p>
            <a:pPr marL="1562100" indent="-633413">
              <a:spcBef>
                <a:spcPts val="650"/>
              </a:spcBef>
              <a:buFontTx/>
              <a:buAutoNum type="arabicParenR" startAt="3"/>
            </a:pPr>
            <a:endParaRPr lang="ru-RU" sz="1400">
              <a:latin typeface="Calibri" pitchFamily="34" charset="0"/>
            </a:endParaRPr>
          </a:p>
          <a:p>
            <a:pPr marL="1562100" indent="-633413"/>
            <a:r>
              <a:rPr lang="ru-RU" sz="1400" b="1" u="sng">
                <a:solidFill>
                  <a:srgbClr val="515151"/>
                </a:solidFill>
                <a:latin typeface="Calibri" pitchFamily="34" charset="0"/>
              </a:rPr>
              <a:t>Задание 2</a:t>
            </a:r>
            <a:endParaRPr lang="ru-RU" sz="1400">
              <a:latin typeface="Calibri" pitchFamily="34" charset="0"/>
            </a:endParaRPr>
          </a:p>
          <a:p>
            <a:pPr marL="241300" lvl="1" indent="-228600">
              <a:spcBef>
                <a:spcPts val="300"/>
              </a:spcBef>
              <a:buFontTx/>
              <a:buAutoNum type="arabicParenR"/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Увеличивается разнообразие условий среды,</a:t>
            </a:r>
            <a:endParaRPr lang="ru-RU" sz="1200">
              <a:latin typeface="Calibri" pitchFamily="34" charset="0"/>
            </a:endParaRPr>
          </a:p>
          <a:p>
            <a:pPr marL="1562100" indent="-633413"/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обеспечивающих размножение и развитие особей вида</a:t>
            </a:r>
            <a:endParaRPr lang="ru-RU" sz="1200">
              <a:latin typeface="Calibri" pitchFamily="34" charset="0"/>
            </a:endParaRPr>
          </a:p>
          <a:p>
            <a:pPr marL="241300" lvl="1" indent="-228600">
              <a:lnSpc>
                <a:spcPct val="120000"/>
              </a:lnSpc>
              <a:buFontTx/>
              <a:buAutoNum type="arabicParenR" startAt="2"/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Увеличивается, улучшается кормовая база 3)Ослабевает внутривидовая конкуренция</a:t>
            </a:r>
            <a:endParaRPr lang="ru-RU" sz="1200">
              <a:latin typeface="Calibri" pitchFamily="34" charset="0"/>
            </a:endParaRPr>
          </a:p>
          <a:p>
            <a:pPr marL="1562100" indent="-633413">
              <a:spcBef>
                <a:spcPts val="875"/>
              </a:spcBef>
            </a:pPr>
            <a:endParaRPr lang="ru-RU" sz="1200">
              <a:latin typeface="Calibri" pitchFamily="34" charset="0"/>
            </a:endParaRPr>
          </a:p>
          <a:p>
            <a:pPr marL="1562100" indent="-633413"/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Решение этих заданий происходит по указанному выше алгоритму.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457200" y="246063"/>
            <a:ext cx="8229600" cy="1200150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 </a:t>
            </a:r>
            <a:br>
              <a:rPr lang="ru-RU" sz="3900" b="1" smtClean="0">
                <a:solidFill>
                  <a:srgbClr val="0070C0"/>
                </a:solidFill>
              </a:rPr>
            </a:br>
            <a:r>
              <a:rPr lang="ru-RU" sz="3900" b="1" smtClean="0">
                <a:solidFill>
                  <a:srgbClr val="0070C0"/>
                </a:solidFill>
              </a:rPr>
              <a:t>(Л.Г. Прилежаева)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object 2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330200" y="1550988"/>
            <a:ext cx="3979863" cy="450532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11263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1211263"/>
            <a:endParaRPr lang="ru-RU" sz="1600">
              <a:latin typeface="Calibri" pitchFamily="34" charset="0"/>
            </a:endParaRPr>
          </a:p>
          <a:p>
            <a:pPr marL="1211263">
              <a:spcBef>
                <a:spcPts val="663"/>
              </a:spcBef>
            </a:pPr>
            <a:endParaRPr lang="ru-RU" sz="1600">
              <a:latin typeface="Calibri" pitchFamily="34" charset="0"/>
            </a:endParaRPr>
          </a:p>
          <a:p>
            <a:pPr marL="1211263">
              <a:lnSpc>
                <a:spcPct val="90000"/>
              </a:lnSpc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Объясните влияние плотности водной среды обитания на «живые организмы» биоценозов</a:t>
            </a:r>
            <a:endParaRPr lang="ru-RU" sz="1700">
              <a:latin typeface="Calibri" pitchFamily="34" charset="0"/>
            </a:endParaRPr>
          </a:p>
          <a:p>
            <a:pPr marL="1211263">
              <a:lnSpc>
                <a:spcPct val="90000"/>
              </a:lnSpc>
              <a:spcBef>
                <a:spcPts val="388"/>
              </a:spcBef>
            </a:pPr>
            <a:r>
              <a:rPr lang="ru-RU" sz="1700" b="1">
                <a:solidFill>
                  <a:srgbClr val="C00000"/>
                </a:solidFill>
                <a:latin typeface="Calibri" pitchFamily="34" charset="0"/>
              </a:rPr>
              <a:t>Веер ответов: </a:t>
            </a:r>
            <a:r>
              <a:rPr lang="ru-RU" sz="1700">
                <a:solidFill>
                  <a:srgbClr val="C00000"/>
                </a:solidFill>
                <a:latin typeface="Calibri" pitchFamily="34" charset="0"/>
              </a:rPr>
              <a:t>у водных растений слабо развитая механическая ткань и высокая плавучесть, у животных развиты такие приспособления, как слизь на коже,</a:t>
            </a:r>
          </a:p>
          <a:p>
            <a:pPr marL="1211263">
              <a:lnSpc>
                <a:spcPts val="1850"/>
              </a:lnSpc>
            </a:pPr>
            <a:r>
              <a:rPr lang="ru-RU" sz="1700">
                <a:solidFill>
                  <a:srgbClr val="C00000"/>
                </a:solidFill>
                <a:latin typeface="Calibri" pitchFamily="34" charset="0"/>
              </a:rPr>
              <a:t>плавники, адаптация к разным глубинам и т.д.</a:t>
            </a:r>
          </a:p>
          <a:p>
            <a:pPr marL="1211263">
              <a:spcBef>
                <a:spcPts val="550"/>
              </a:spcBef>
            </a:pPr>
            <a:endParaRPr lang="ru-RU" sz="1700">
              <a:latin typeface="Calibri" pitchFamily="34" charset="0"/>
            </a:endParaRPr>
          </a:p>
          <a:p>
            <a:pPr marL="1211263">
              <a:lnSpc>
                <a:spcPct val="90000"/>
              </a:lnSpc>
            </a:pPr>
            <a:r>
              <a:rPr lang="ru-RU" sz="1700" i="1" u="sng">
                <a:solidFill>
                  <a:srgbClr val="C00000"/>
                </a:solidFill>
                <a:latin typeface="Calibri" pitchFamily="34" charset="0"/>
              </a:rPr>
              <a:t>Задания по теме «Экология организмов»</a:t>
            </a:r>
            <a:r>
              <a:rPr lang="ru-RU" sz="17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700" i="1" u="sng">
                <a:solidFill>
                  <a:srgbClr val="C00000"/>
                </a:solidFill>
                <a:latin typeface="Calibri" pitchFamily="34" charset="0"/>
              </a:rPr>
              <a:t>требуют умения применять знания в</a:t>
            </a:r>
            <a:r>
              <a:rPr lang="ru-RU" sz="17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700" i="1" u="sng">
                <a:solidFill>
                  <a:srgbClr val="C00000"/>
                </a:solidFill>
                <a:latin typeface="Calibri" pitchFamily="34" charset="0"/>
              </a:rPr>
              <a:t>измененной ситуации. Это</a:t>
            </a:r>
            <a:r>
              <a:rPr lang="ru-RU" sz="17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700" i="1" u="sng">
                <a:solidFill>
                  <a:srgbClr val="C00000"/>
                </a:solidFill>
                <a:latin typeface="Calibri" pitchFamily="34" charset="0"/>
              </a:rPr>
              <a:t>иллюстрируют приведенные ниже</a:t>
            </a:r>
            <a:r>
              <a:rPr lang="ru-RU" sz="1700" i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700" i="1" u="sng">
                <a:solidFill>
                  <a:srgbClr val="C00000"/>
                </a:solidFill>
                <a:latin typeface="Calibri" pitchFamily="34" charset="0"/>
              </a:rPr>
              <a:t>задания.</a:t>
            </a:r>
            <a:endParaRPr lang="ru-RU" sz="170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105476" name="object 4"/>
          <p:cNvGrpSpPr>
            <a:grpSpLocks/>
          </p:cNvGrpSpPr>
          <p:nvPr/>
        </p:nvGrpSpPr>
        <p:grpSpPr bwMode="auto">
          <a:xfrm>
            <a:off x="4711700" y="1639888"/>
            <a:ext cx="4186238" cy="4665662"/>
            <a:chOff x="4711763" y="1639823"/>
            <a:chExt cx="4186554" cy="4665980"/>
          </a:xfrm>
        </p:grpSpPr>
        <p:sp>
          <p:nvSpPr>
            <p:cNvPr id="105477" name="object 5"/>
            <p:cNvSpPr>
              <a:spLocks/>
            </p:cNvSpPr>
            <p:nvPr/>
          </p:nvSpPr>
          <p:spPr bwMode="auto">
            <a:xfrm>
              <a:off x="4716526" y="1785912"/>
              <a:ext cx="4177029" cy="4514850"/>
            </a:xfrm>
            <a:custGeom>
              <a:avLst/>
              <a:gdLst/>
              <a:ahLst/>
              <a:cxnLst>
                <a:cxn ang="0">
                  <a:pos x="0" y="4514596"/>
                </a:cxn>
                <a:cxn ang="0">
                  <a:pos x="4176776" y="4514596"/>
                </a:cxn>
                <a:cxn ang="0">
                  <a:pos x="4176776" y="0"/>
                </a:cxn>
                <a:cxn ang="0">
                  <a:pos x="0" y="0"/>
                </a:cxn>
                <a:cxn ang="0">
                  <a:pos x="0" y="4514596"/>
                </a:cxn>
              </a:cxnLst>
              <a:rect l="0" t="0" r="r" b="b"/>
              <a:pathLst>
                <a:path w="4177029" h="4514850">
                  <a:moveTo>
                    <a:pt x="0" y="4514596"/>
                  </a:moveTo>
                  <a:lnTo>
                    <a:pt x="4176776" y="4514596"/>
                  </a:lnTo>
                  <a:lnTo>
                    <a:pt x="4176776" y="0"/>
                  </a:lnTo>
                  <a:lnTo>
                    <a:pt x="0" y="0"/>
                  </a:lnTo>
                  <a:lnTo>
                    <a:pt x="0" y="4514596"/>
                  </a:lnTo>
                  <a:close/>
                </a:path>
              </a:pathLst>
            </a:custGeom>
            <a:noFill/>
            <a:ln w="9525">
              <a:solidFill>
                <a:srgbClr val="C8C8C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5478" name="object 6"/>
            <p:cNvSpPr>
              <a:spLocks/>
            </p:cNvSpPr>
            <p:nvPr/>
          </p:nvSpPr>
          <p:spPr bwMode="auto">
            <a:xfrm>
              <a:off x="5004816" y="1639823"/>
              <a:ext cx="3600450" cy="431800"/>
            </a:xfrm>
            <a:custGeom>
              <a:avLst/>
              <a:gdLst/>
              <a:ahLst/>
              <a:cxnLst>
                <a:cxn ang="0">
                  <a:pos x="3599941" y="0"/>
                </a:cxn>
                <a:cxn ang="0">
                  <a:pos x="0" y="0"/>
                </a:cxn>
                <a:cxn ang="0">
                  <a:pos x="0" y="431800"/>
                </a:cxn>
                <a:cxn ang="0">
                  <a:pos x="3599941" y="431800"/>
                </a:cxn>
                <a:cxn ang="0">
                  <a:pos x="3599941" y="0"/>
                </a:cxn>
              </a:cxnLst>
              <a:rect l="0" t="0" r="r" b="b"/>
              <a:pathLst>
                <a:path w="3600450" h="431800">
                  <a:moveTo>
                    <a:pt x="3599941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599941" y="431800"/>
                  </a:lnTo>
                  <a:lnTo>
                    <a:pt x="35999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97425" y="1560513"/>
            <a:ext cx="3897313" cy="431958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927100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927100"/>
            <a:endParaRPr lang="ru-RU" sz="1600">
              <a:latin typeface="Calibri" pitchFamily="34" charset="0"/>
            </a:endParaRPr>
          </a:p>
          <a:p>
            <a:pPr marL="927100">
              <a:spcBef>
                <a:spcPts val="213"/>
              </a:spcBef>
            </a:pPr>
            <a:endParaRPr lang="ru-RU" sz="1600">
              <a:latin typeface="Calibri" pitchFamily="34" charset="0"/>
            </a:endParaRPr>
          </a:p>
          <a:p>
            <a:pPr marL="927100">
              <a:lnSpc>
                <a:spcPts val="1625"/>
              </a:lnSpc>
              <a:buFontTx/>
              <a:buAutoNum type="arabicParenR"/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	Свет проникает в воду на небольшую глубину, поэтому растительные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450"/>
              </a:lnSpc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организмы могут существовать только в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838"/>
              </a:lnSpc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верхних слоях </a:t>
            </a:r>
            <a:r>
              <a:rPr lang="ru-RU" sz="1700">
                <a:solidFill>
                  <a:srgbClr val="FF0000"/>
                </a:solidFill>
                <a:latin typeface="Calibri" pitchFamily="34" charset="0"/>
              </a:rPr>
              <a:t>(до 150-200 м)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625"/>
              </a:lnSpc>
              <a:spcBef>
                <a:spcPts val="400"/>
              </a:spcBef>
              <a:buFontTx/>
              <a:buAutoNum type="arabicParenR" startAt="2"/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	плотность водной среды оказывает влияние на обтекаемую форму тела и сильную мускулатуру быстро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650"/>
              </a:lnSpc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передвигающихся животных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625"/>
              </a:lnSpc>
              <a:spcBef>
                <a:spcPts val="400"/>
              </a:spcBef>
              <a:buFontTx/>
              <a:buAutoNum type="arabicParenR" startAt="3"/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	Плотность среды облегчает вес организмов и создает возможность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650"/>
              </a:lnSpc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постоянно находиться в толще среды</a:t>
            </a:r>
            <a:endParaRPr lang="ru-RU" sz="1700">
              <a:latin typeface="Calibri" pitchFamily="34" charset="0"/>
            </a:endParaRPr>
          </a:p>
          <a:p>
            <a:pPr marL="927100"/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(планктон)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ct val="80000"/>
              </a:lnSpc>
              <a:spcBef>
                <a:spcPts val="413"/>
              </a:spcBef>
              <a:buFontTx/>
              <a:buAutoNum type="arabicParenR" startAt="4"/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	Наличие планктона делает возможным фильтрационный тип питания многих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425"/>
              </a:lnSpc>
            </a:pPr>
            <a:r>
              <a:rPr lang="ru-RU" sz="1700">
                <a:solidFill>
                  <a:srgbClr val="515151"/>
                </a:solidFill>
                <a:latin typeface="Calibri" pitchFamily="34" charset="0"/>
              </a:rPr>
              <a:t>животных.	</a:t>
            </a:r>
            <a:r>
              <a:rPr lang="ru-RU" sz="1700">
                <a:solidFill>
                  <a:srgbClr val="FF0000"/>
                </a:solidFill>
                <a:latin typeface="Calibri" pitchFamily="34" charset="0"/>
              </a:rPr>
              <a:t>??? Этот критерий вряд ли</a:t>
            </a:r>
            <a:endParaRPr lang="ru-RU" sz="1700">
              <a:latin typeface="Calibri" pitchFamily="34" charset="0"/>
            </a:endParaRPr>
          </a:p>
          <a:p>
            <a:pPr marL="927100">
              <a:lnSpc>
                <a:spcPts val="1838"/>
              </a:lnSpc>
            </a:pPr>
            <a:r>
              <a:rPr lang="ru-RU" sz="1700">
                <a:solidFill>
                  <a:srgbClr val="FF0000"/>
                </a:solidFill>
                <a:latin typeface="Calibri" pitchFamily="34" charset="0"/>
              </a:rPr>
              <a:t>имеет прямое отношение к вопросу</a:t>
            </a:r>
            <a:endParaRPr lang="ru-RU" sz="1700">
              <a:latin typeface="Calibri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76200" y="774700"/>
            <a:ext cx="9067800" cy="506413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4300" b="1" smtClean="0">
                <a:solidFill>
                  <a:srgbClr val="0070C0"/>
                </a:solidFill>
              </a:rPr>
              <a:t>Пример задания и его критерии (Л.Г. Прилежаева)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bject 2"/>
          <p:cNvSpPr>
            <a:spLocks/>
          </p:cNvSpPr>
          <p:nvPr/>
        </p:nvSpPr>
        <p:spPr bwMode="auto">
          <a:xfrm>
            <a:off x="250825" y="1785938"/>
            <a:ext cx="4176713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330200" y="2133600"/>
            <a:ext cx="3983038" cy="8493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92088" indent="-179388">
              <a:spcBef>
                <a:spcPts val="100"/>
              </a:spcBef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Укажите не менее четырех факторов водной среды обитания. Объясните их роль в жизни организмов.</a:t>
            </a:r>
            <a:endParaRPr lang="ru-RU">
              <a:latin typeface="Calibri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3341688"/>
            <a:ext cx="3794125" cy="19462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92088" indent="-179388">
              <a:spcBef>
                <a:spcPts val="100"/>
              </a:spcBef>
            </a:pPr>
            <a:r>
              <a:rPr lang="ru-RU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>
                <a:solidFill>
                  <a:srgbClr val="C00000"/>
                </a:solidFill>
                <a:latin typeface="Calibri" pitchFamily="34" charset="0"/>
              </a:rPr>
              <a:t>Задания подобного типа могут касаться наземно-воздушной, почвенной, внутриорганизменной сред обитания. В них речь идет о</a:t>
            </a:r>
          </a:p>
          <a:p>
            <a:pPr marL="192088" indent="-179388"/>
            <a:r>
              <a:rPr lang="ru-RU">
                <a:solidFill>
                  <a:srgbClr val="C00000"/>
                </a:solidFill>
                <a:latin typeface="Calibri" pitchFamily="34" charset="0"/>
              </a:rPr>
              <a:t>физико-химических свойствах среды обитания и их роли в жизни</a:t>
            </a:r>
          </a:p>
          <a:p>
            <a:pPr marL="192088" indent="-179388"/>
            <a:r>
              <a:rPr lang="ru-RU">
                <a:solidFill>
                  <a:srgbClr val="C00000"/>
                </a:solidFill>
                <a:latin typeface="Calibri" pitchFamily="34" charset="0"/>
              </a:rPr>
              <a:t>организмов</a:t>
            </a:r>
          </a:p>
        </p:txBody>
      </p:sp>
      <p:sp>
        <p:nvSpPr>
          <p:cNvPr id="106501" name="object 5"/>
          <p:cNvSpPr>
            <a:spLocks/>
          </p:cNvSpPr>
          <p:nvPr/>
        </p:nvSpPr>
        <p:spPr bwMode="auto">
          <a:xfrm>
            <a:off x="4716463" y="1785938"/>
            <a:ext cx="4176712" cy="4514850"/>
          </a:xfrm>
          <a:custGeom>
            <a:avLst/>
            <a:gdLst/>
            <a:ahLst/>
            <a:cxnLst>
              <a:cxn ang="0">
                <a:pos x="0" y="4514596"/>
              </a:cxn>
              <a:cxn ang="0">
                <a:pos x="4176776" y="4514596"/>
              </a:cxn>
              <a:cxn ang="0">
                <a:pos x="4176776" y="0"/>
              </a:cxn>
              <a:cxn ang="0">
                <a:pos x="0" y="0"/>
              </a:cxn>
              <a:cxn ang="0">
                <a:pos x="0" y="4514596"/>
              </a:cxn>
            </a:cxnLst>
            <a:rect l="0" t="0" r="r" b="b"/>
            <a:pathLst>
              <a:path w="4177029" h="4514850">
                <a:moveTo>
                  <a:pt x="0" y="4514596"/>
                </a:moveTo>
                <a:lnTo>
                  <a:pt x="4176776" y="4514596"/>
                </a:lnTo>
                <a:lnTo>
                  <a:pt x="4176776" y="0"/>
                </a:lnTo>
                <a:lnTo>
                  <a:pt x="0" y="0"/>
                </a:lnTo>
                <a:lnTo>
                  <a:pt x="0" y="4514596"/>
                </a:lnTo>
                <a:close/>
              </a:path>
            </a:pathLst>
          </a:custGeom>
          <a:noFill/>
          <a:ln w="9525">
            <a:solidFill>
              <a:srgbClr val="C8C8C8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4797425" y="2120900"/>
            <a:ext cx="3825875" cy="16002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53988" indent="-153988" algn="ctr">
              <a:spcBef>
                <a:spcPts val="100"/>
              </a:spcBef>
              <a:buFontTx/>
              <a:buAutoNum type="arabicParenR"/>
              <a:tabLst>
                <a:tab pos="153988" algn="l"/>
              </a:tabLst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Плотность воды определяет ее выталкивающую силу</a:t>
            </a:r>
            <a:endParaRPr lang="ru-RU" sz="1200">
              <a:latin typeface="Calibri" pitchFamily="34" charset="0"/>
            </a:endParaRPr>
          </a:p>
          <a:p>
            <a:pPr marL="153988" indent="-153988" algn="ctr">
              <a:tabLst>
                <a:tab pos="153988" algn="l"/>
              </a:tabLst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(распределение организма по разным глубинам)</a:t>
            </a:r>
            <a:endParaRPr lang="ru-RU" sz="1200">
              <a:latin typeface="Calibri" pitchFamily="34" charset="0"/>
            </a:endParaRPr>
          </a:p>
          <a:p>
            <a:pPr marL="153988" indent="-153988">
              <a:spcBef>
                <a:spcPts val="288"/>
              </a:spcBef>
              <a:buFontTx/>
              <a:buAutoNum type="arabicParenR" startAt="2"/>
              <a:tabLst>
                <a:tab pos="153988" algn="l"/>
              </a:tabLst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Температурный режим более сглажен, нет чрезмерно 	высоких и низких температур</a:t>
            </a:r>
            <a:endParaRPr lang="ru-RU" sz="1200">
              <a:latin typeface="Calibri" pitchFamily="34" charset="0"/>
            </a:endParaRPr>
          </a:p>
          <a:p>
            <a:pPr marL="153988" indent="-153988">
              <a:spcBef>
                <a:spcPts val="288"/>
              </a:spcBef>
              <a:buFontTx/>
              <a:buAutoNum type="arabicParenR" startAt="2"/>
              <a:tabLst>
                <a:tab pos="153988" algn="l"/>
              </a:tabLst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Ограниченное количество кислорода. Бывают заморы в 	водоемах по разным причинам.</a:t>
            </a:r>
            <a:endParaRPr lang="ru-RU" sz="1200">
              <a:latin typeface="Calibri" pitchFamily="34" charset="0"/>
            </a:endParaRPr>
          </a:p>
          <a:p>
            <a:pPr marL="153988" indent="-153988">
              <a:spcBef>
                <a:spcPts val="288"/>
              </a:spcBef>
              <a:buFontTx/>
              <a:buAutoNum type="arabicParenR" startAt="2"/>
              <a:tabLst>
                <a:tab pos="153988" algn="l"/>
              </a:tabLst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Солевой состав ограничивает распространение</a:t>
            </a:r>
            <a:endParaRPr lang="ru-RU" sz="1200">
              <a:latin typeface="Calibri" pitchFamily="34" charset="0"/>
            </a:endParaRPr>
          </a:p>
          <a:p>
            <a:pPr marL="153988" indent="-153988">
              <a:tabLst>
                <a:tab pos="153988" algn="l"/>
              </a:tabLst>
            </a:pPr>
            <a:r>
              <a:rPr lang="ru-RU" sz="1200">
                <a:solidFill>
                  <a:srgbClr val="515151"/>
                </a:solidFill>
                <a:latin typeface="Calibri" pitchFamily="34" charset="0"/>
              </a:rPr>
              <a:t>пресноводных и морских обитателей</a:t>
            </a:r>
            <a:endParaRPr lang="ru-RU" sz="1200">
              <a:latin typeface="Calibri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7425" y="4170363"/>
            <a:ext cx="3960813" cy="17462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92088" indent="-179388">
              <a:spcBef>
                <a:spcPts val="100"/>
              </a:spcBef>
            </a:pPr>
            <a:r>
              <a:rPr lang="ru-RU" sz="1200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 sz="1200">
                <a:solidFill>
                  <a:srgbClr val="C00000"/>
                </a:solidFill>
                <a:latin typeface="Calibri" pitchFamily="34" charset="0"/>
              </a:rPr>
              <a:t>подробный ответ на этот вопрос возможен при условии, что особенности водной среды достаточно хорошо изучены. Эти особенности подробно описаны в учебнике Теремова А.В. и Петросовой Р.А.</a:t>
            </a:r>
          </a:p>
          <a:p>
            <a:pPr marL="192088" indent="-179388">
              <a:spcBef>
                <a:spcPts val="288"/>
              </a:spcBef>
            </a:pPr>
            <a:r>
              <a:rPr lang="ru-RU" sz="1200">
                <a:solidFill>
                  <a:srgbClr val="C00000"/>
                </a:solidFill>
                <a:latin typeface="Calibri" pitchFamily="34" charset="0"/>
              </a:rPr>
              <a:t>11 класс, глава 7</a:t>
            </a:r>
          </a:p>
          <a:p>
            <a:pPr marL="192088" indent="-179388">
              <a:spcBef>
                <a:spcPts val="288"/>
              </a:spcBef>
            </a:pPr>
            <a:r>
              <a:rPr lang="ru-RU" sz="1200">
                <a:solidFill>
                  <a:srgbClr val="C00000"/>
                </a:solidFill>
                <a:latin typeface="Calibri" pitchFamily="34" charset="0"/>
              </a:rPr>
              <a:t>Разделы «Экология», «Селекция», «Биотехнология» ,</a:t>
            </a:r>
          </a:p>
          <a:p>
            <a:pPr marL="192088" indent="-179388"/>
            <a:r>
              <a:rPr lang="ru-RU" sz="1200">
                <a:solidFill>
                  <a:srgbClr val="C00000"/>
                </a:solidFill>
                <a:latin typeface="Calibri" pitchFamily="34" charset="0"/>
              </a:rPr>
              <a:t>«Эволюция» необходимо изучить достаточно подробно и</a:t>
            </a:r>
          </a:p>
          <a:p>
            <a:pPr marL="192088" indent="-179388"/>
            <a:r>
              <a:rPr lang="ru-RU" sz="1200">
                <a:solidFill>
                  <a:srgbClr val="C00000"/>
                </a:solidFill>
                <a:latin typeface="Calibri" pitchFamily="34" charset="0"/>
              </a:rPr>
              <a:t>именно по пособиям составителей экзаменационных</a:t>
            </a:r>
          </a:p>
          <a:p>
            <a:pPr marL="192088" indent="-179388"/>
            <a:r>
              <a:rPr lang="ru-RU" sz="1200">
                <a:solidFill>
                  <a:srgbClr val="C00000"/>
                </a:solidFill>
                <a:latin typeface="Calibri" pitchFamily="34" charset="0"/>
              </a:rPr>
              <a:t>работ</a:t>
            </a:r>
          </a:p>
        </p:txBody>
      </p:sp>
      <p:sp>
        <p:nvSpPr>
          <p:cNvPr id="106504" name="object 8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6505" name="object 9"/>
          <p:cNvSpPr>
            <a:spLocks/>
          </p:cNvSpPr>
          <p:nvPr/>
        </p:nvSpPr>
        <p:spPr bwMode="auto">
          <a:xfrm>
            <a:off x="5005388" y="1639888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object 10"/>
          <p:cNvSpPr txBox="1"/>
          <p:nvPr/>
        </p:nvSpPr>
        <p:spPr>
          <a:xfrm>
            <a:off x="1530350" y="1560513"/>
            <a:ext cx="6373813" cy="2587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194175" algn="l"/>
              </a:tabLst>
            </a:pPr>
            <a:r>
              <a:rPr lang="ru-RU" sz="2400" b="1" baseline="2000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r>
              <a:rPr lang="ru-RU" sz="2400" b="1" baseline="200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536575" y="420688"/>
            <a:ext cx="7315200" cy="881062"/>
          </a:xfrm>
        </p:spPr>
        <p:txBody>
          <a:bodyPr lIns="0" tIns="13335" rIns="0" bIns="0">
            <a:spAutoFit/>
          </a:bodyPr>
          <a:lstStyle/>
          <a:p>
            <a:pPr marL="12700" defTabSz="685800"/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</a:t>
            </a:r>
            <a:br>
              <a:rPr lang="ru-RU" sz="3900" b="1" smtClean="0">
                <a:solidFill>
                  <a:srgbClr val="0070C0"/>
                </a:solidFill>
              </a:rPr>
            </a:br>
            <a:r>
              <a:rPr lang="ru-RU" sz="3900" b="1" smtClean="0">
                <a:solidFill>
                  <a:srgbClr val="0070C0"/>
                </a:solidFill>
              </a:rPr>
              <a:t>(Л.Г. Прилежаева, А.В. Теремов, Р.А. Петросова)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536575" y="420688"/>
            <a:ext cx="7208838" cy="881062"/>
          </a:xfrm>
        </p:spPr>
        <p:txBody>
          <a:bodyPr lIns="0" tIns="13335" rIns="0" bIns="0">
            <a:spAutoFit/>
          </a:bodyPr>
          <a:lstStyle/>
          <a:p>
            <a:pPr marL="12700" defTabSz="685800"/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</a:t>
            </a:r>
            <a:br>
              <a:rPr lang="ru-RU" sz="3900" b="1" smtClean="0">
                <a:solidFill>
                  <a:srgbClr val="0070C0"/>
                </a:solidFill>
              </a:rPr>
            </a:br>
            <a:r>
              <a:rPr lang="ru-RU" sz="3900" b="1" smtClean="0">
                <a:solidFill>
                  <a:srgbClr val="0070C0"/>
                </a:solidFill>
              </a:rPr>
              <a:t>(Л.Г. Прилежаева, А.В. Теремов, Р.А. Петросова)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4294967295"/>
          </p:nvPr>
        </p:nvSpPr>
        <p:spPr>
          <a:xfrm>
            <a:off x="250825" y="2012950"/>
            <a:ext cx="3978275" cy="4270375"/>
          </a:xfrm>
        </p:spPr>
        <p:txBody>
          <a:bodyPr lIns="0" tIns="12700" rIns="0" bIns="0">
            <a:spAutoFit/>
          </a:bodyPr>
          <a:lstStyle/>
          <a:p>
            <a:pPr marL="192088" indent="-179388" defTabSz="685800">
              <a:spcBef>
                <a:spcPts val="100"/>
              </a:spcBef>
            </a:pPr>
            <a:r>
              <a:rPr lang="ru-RU" sz="3000" smtClean="0"/>
              <a:t>Объясните, какие приспособления возникли у растений, связанные с обеспечением себя водой</a:t>
            </a:r>
          </a:p>
          <a:p>
            <a:pPr marL="192088" indent="-179388" defTabSz="685800">
              <a:spcBef>
                <a:spcPts val="438"/>
              </a:spcBef>
            </a:pPr>
            <a:r>
              <a:rPr lang="ru-RU" sz="3000" b="1" smtClean="0">
                <a:solidFill>
                  <a:srgbClr val="C00000"/>
                </a:solidFill>
              </a:rPr>
              <a:t>Возможный веер ответов</a:t>
            </a:r>
            <a:r>
              <a:rPr lang="ru-RU" sz="3000" smtClean="0">
                <a:solidFill>
                  <a:srgbClr val="C00000"/>
                </a:solidFill>
              </a:rPr>
              <a:t>: короткая</a:t>
            </a:r>
          </a:p>
          <a:p>
            <a:pPr marL="192088" indent="-179388" defTabSz="685800"/>
            <a:r>
              <a:rPr lang="ru-RU" sz="3000" smtClean="0">
                <a:solidFill>
                  <a:srgbClr val="C00000"/>
                </a:solidFill>
              </a:rPr>
              <a:t>вегетация у степных растений, листья превращены в колючки, стебли</a:t>
            </a:r>
          </a:p>
          <a:p>
            <a:pPr marL="192088" indent="-179388" defTabSz="685800"/>
            <a:r>
              <a:rPr lang="ru-RU" sz="3000" smtClean="0">
                <a:solidFill>
                  <a:srgbClr val="C00000"/>
                </a:solidFill>
              </a:rPr>
              <a:t>запасают воду, использование воздушных органов для извлечения влаги из воздуха (эпифиты, мхи)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16463" y="1785938"/>
            <a:ext cx="4176712" cy="4514850"/>
          </a:xfrm>
          <a:prstGeom prst="rect">
            <a:avLst/>
          </a:prstGeom>
          <a:ln w="9525">
            <a:solidFill>
              <a:srgbClr val="C8C8C8"/>
            </a:solidFill>
          </a:ln>
        </p:spPr>
        <p:txBody>
          <a:bodyPr lIns="0" tIns="0" rIns="0" bIns="0"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88"/>
              </a:spcBef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AutoNum type="arabicParenR"/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Формируется мощная корневая</a:t>
            </a:r>
            <a:endParaRPr lang="ru-RU">
              <a:latin typeface="Calibri" pitchFamily="34" charset="0"/>
            </a:endParaRPr>
          </a:p>
          <a:p>
            <a:r>
              <a:rPr lang="ru-RU">
                <a:solidFill>
                  <a:srgbClr val="515151"/>
                </a:solidFill>
                <a:latin typeface="Calibri" pitchFamily="34" charset="0"/>
              </a:rPr>
              <a:t>система</a:t>
            </a:r>
            <a:endParaRPr lang="ru-RU">
              <a:latin typeface="Calibri" pitchFamily="34" charset="0"/>
            </a:endParaRPr>
          </a:p>
          <a:p>
            <a:pPr>
              <a:spcBef>
                <a:spcPts val="425"/>
              </a:spcBef>
              <a:buFontTx/>
              <a:buAutoNum type="arabicParenR" startAt="2"/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	Многие растения имеют на поверхности листьев и стеблей непроницаемый слой кутикулы</a:t>
            </a:r>
            <a:endParaRPr lang="ru-RU">
              <a:latin typeface="Calibri" pitchFamily="34" charset="0"/>
            </a:endParaRPr>
          </a:p>
          <a:p>
            <a:pPr>
              <a:spcBef>
                <a:spcPts val="438"/>
              </a:spcBef>
              <a:buFontTx/>
              <a:buAutoNum type="arabicParenR" startAt="2"/>
            </a:pPr>
            <a:r>
              <a:rPr lang="ru-RU">
                <a:solidFill>
                  <a:srgbClr val="515151"/>
                </a:solidFill>
                <a:latin typeface="Calibri" pitchFamily="34" charset="0"/>
              </a:rPr>
              <a:t>	Возникла приспособленность к регуляции испарения воды через устьица</a:t>
            </a:r>
            <a:endParaRPr lang="ru-RU">
              <a:latin typeface="Calibri" pitchFamily="34" charset="0"/>
            </a:endParaRPr>
          </a:p>
        </p:txBody>
      </p:sp>
      <p:sp>
        <p:nvSpPr>
          <p:cNvPr id="107525" name="object 5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7526" name="object 6"/>
          <p:cNvSpPr>
            <a:spLocks/>
          </p:cNvSpPr>
          <p:nvPr/>
        </p:nvSpPr>
        <p:spPr bwMode="auto">
          <a:xfrm>
            <a:off x="5005388" y="1639888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" name="object 7"/>
          <p:cNvSpPr txBox="1"/>
          <p:nvPr/>
        </p:nvSpPr>
        <p:spPr>
          <a:xfrm>
            <a:off x="1219200" y="1425575"/>
            <a:ext cx="6684963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194175" algn="l"/>
              </a:tabLst>
            </a:pPr>
            <a:r>
              <a:rPr lang="ru-RU" sz="2400" b="1" baseline="2000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r>
              <a:rPr lang="ru-RU" sz="2400" b="1" baseline="200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Критерии и примечания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3908425"/>
            <a:ext cx="3921125" cy="1817688"/>
          </a:xfrm>
          <a:prstGeom prst="rect">
            <a:avLst/>
          </a:prstGeom>
        </p:spPr>
        <p:txBody>
          <a:bodyPr lIns="0" tIns="11430" rIns="0" bIns="0">
            <a:spAutoFit/>
          </a:bodyPr>
          <a:lstStyle/>
          <a:p>
            <a:pPr marL="192088" indent="-179388">
              <a:spcBef>
                <a:spcPts val="88"/>
              </a:spcBef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Какие приспособления выработались у животных в связи с освоением ими среды жизни внутри другого организма? Ответ объясните</a:t>
            </a:r>
            <a:endParaRPr lang="ru-RU" sz="1400">
              <a:latin typeface="Calibri" pitchFamily="34" charset="0"/>
            </a:endParaRPr>
          </a:p>
          <a:p>
            <a:pPr marL="192088" indent="-179388">
              <a:spcBef>
                <a:spcPts val="650"/>
              </a:spcBef>
            </a:pPr>
            <a:endParaRPr lang="ru-RU" sz="1400">
              <a:latin typeface="Calibri" pitchFamily="34" charset="0"/>
            </a:endParaRPr>
          </a:p>
          <a:p>
            <a:pPr marL="192088" indent="-179388"/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Примечание: </a:t>
            </a: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В пособиях составителей</a:t>
            </a:r>
          </a:p>
          <a:p>
            <a:pPr marL="192088" indent="-179388"/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экзаменационных заданий много вариантов близких по смыслу вопросов. С ними надо поработать.</a:t>
            </a:r>
          </a:p>
        </p:txBody>
      </p:sp>
      <p:grpSp>
        <p:nvGrpSpPr>
          <p:cNvPr id="108547" name="object 3"/>
          <p:cNvGrpSpPr>
            <a:grpSpLocks/>
          </p:cNvGrpSpPr>
          <p:nvPr/>
        </p:nvGrpSpPr>
        <p:grpSpPr bwMode="auto">
          <a:xfrm>
            <a:off x="4711700" y="1639888"/>
            <a:ext cx="4186238" cy="4665662"/>
            <a:chOff x="4711763" y="1639823"/>
            <a:chExt cx="4186554" cy="4665980"/>
          </a:xfrm>
        </p:grpSpPr>
        <p:sp>
          <p:nvSpPr>
            <p:cNvPr id="108548" name="object 4"/>
            <p:cNvSpPr>
              <a:spLocks/>
            </p:cNvSpPr>
            <p:nvPr/>
          </p:nvSpPr>
          <p:spPr bwMode="auto">
            <a:xfrm>
              <a:off x="4716526" y="1785912"/>
              <a:ext cx="4177029" cy="4514850"/>
            </a:xfrm>
            <a:custGeom>
              <a:avLst/>
              <a:gdLst/>
              <a:ahLst/>
              <a:cxnLst>
                <a:cxn ang="0">
                  <a:pos x="0" y="4514596"/>
                </a:cxn>
                <a:cxn ang="0">
                  <a:pos x="4176776" y="4514596"/>
                </a:cxn>
                <a:cxn ang="0">
                  <a:pos x="4176776" y="0"/>
                </a:cxn>
                <a:cxn ang="0">
                  <a:pos x="0" y="0"/>
                </a:cxn>
                <a:cxn ang="0">
                  <a:pos x="0" y="4514596"/>
                </a:cxn>
              </a:cxnLst>
              <a:rect l="0" t="0" r="r" b="b"/>
              <a:pathLst>
                <a:path w="4177029" h="4514850">
                  <a:moveTo>
                    <a:pt x="0" y="4514596"/>
                  </a:moveTo>
                  <a:lnTo>
                    <a:pt x="4176776" y="4514596"/>
                  </a:lnTo>
                  <a:lnTo>
                    <a:pt x="4176776" y="0"/>
                  </a:lnTo>
                  <a:lnTo>
                    <a:pt x="0" y="0"/>
                  </a:lnTo>
                  <a:lnTo>
                    <a:pt x="0" y="4514596"/>
                  </a:lnTo>
                  <a:close/>
                </a:path>
              </a:pathLst>
            </a:custGeom>
            <a:noFill/>
            <a:ln w="9525">
              <a:solidFill>
                <a:srgbClr val="C8C8C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8549" name="object 5"/>
            <p:cNvSpPr>
              <a:spLocks/>
            </p:cNvSpPr>
            <p:nvPr/>
          </p:nvSpPr>
          <p:spPr bwMode="auto">
            <a:xfrm>
              <a:off x="5004816" y="1639823"/>
              <a:ext cx="3600450" cy="431800"/>
            </a:xfrm>
            <a:custGeom>
              <a:avLst/>
              <a:gdLst/>
              <a:ahLst/>
              <a:cxnLst>
                <a:cxn ang="0">
                  <a:pos x="3599941" y="0"/>
                </a:cxn>
                <a:cxn ang="0">
                  <a:pos x="0" y="0"/>
                </a:cxn>
                <a:cxn ang="0">
                  <a:pos x="0" y="431800"/>
                </a:cxn>
                <a:cxn ang="0">
                  <a:pos x="3599941" y="431800"/>
                </a:cxn>
                <a:cxn ang="0">
                  <a:pos x="3599941" y="0"/>
                </a:cxn>
              </a:cxnLst>
              <a:rect l="0" t="0" r="r" b="b"/>
              <a:pathLst>
                <a:path w="3600450" h="431800">
                  <a:moveTo>
                    <a:pt x="3599941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3599941" y="431800"/>
                  </a:lnTo>
                  <a:lnTo>
                    <a:pt x="35999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55563" y="485775"/>
            <a:ext cx="7886700" cy="442913"/>
          </a:xfrm>
        </p:spPr>
        <p:txBody>
          <a:bodyPr lIns="0" tIns="13335" rIns="0" bIns="0">
            <a:spAutoFit/>
          </a:bodyPr>
          <a:lstStyle/>
          <a:p>
            <a:pPr marL="12700" defTabSz="685800">
              <a:spcBef>
                <a:spcPts val="100"/>
              </a:spcBef>
            </a:pPr>
            <a:r>
              <a:rPr lang="ru-RU" sz="3900" b="1" smtClean="0">
                <a:solidFill>
                  <a:srgbClr val="0070C0"/>
                </a:solidFill>
              </a:rPr>
              <a:t>Пример задания и его критерии (Л.Г. Прилежаева)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sz="half" idx="4294967295"/>
          </p:nvPr>
        </p:nvSpPr>
        <p:spPr>
          <a:xfrm>
            <a:off x="4427538" y="1550988"/>
            <a:ext cx="4102100" cy="4202112"/>
          </a:xfrm>
        </p:spPr>
        <p:txBody>
          <a:bodyPr lIns="0" tIns="13335" rIns="0" bIns="0">
            <a:spAutoFit/>
          </a:bodyPr>
          <a:lstStyle/>
          <a:p>
            <a:pPr marL="927100" indent="-171450" defTabSz="685800">
              <a:spcBef>
                <a:spcPts val="100"/>
              </a:spcBef>
            </a:pPr>
            <a:r>
              <a:rPr lang="ru-RU" sz="2300" b="1" smtClean="0">
                <a:solidFill>
                  <a:srgbClr val="515151"/>
                </a:solidFill>
              </a:rPr>
              <a:t>Критерии и примечания</a:t>
            </a:r>
          </a:p>
          <a:p>
            <a:pPr marL="927100" indent="-171450" defTabSz="685800">
              <a:spcBef>
                <a:spcPts val="575"/>
              </a:spcBef>
            </a:pPr>
            <a:endParaRPr lang="ru-RU" sz="2300" b="1" smtClean="0">
              <a:solidFill>
                <a:srgbClr val="515151"/>
              </a:solidFill>
            </a:endParaRPr>
          </a:p>
          <a:p>
            <a:pPr marL="927100" indent="-171450" defTabSz="685800">
              <a:buFont typeface="Arial" charset="0"/>
              <a:buAutoNum type="arabicParenR"/>
            </a:pPr>
            <a:r>
              <a:rPr lang="ru-RU" sz="1900" smtClean="0">
                <a:solidFill>
                  <a:srgbClr val="515151"/>
                </a:solidFill>
              </a:rPr>
              <a:t>Переход в состояние оцепенения (спячка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/>
            <a:r>
              <a:rPr lang="ru-RU" sz="1900" smtClean="0">
                <a:solidFill>
                  <a:srgbClr val="515151"/>
                </a:solidFill>
              </a:rPr>
              <a:t>суслика),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spcBef>
                <a:spcPts val="338"/>
              </a:spcBef>
              <a:buFont typeface="Arial" charset="0"/>
              <a:buAutoNum type="arabicParenR" startAt="2"/>
            </a:pPr>
            <a:r>
              <a:rPr lang="ru-RU" sz="1900" smtClean="0">
                <a:solidFill>
                  <a:srgbClr val="515151"/>
                </a:solidFill>
              </a:rPr>
              <a:t>Поддержание постоянства внутренней среды, несмотря на колебания значений внешних факотров (теплокровность птиц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spcBef>
                <a:spcPts val="338"/>
              </a:spcBef>
              <a:buFont typeface="Arial" charset="0"/>
              <a:buAutoNum type="arabicParenR" startAt="2"/>
            </a:pPr>
            <a:r>
              <a:rPr lang="ru-RU" sz="1900" smtClean="0">
                <a:solidFill>
                  <a:srgbClr val="515151"/>
                </a:solidFill>
              </a:rPr>
              <a:t>Активный поиск других мест обитания (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spcBef>
                <a:spcPct val="0"/>
              </a:spcBef>
            </a:pPr>
            <a:r>
              <a:rPr lang="ru-RU" sz="1900" smtClean="0">
                <a:solidFill>
                  <a:srgbClr val="515151"/>
                </a:solidFill>
              </a:rPr>
              <a:t>перелеты птиц, миграции рыб)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buFont typeface="Arial" charset="0"/>
              <a:buAutoNum type="arabicParenR"/>
            </a:pPr>
            <a:r>
              <a:rPr lang="ru-RU" sz="1900" smtClean="0">
                <a:solidFill>
                  <a:srgbClr val="515151"/>
                </a:solidFill>
              </a:rPr>
              <a:t>защитные оболочки,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spcBef>
                <a:spcPts val="338"/>
              </a:spcBef>
              <a:buFont typeface="Arial" charset="0"/>
              <a:buAutoNum type="arabicParenR"/>
            </a:pPr>
            <a:r>
              <a:rPr lang="ru-RU" sz="1900" smtClean="0">
                <a:solidFill>
                  <a:srgbClr val="515151"/>
                </a:solidFill>
              </a:rPr>
              <a:t>упрощение организации в условиях избытка 	корма и постоянства среды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spcBef>
                <a:spcPts val="338"/>
              </a:spcBef>
              <a:buFont typeface="Arial" charset="0"/>
              <a:buAutoNum type="arabicParenR"/>
            </a:pPr>
            <a:r>
              <a:rPr lang="ru-RU" sz="1900" smtClean="0">
                <a:solidFill>
                  <a:srgbClr val="515151"/>
                </a:solidFill>
              </a:rPr>
              <a:t>способы прикрепления и удержания в теле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/>
            <a:r>
              <a:rPr lang="ru-RU" sz="1900" smtClean="0">
                <a:solidFill>
                  <a:srgbClr val="515151"/>
                </a:solidFill>
              </a:rPr>
              <a:t>хозяина,</a:t>
            </a:r>
            <a:endParaRPr lang="ru-RU" sz="1900" b="1" smtClean="0">
              <a:solidFill>
                <a:srgbClr val="515151"/>
              </a:solidFill>
            </a:endParaRPr>
          </a:p>
          <a:p>
            <a:pPr marL="927100" indent="-171450" defTabSz="685800">
              <a:spcBef>
                <a:spcPts val="338"/>
              </a:spcBef>
              <a:buFont typeface="Arial" charset="0"/>
              <a:buAutoNum type="arabicParenR" startAt="4"/>
            </a:pPr>
            <a:r>
              <a:rPr lang="ru-RU" sz="1900" smtClean="0">
                <a:solidFill>
                  <a:srgbClr val="515151"/>
                </a:solidFill>
              </a:rPr>
              <a:t>	высокая плодовитость компенсирует гибель, связанную со сменой хозяев</a:t>
            </a:r>
            <a:endParaRPr lang="ru-RU" sz="1900" b="1" smtClean="0">
              <a:solidFill>
                <a:srgbClr val="515151"/>
              </a:solidFill>
            </a:endParaRPr>
          </a:p>
        </p:txBody>
      </p:sp>
      <p:sp>
        <p:nvSpPr>
          <p:cNvPr id="108552" name="object 7"/>
          <p:cNvSpPr>
            <a:spLocks/>
          </p:cNvSpPr>
          <p:nvPr/>
        </p:nvSpPr>
        <p:spPr bwMode="auto">
          <a:xfrm>
            <a:off x="539750" y="1630363"/>
            <a:ext cx="3600450" cy="431800"/>
          </a:xfrm>
          <a:custGeom>
            <a:avLst/>
            <a:gdLst/>
            <a:ahLst/>
            <a:cxnLst>
              <a:cxn ang="0">
                <a:pos x="3599941" y="0"/>
              </a:cxn>
              <a:cxn ang="0">
                <a:pos x="0" y="0"/>
              </a:cxn>
              <a:cxn ang="0">
                <a:pos x="0" y="431800"/>
              </a:cxn>
              <a:cxn ang="0">
                <a:pos x="3599941" y="431800"/>
              </a:cxn>
              <a:cxn ang="0">
                <a:pos x="3599941" y="0"/>
              </a:cxn>
            </a:cxnLst>
            <a:rect l="0" t="0" r="r" b="b"/>
            <a:pathLst>
              <a:path w="3600450" h="431800">
                <a:moveTo>
                  <a:pt x="3599941" y="0"/>
                </a:moveTo>
                <a:lnTo>
                  <a:pt x="0" y="0"/>
                </a:lnTo>
                <a:lnTo>
                  <a:pt x="0" y="431800"/>
                </a:lnTo>
                <a:lnTo>
                  <a:pt x="3599941" y="431800"/>
                </a:lnTo>
                <a:lnTo>
                  <a:pt x="359994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330200" y="1550988"/>
            <a:ext cx="3668713" cy="157162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11263">
              <a:spcBef>
                <a:spcPts val="100"/>
              </a:spcBef>
            </a:pPr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Задание линии 26</a:t>
            </a:r>
            <a:endParaRPr lang="ru-RU" sz="1600">
              <a:solidFill>
                <a:srgbClr val="C00000"/>
              </a:solidFill>
              <a:latin typeface="Calibri" pitchFamily="34" charset="0"/>
            </a:endParaRPr>
          </a:p>
          <a:p>
            <a:pPr marL="1211263">
              <a:spcBef>
                <a:spcPts val="713"/>
              </a:spcBef>
            </a:pPr>
            <a:endParaRPr lang="ru-RU" sz="1600">
              <a:latin typeface="Calibri" pitchFamily="34" charset="0"/>
            </a:endParaRPr>
          </a:p>
          <a:p>
            <a:pPr marL="1211263"/>
            <a:r>
              <a:rPr lang="ru-RU">
                <a:solidFill>
                  <a:srgbClr val="515151"/>
                </a:solidFill>
                <a:latin typeface="Calibri" pitchFamily="34" charset="0"/>
              </a:rPr>
              <a:t>Возможные варианты заданий:</a:t>
            </a:r>
            <a:endParaRPr lang="ru-RU">
              <a:latin typeface="Calibri" pitchFamily="34" charset="0"/>
            </a:endParaRPr>
          </a:p>
          <a:p>
            <a:pPr marL="1211263">
              <a:spcBef>
                <a:spcPts val="375"/>
              </a:spcBef>
            </a:pPr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Перечислите не менее трех основных способов переживания неблагоприятных условий</a:t>
            </a:r>
            <a:endParaRPr lang="ru-RU" sz="1400">
              <a:latin typeface="Calibri" pitchFamily="34" charset="0"/>
            </a:endParaRPr>
          </a:p>
          <a:p>
            <a:pPr marL="1211263"/>
            <a:r>
              <a:rPr lang="ru-RU" sz="1400">
                <a:solidFill>
                  <a:srgbClr val="515151"/>
                </a:solidFill>
                <a:latin typeface="Calibri" pitchFamily="34" charset="0"/>
              </a:rPr>
              <a:t>организмами, приведя конкретные примеры.</a:t>
            </a:r>
            <a:endParaRPr lang="ru-RU" sz="1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 idx="4294967295"/>
          </p:nvPr>
        </p:nvSpPr>
        <p:spPr/>
        <p:txBody>
          <a:bodyPr lIns="0" tIns="0" rIns="0" bIns="0">
            <a:normAutofit/>
          </a:bodyPr>
          <a:lstStyle/>
          <a:p>
            <a:r>
              <a:rPr lang="ru-RU" sz="2800" b="1" smtClean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ПРИМЕРЫ ЗАДАНИЙ «ЗООЛОГИЯ»</a:t>
            </a:r>
            <a:endParaRPr lang="ru-RU" sz="2800" smtClean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330200" y="1550988"/>
            <a:ext cx="8509000" cy="1516062"/>
          </a:xfrm>
        </p:spPr>
        <p:txBody>
          <a:bodyPr lIns="0" tIns="0" rIns="0" bIns="0">
            <a:spAutoFit/>
          </a:bodyPr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1600" smtClean="0">
                <a:solidFill>
                  <a:srgbClr val="000000"/>
                </a:solidFill>
                <a:latin typeface="Arial" charset="0"/>
                <a:cs typeface="Arial" charset="0"/>
              </a:rPr>
              <a:t>У животных к конечным продуктам обмена веществ наряду с углекислым газом и водой относится ядовитый аммиак или гораздо менее токсичная мочевина, в которую превращается аммиак. Конечными продуктами обмена каких веществ являются аммиак и мочевина? Почему для личинок амфибий (головастиков) характерно выделение аммиака, тогда как у взрослых жаб и лягушек выводится мочевина?</a:t>
            </a:r>
          </a:p>
          <a:p>
            <a:pPr marL="0" indent="0"/>
            <a:endParaRPr lang="ru-RU" sz="1600" b="1" smtClean="0">
              <a:solidFill>
                <a:srgbClr val="515151"/>
              </a:solidFill>
            </a:endParaRPr>
          </a:p>
        </p:txBody>
      </p:sp>
      <p:sp>
        <p:nvSpPr>
          <p:cNvPr id="109572" name="Объект 3"/>
          <p:cNvSpPr>
            <a:spLocks noGrp="1"/>
          </p:cNvSpPr>
          <p:nvPr>
            <p:ph sz="half" idx="4294967295"/>
          </p:nvPr>
        </p:nvSpPr>
        <p:spPr>
          <a:xfrm>
            <a:off x="323850" y="3068638"/>
            <a:ext cx="8181975" cy="2860675"/>
          </a:xfrm>
        </p:spPr>
        <p:txBody>
          <a:bodyPr lIns="0" tIns="0" rIns="0" bIns="0">
            <a:spAutoFit/>
          </a:bodyPr>
          <a:lstStyle/>
          <a:p>
            <a:pPr marL="171450" indent="-171450" algn="just"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b="1" smtClean="0">
                <a:latin typeface="Arial" charset="0"/>
              </a:rPr>
              <a:t>Аммиак и мочевина — продукты обмена белков (аминокислот). Аммиак и мочевина — продукты обмена нуклеиновых кислот (азотистых оснований)</a:t>
            </a:r>
          </a:p>
          <a:p>
            <a:pPr marL="171450" indent="-171450" algn="just"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b="1" smtClean="0">
                <a:latin typeface="Arial" charset="0"/>
              </a:rPr>
              <a:t>Взрослые амфибии большую часть времени проводят на суше, а головастики живут в воде. Взрослые амфибии из-за длительного пребывания на суше поглощают меньше воды, поэтому образуют менее токсичную мочевину. Постоянное поглощение легко доступной воды позволяет головастикам активно выводить ядовитый аммиак.</a:t>
            </a:r>
            <a:endParaRPr lang="ru-RU" altLang="ru-RU" sz="1600" b="1" smtClean="0">
              <a:ea typeface="Calibri" pitchFamily="34" charset="0"/>
              <a:cs typeface="Times New Roman" pitchFamily="18" charset="0"/>
            </a:endParaRPr>
          </a:p>
          <a:p>
            <a:pPr marL="171450" indent="-171450" defTabSz="685800"/>
            <a:endParaRPr lang="ru-RU" sz="1600" b="1" smtClean="0">
              <a:solidFill>
                <a:srgbClr val="515151"/>
              </a:solidFill>
            </a:endParaRPr>
          </a:p>
        </p:txBody>
      </p:sp>
      <p:pic>
        <p:nvPicPr>
          <p:cNvPr id="109573" name="Picture 2" descr="https://kulya.com.ua/image/catalog/cat/chistka_chistka-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9675" y="188913"/>
            <a:ext cx="1584325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 idx="4294967295"/>
          </p:nvPr>
        </p:nvSpPr>
        <p:spPr/>
        <p:txBody>
          <a:bodyPr lIns="0" tIns="0" rIns="0" bIns="0">
            <a:normAutofit fontScale="90000"/>
          </a:bodyPr>
          <a:lstStyle/>
          <a:p>
            <a:r>
              <a:rPr lang="ru-RU" sz="4300" b="1" smtClean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ПРИМЕРЫ ЗАДАНИЙ «БОТАНИКА»</a:t>
            </a:r>
            <a:endParaRPr lang="ru-RU" sz="5800" smtClean="0">
              <a:solidFill>
                <a:schemeClr val="bg1"/>
              </a:solidFill>
            </a:endParaRPr>
          </a:p>
        </p:txBody>
      </p:sp>
      <p:sp>
        <p:nvSpPr>
          <p:cNvPr id="110595" name="Объект 2"/>
          <p:cNvSpPr>
            <a:spLocks noGrp="1"/>
          </p:cNvSpPr>
          <p:nvPr>
            <p:ph sz="half" idx="4294967295"/>
          </p:nvPr>
        </p:nvSpPr>
        <p:spPr>
          <a:xfrm>
            <a:off x="330200" y="1550988"/>
            <a:ext cx="8185150" cy="1027112"/>
          </a:xfrm>
        </p:spPr>
        <p:txBody>
          <a:bodyPr lIns="0" tIns="0" rIns="0" bIns="0">
            <a:spAutoFit/>
          </a:bodyPr>
          <a:lstStyle/>
          <a:p>
            <a:pPr marL="171450" indent="-171450" defTabSz="685800"/>
            <a:r>
              <a:rPr lang="ru-RU" altLang="ru-RU" sz="1600" b="1" smtClean="0">
                <a:latin typeface="Arial" charset="0"/>
              </a:rPr>
              <a:t>Какое значение в жизни наземных цветковых растений имеет механическая ткань? Чем объясняется слабое развитие механической ткани у большинства вторичноводных цветковых растений?</a:t>
            </a:r>
          </a:p>
          <a:p>
            <a:pPr marL="171450" indent="-171450" defTabSz="685800"/>
            <a:endParaRPr lang="ru-RU" sz="1600" b="1" smtClean="0">
              <a:solidFill>
                <a:srgbClr val="515151"/>
              </a:solidFill>
            </a:endParaRPr>
          </a:p>
        </p:txBody>
      </p:sp>
      <p:sp>
        <p:nvSpPr>
          <p:cNvPr id="110596" name="Объект 3"/>
          <p:cNvSpPr>
            <a:spLocks noGrp="1"/>
          </p:cNvSpPr>
          <p:nvPr>
            <p:ph sz="half" idx="4294967295"/>
          </p:nvPr>
        </p:nvSpPr>
        <p:spPr>
          <a:xfrm>
            <a:off x="250825" y="2420938"/>
            <a:ext cx="8353425" cy="2860675"/>
          </a:xfrm>
        </p:spPr>
        <p:txBody>
          <a:bodyPr lIns="0" tIns="0" rIns="0" bIns="0">
            <a:spAutoFit/>
          </a:bodyPr>
          <a:lstStyle/>
          <a:p>
            <a:pPr marL="171450" indent="-171450" algn="just"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b="1" smtClean="0">
                <a:latin typeface="Arial" charset="0"/>
              </a:rPr>
              <a:t> Механическая ткань выполняет функцию опоры — поддерживает тело растения </a:t>
            </a:r>
            <a:br>
              <a:rPr lang="ru-RU" altLang="ru-RU" sz="1600" b="1" smtClean="0">
                <a:latin typeface="Arial" charset="0"/>
              </a:rPr>
            </a:br>
            <a:r>
              <a:rPr lang="ru-RU" altLang="ru-RU" sz="1600" b="1" smtClean="0">
                <a:latin typeface="Arial" charset="0"/>
              </a:rPr>
              <a:t>в вертикальном положении, выносит листья к свету и цветки для опыления</a:t>
            </a:r>
          </a:p>
          <a:p>
            <a:pPr marL="171450" indent="-171450" algn="just"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b="1" smtClean="0">
                <a:latin typeface="Arial" charset="0"/>
              </a:rPr>
              <a:t>Вода имеет высокую плотность и в этой среде на растение действует выталкивающая сила</a:t>
            </a:r>
          </a:p>
          <a:p>
            <a:pPr marL="171450" indent="-171450" algn="just" defTabSz="685800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b="1" smtClean="0">
                <a:latin typeface="Arial" charset="0"/>
              </a:rPr>
              <a:t>Плавучесть растения обеспечивается воздухоносной паренхимой (аэренхимой) за счёт накопления воздуха в межклетниках этой ткани</a:t>
            </a:r>
            <a:endParaRPr lang="ru-RU" altLang="ru-RU" sz="1600" b="1" smtClean="0">
              <a:ea typeface="Calibri" pitchFamily="34" charset="0"/>
              <a:cs typeface="Times New Roman" pitchFamily="18" charset="0"/>
            </a:endParaRPr>
          </a:p>
          <a:p>
            <a:pPr marL="171450" indent="-171450" defTabSz="685800"/>
            <a:endParaRPr lang="ru-RU" sz="1600" b="1" smtClean="0">
              <a:solidFill>
                <a:srgbClr val="515151"/>
              </a:solidFill>
            </a:endParaRPr>
          </a:p>
        </p:txBody>
      </p:sp>
      <p:pic>
        <p:nvPicPr>
          <p:cNvPr id="110597" name="Picture 4" descr="https://avatars.mds.yandex.net/i?id=75fe9062d140dedda7458097bee8cd92-3725524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5538788"/>
            <a:ext cx="12303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Прямоугольник 3"/>
          <p:cNvSpPr>
            <a:spLocks noChangeArrowheads="1"/>
          </p:cNvSpPr>
          <p:nvPr/>
        </p:nvSpPr>
        <p:spPr bwMode="auto">
          <a:xfrm>
            <a:off x="971550" y="5084763"/>
            <a:ext cx="79533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>
                <a:solidFill>
                  <a:srgbClr val="C00000"/>
                </a:solidFill>
                <a:latin typeface="YS Text"/>
              </a:rPr>
              <a:t>Вторичноводные растения</a:t>
            </a:r>
            <a:r>
              <a:rPr lang="ru-RU" altLang="ru-RU" sz="1400">
                <a:solidFill>
                  <a:srgbClr val="C00000"/>
                </a:solidFill>
                <a:latin typeface="YS Text"/>
              </a:rPr>
              <a:t> — растения, которые прошли путь развития, усложнения </a:t>
            </a:r>
            <a:br>
              <a:rPr lang="ru-RU" altLang="ru-RU" sz="1400">
                <a:solidFill>
                  <a:srgbClr val="C00000"/>
                </a:solidFill>
                <a:latin typeface="YS Text"/>
              </a:rPr>
            </a:br>
            <a:r>
              <a:rPr lang="ru-RU" altLang="ru-RU" sz="1400">
                <a:solidFill>
                  <a:srgbClr val="C00000"/>
                </a:solidFill>
                <a:latin typeface="YS Text"/>
              </a:rPr>
              <a:t>и дифференциации частей растительного организма на суше, в воздушной среде обитания, </a:t>
            </a:r>
            <a:br>
              <a:rPr lang="ru-RU" altLang="ru-RU" sz="1400">
                <a:solidFill>
                  <a:srgbClr val="C00000"/>
                </a:solidFill>
                <a:latin typeface="YS Text"/>
              </a:rPr>
            </a:br>
            <a:r>
              <a:rPr lang="ru-RU" altLang="ru-RU" sz="1400">
                <a:solidFill>
                  <a:srgbClr val="C00000"/>
                </a:solidFill>
                <a:latin typeface="YS Text"/>
              </a:rPr>
              <a:t>а потом вновь спустились с суши в водоемы: элодея, рдесты, водяные лютики, валлиснерия, уруть и др.</a:t>
            </a:r>
            <a:endParaRPr lang="ru-RU" altLang="ru-RU" sz="14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r>
              <a:rPr lang="ru-RU" sz="5800" b="1" smtClean="0">
                <a:solidFill>
                  <a:srgbClr val="0070C0"/>
                </a:solidFill>
                <a:latin typeface="Amazing Grotesk"/>
                <a:cs typeface="Times New Roman" pitchFamily="18" charset="0"/>
              </a:rPr>
              <a:t>Примеры заданий «Ботаника»</a:t>
            </a:r>
            <a:endParaRPr lang="ru-RU" sz="5800" smtClean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330200" y="1550988"/>
            <a:ext cx="8051800" cy="1516062"/>
          </a:xfrm>
        </p:spPr>
        <p:txBody>
          <a:bodyPr lIns="0" tIns="0" rIns="0" bIns="0">
            <a:spAutoFit/>
          </a:bodyPr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1600" smtClean="0">
                <a:solidFill>
                  <a:srgbClr val="000000"/>
                </a:solidFill>
                <a:latin typeface="Arial" charset="0"/>
                <a:cs typeface="Arial" charset="0"/>
              </a:rPr>
              <a:t>По годичным кольцам на спилах деревьев можно судить об их возрасте. Что такое годичные кольца, за счет какой исходной ткани они образуются? Какие особенности сезонного развития растений способствуют образованию колец? Почему в зоне экваториальных влажных лесов невозможно обнаружить годичные кольца у деревьев?</a:t>
            </a:r>
          </a:p>
          <a:p>
            <a:pPr marL="0" indent="0"/>
            <a:endParaRPr lang="ru-RU" sz="1600" b="1" smtClean="0">
              <a:solidFill>
                <a:srgbClr val="515151"/>
              </a:solidFill>
            </a:endParaRP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395288" y="3068638"/>
            <a:ext cx="8053387" cy="2493962"/>
          </a:xfrm>
        </p:spPr>
        <p:txBody>
          <a:bodyPr lIns="0" tIns="0" rIns="0" bIns="0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smtClean="0">
                <a:solidFill>
                  <a:srgbClr val="000000"/>
                </a:solidFill>
                <a:latin typeface="Arial" charset="0"/>
              </a:rPr>
              <a:t> Годичные кольца — прирост древесины стебля за один сезон.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smtClean="0">
                <a:solidFill>
                  <a:srgbClr val="000000"/>
                </a:solidFill>
                <a:latin typeface="Arial" charset="0"/>
              </a:rPr>
              <a:t> Кольца образуются из-за деления клеток образовательной ткани - камбия. Весной образуются крупные клетки — сосуды, осенью образуются мелкие клетки - также сосуды.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Franklin Gothic Medium" pitchFamily="34" charset="0"/>
              <a:buAutoNum type="arabicPeriod"/>
            </a:pPr>
            <a:r>
              <a:rPr lang="ru-RU" altLang="ru-RU" sz="1600" smtClean="0">
                <a:solidFill>
                  <a:srgbClr val="000000"/>
                </a:solidFill>
                <a:latin typeface="Arial" charset="0"/>
              </a:rPr>
              <a:t>В зоне экватора невозможно обнаружить годичные кольца, так как там не выражены времена года</a:t>
            </a:r>
            <a:endParaRPr lang="ru-RU" altLang="ru-RU" sz="160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/>
            <a:endParaRPr lang="ru-RU" sz="1600" b="1" smtClean="0">
              <a:solidFill>
                <a:srgbClr val="51515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1659</Words>
  <Application>Microsoft Office PowerPoint</Application>
  <PresentationFormat>Экран (4:3)</PresentationFormat>
  <Paragraphs>311</Paragraphs>
  <Slides>93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04" baseType="lpstr">
      <vt:lpstr>Amazing Grotesk</vt:lpstr>
      <vt:lpstr>Arial</vt:lpstr>
      <vt:lpstr>Arial MT</vt:lpstr>
      <vt:lpstr>Calibri</vt:lpstr>
      <vt:lpstr>Calibri Light</vt:lpstr>
      <vt:lpstr>Cambria Math</vt:lpstr>
      <vt:lpstr>Franklin Gothic Book</vt:lpstr>
      <vt:lpstr>Franklin Gothic Medium</vt:lpstr>
      <vt:lpstr>Times New Roman</vt:lpstr>
      <vt:lpstr>YS Text</vt:lpstr>
      <vt:lpstr>Тема Office</vt:lpstr>
      <vt:lpstr>Презентация PowerPoint</vt:lpstr>
      <vt:lpstr>Часть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линии 26</vt:lpstr>
      <vt:lpstr>Задание линии 26</vt:lpstr>
      <vt:lpstr>ПРОБЛЕМАТИКА ВЫПОЛНЕНИЯ ЗАДАНИЙ</vt:lpstr>
      <vt:lpstr>АЛГОРИТМ ВЫПОЛНЕНИЯ ЗАДАНИЙ</vt:lpstr>
      <vt:lpstr>Задания для подготовки к ЕГЭ</vt:lpstr>
      <vt:lpstr>ЗАДАНИЯ ЛИНИИ 26 .</vt:lpstr>
      <vt:lpstr>Пример задания и его критерии (В.С. Рохлов, В.Б. Саленко, Н.В. Котикова)</vt:lpstr>
      <vt:lpstr>Пример задания и его критерии</vt:lpstr>
      <vt:lpstr>Пример задания и его критерии (В.С. Рохлов, В.Б. Саленко, Н.В. Котикова)</vt:lpstr>
      <vt:lpstr>Пример задания и его критерии</vt:lpstr>
      <vt:lpstr>Пример задания и его критерии</vt:lpstr>
      <vt:lpstr>Пример задания и его критерии (В.С. Рохлов, В.Б. Саленко, Н.В. Котикова)</vt:lpstr>
      <vt:lpstr>Пример задания и его критерии</vt:lpstr>
      <vt:lpstr>Пример задания и его критерии</vt:lpstr>
      <vt:lpstr>Пример задания и его критерии  (Л.Г. Прилежаева)</vt:lpstr>
      <vt:lpstr>Пример задания и его критерии (Л.Г. Прилежаева)</vt:lpstr>
      <vt:lpstr>Пример задания и его критерии (Л.Г. Прилежаева, А.В. Теремов, Р.А. Петросова)</vt:lpstr>
      <vt:lpstr>Пример задания и его критерии (Л.Г. Прилежаева, А.В. Теремов, Р.А. Петросова)</vt:lpstr>
      <vt:lpstr>Пример задания и его критерии (Л.Г. Прилежаева)</vt:lpstr>
      <vt:lpstr>ПРИМЕРЫ ЗАДАНИЙ «ЗООЛОГИЯ»</vt:lpstr>
      <vt:lpstr>ПРИМЕРЫ ЗАДАНИЙ «БОТАНИКА»</vt:lpstr>
      <vt:lpstr>Примеры заданий «Ботаника»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111</cp:lastModifiedBy>
  <cp:revision>17</cp:revision>
  <dcterms:created xsi:type="dcterms:W3CDTF">2024-03-13T04:17:04Z</dcterms:created>
  <dcterms:modified xsi:type="dcterms:W3CDTF">2026-01-29T05:42:37Z</dcterms:modified>
</cp:coreProperties>
</file>