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4"/>
  </p:notesMasterIdLst>
  <p:sldIdLst>
    <p:sldId id="284" r:id="rId3"/>
    <p:sldId id="329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22" r:id="rId13"/>
    <p:sldId id="310" r:id="rId14"/>
    <p:sldId id="321" r:id="rId15"/>
    <p:sldId id="311" r:id="rId16"/>
    <p:sldId id="320" r:id="rId17"/>
    <p:sldId id="312" r:id="rId18"/>
    <p:sldId id="323" r:id="rId19"/>
    <p:sldId id="315" r:id="rId20"/>
    <p:sldId id="316" r:id="rId21"/>
    <p:sldId id="324" r:id="rId22"/>
    <p:sldId id="326" r:id="rId23"/>
    <p:sldId id="325" r:id="rId24"/>
    <p:sldId id="313" r:id="rId25"/>
    <p:sldId id="314" r:id="rId26"/>
    <p:sldId id="317" r:id="rId27"/>
    <p:sldId id="318" r:id="rId28"/>
    <p:sldId id="282" r:id="rId29"/>
    <p:sldId id="319" r:id="rId30"/>
    <p:sldId id="327" r:id="rId31"/>
    <p:sldId id="328" r:id="rId32"/>
    <p:sldId id="301" r:id="rId33"/>
  </p:sldIdLst>
  <p:sldSz cx="12192000" cy="6858000"/>
  <p:notesSz cx="6858000" cy="9144000"/>
  <p:defaultTextStyle>
    <a:defPPr lvl="0">
      <a:defRPr lang="en-GB"/>
    </a:defPPr>
    <a:lvl1pPr lvl="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457200" lvl="1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914400" lvl="2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371600" lvl="3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1828800" lvl="4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lvl="5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lvl="6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lvl="7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lvl="8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xmlns="" id="{BC747C7B-EC96-42E8-A60A-4834A66BD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xmlns="" id="{E4E172DB-8D6D-45CA-8EB7-3490AD1A0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CDD8BEBF-1D1A-4DF3-9F15-EB8C1E9719C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2536150" y="-11984038"/>
            <a:ext cx="45072300" cy="253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B4A42B33-4950-4E2A-9427-92B6A4F0C6C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6909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xmlns="" id="{3572F908-E3BC-4226-BB84-B80C6080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320D429A-416B-49BC-8D20-D5120BBFE72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13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xmlns="" id="{3572F908-E3BC-4226-BB84-B80C6080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320D429A-416B-49BC-8D20-D5120BBFE72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13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xmlns="" id="{3572F908-E3BC-4226-BB84-B80C6080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320D429A-416B-49BC-8D20-D5120BBFE72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13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xmlns="" id="{3572F908-E3BC-4226-BB84-B80C6080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320D429A-416B-49BC-8D20-D5120BBFE72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13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xmlns="" id="{3572F908-E3BC-4226-BB84-B80C6080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320D429A-416B-49BC-8D20-D5120BBFE72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13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xmlns="" id="{3572F908-E3BC-4226-BB84-B80C6080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320D429A-416B-49BC-8D20-D5120BBFE72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13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4" descr="ФОН_флаг.JPG">
            <a:extLst>
              <a:ext uri="{FF2B5EF4-FFF2-40B4-BE49-F238E27FC236}">
                <a16:creationId xmlns:a16="http://schemas.microsoft.com/office/drawing/2014/main" xmlns="" id="{24320F5A-1817-43F4-8084-9BF50D21F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xmlns="" id="{89488BA9-3F71-484C-920C-EE2C79BF77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xmlns="" id="{750D8E83-CC5C-4817-8D38-3FC098833A9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xmlns="" id="{4AC73E5C-2D69-4C71-9A58-11828592740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3674FA-EEF1-44C8-9297-973039053A2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4390995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xmlns="" id="{0CF3AB5E-918D-4EF3-A7A5-EACE41E8FB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xmlns="" id="{692AFBE8-95F5-4AF6-AE35-3EB487ABE30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xmlns="" id="{C592A4F6-906D-4DCA-82E3-C16BBF51076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00F91E-2E79-491C-AAB0-EDB0467AC1B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6793980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50351" y="311151"/>
            <a:ext cx="2745316" cy="57832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1" y="311151"/>
            <a:ext cx="8032751" cy="57832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xmlns="" id="{69BF6C77-5D94-4BF6-97E8-2110D1AA75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xmlns="" id="{B126B4EF-30D9-4221-8C05-143B537636D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xmlns="" id="{BB158EED-BDF2-4661-8E67-26E6CCF592C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B2E913-1640-4491-87EA-91510CC7E8F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2751399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519959-FE2B-4E1B-9EF9-7503431E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AFCF-C728-455D-AC7C-F0703AEEA52D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10D162-C1C5-4BBB-A6E0-123A4D41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66A12F-EAD8-41CB-931B-FDEC7C37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264C0-707A-44B9-A164-FB6465B36B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474303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2904EE-1648-4AA4-8D71-5C3AA909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ACA4D-AC8F-4AE6-9E38-AED575057487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F9CBFA-8D79-4D33-888F-306F2CBB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C48F30-E1D8-4A17-B7D6-23817470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F6F58-1A0F-42C6-A65E-7F2614ADAF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228975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934C7E-9409-4001-868A-8C49046F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FD5B7-09CC-478A-A530-AE2304DEE514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B7B88F-0583-4A68-8343-0B468636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A07869-9BB6-4E30-A3DA-CD484FE3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13C91-622B-4E7D-9D1A-04A3A8C186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371415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14BF2AB-516F-46FB-8747-EC397701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87FE-94E8-4F2A-8EBA-8A1BAFFD7F2D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41F19A2-EA52-4463-9E49-BADB88B0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75F16480-31A5-4C63-A31E-238EA7C7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95DE0-2268-44D1-AD5D-C75163FCDB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769579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1C4D9CA2-219A-47CC-A49A-3821F99B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0138-AB8E-4422-8D6A-9339C8477BC1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117E22C7-882B-4E0C-A0B3-21B1942E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6785E2ED-F00B-4EE0-B7B0-3166E715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B559-1104-4FE0-B528-9F47977870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645364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C9D121AD-3380-44D7-9FB4-20F191E6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9FBE-CD19-45D8-87B7-D2B2493D62CC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9FAF2F91-D9A6-4B55-A053-A10EF0C6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4799B7D-D946-40C3-86C2-48F3C45D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CB5E8-32BF-4918-A03C-05798099A8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076594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9DD90E67-70F0-4A12-A8FE-C446FF3A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0CC53-41B1-455D-876A-7510554AF653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509A9173-9B33-49BA-9E4D-A744E04B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14069ED-B658-493B-A0CB-5FFDD027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0A1DE-22D4-4302-A9C8-3D2ADA15A2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880999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CB339827-49ED-43AA-B730-2F85D166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EA7B-D4F2-45FB-9269-F607639D71DA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BE0E1E68-8B7F-4FE6-99E6-FC82542E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0AACFC1-DD4B-4C1B-AE98-5311C3C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20D9E-8A93-4F9E-A95C-C5119EEFDE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500736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xmlns="" id="{2E1E846B-DD0F-42B5-BEEE-C315365A33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xmlns="" id="{E6555BDA-A1D3-4616-807A-DACF8EA509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xmlns="" id="{2B7F69F1-6825-494B-BE58-128DDE1CCE6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A40104-80AD-413A-B40E-972F5C4E869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29074484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42F6F55B-CF59-4D8A-A44D-45453A86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09DB-2FFE-4B1D-B01F-613D43876646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CDA15CD-C115-4F70-995E-3BDC7035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799BE05D-9F6F-44C6-BB16-85F833E5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C999-BE36-49F2-9CAA-A8FE9EB156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104320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C04726-50AE-41B5-8952-E5611F36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5433-BC3F-4A83-AB88-B8D8C55C5895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4A3C2E-27DD-4577-BE9D-F4FAE8DD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B759E0-7F94-4082-807E-047F5E6B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1EDC9-4EF6-4A22-9BD0-9EA2CA0F2F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61147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9E9FC2-CF82-41DF-AF7E-7D5AC327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869BD-449E-4DED-AB87-FD22AAC1208A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30DB65-4D03-4BAE-A02F-048DFA7F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55744E-96B0-474A-8D7D-52CCF019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B3EB7-0B43-4248-85F3-9C60FFF798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371041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xmlns="" id="{641A321B-E8B7-4744-BE8E-6FD5CC9DC85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xmlns="" id="{B2A342E3-BEE2-4D90-861F-6D00EF4ED6E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xmlns="" id="{D1C9F897-FC8E-4AFA-8FF1-7759BB1A0D7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3676BE-064A-49A4-B506-70E1A5CBDF9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14090522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4" descr="ФОН_флаг.JPG">
            <a:extLst>
              <a:ext uri="{FF2B5EF4-FFF2-40B4-BE49-F238E27FC236}">
                <a16:creationId xmlns:a16="http://schemas.microsoft.com/office/drawing/2014/main" xmlns="" id="{DC61C6DB-C170-4468-BA51-31A3FBC0B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5767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7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xmlns="" id="{959956C7-A49A-4279-9E7B-36620F14EE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xmlns="" id="{F01D0EAC-C7A4-4019-9A25-ABE436D33DE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xmlns="" id="{1B1EC2F4-8FEA-434E-89A8-F377409F58A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B990B3-0AAF-4D5F-A2D7-BFD110D2D02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9565603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xmlns="" id="{24413345-A577-484F-9554-C1BCAD6526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xmlns="" id="{C5FE721F-8AB1-4193-A78D-5644D0CFDCD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xmlns="" id="{AEA9A067-74D5-4457-8737-346F5825153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BA1E94-F26E-42F1-BE1E-7674CBDC055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2815632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xmlns="" id="{4ED0EB98-92E0-42A5-BF00-D85E28B17F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xmlns="" id="{6D5CC004-65B2-4CE6-A258-51902F9D743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xmlns="" id="{E2C11B1B-2258-4169-984E-37A9008584C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BF6FDA-DD1B-4ADC-BA25-883D50BEEFC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24721120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xmlns="" id="{ADC31EEC-299F-48D0-AF67-6CED35FBAC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xmlns="" id="{C260BAD4-B54F-4341-8BC0-74009C0A1FF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xmlns="" id="{3FD9BC7B-57B8-4B8E-B137-0415915789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28CF77-6975-4CD9-8DFA-4425B15165B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36972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xmlns="" id="{147D26DE-CF02-4966-92D6-900E4AEBE3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xmlns="" id="{2DB2FB4C-9C66-4B52-BCBF-04EF036C49C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xmlns="" id="{41ED0650-CACB-470B-AF3A-4AB71ADB506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805932-6FAD-4176-9A00-134FD5CC526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730959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xmlns="" id="{80DA8B14-D180-410F-AED6-A1C2264135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xmlns="" id="{D53DD0C7-1BB2-4649-ADCE-66C9CFA3502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xmlns="" id="{07AB709D-B0FB-4D4A-AA8F-6933987678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B626FF-A5E5-4D6B-B51C-DB4B590DBA3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="" xmlns:p14="http://schemas.microsoft.com/office/powerpoint/2010/main" val="39746205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xmlns="" id="{DA944E6B-6711-48C5-A1E4-B42384A9FBFE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-646113"/>
            <a:ext cx="12241213" cy="7502526"/>
            <a:chOff x="-24" y="-407"/>
            <a:chExt cx="5783" cy="4726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xmlns="" id="{655D5EB9-2ECA-46C8-800D-AD7F3B038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1"/>
              <a:ext cx="5760" cy="72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xmlns="" id="{45C6E33A-CE04-4376-9E7A-38F36D2BF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>
              <a:noFill/>
            </a:ln>
          </p:spPr>
          <p:txBody>
            <a:bodyPr wrap="none" anchor="ctr"/>
            <a:lstStyle>
              <a:lvl1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1035" name="Group 4">
              <a:extLst>
                <a:ext uri="{FF2B5EF4-FFF2-40B4-BE49-F238E27FC236}">
                  <a16:creationId xmlns:a16="http://schemas.microsoft.com/office/drawing/2014/main" xmlns="" id="{70944C0F-4E0B-4602-BA51-F069FDFA56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" y="-407"/>
              <a:ext cx="5325" cy="1266"/>
              <a:chOff x="-24" y="-407"/>
              <a:chExt cx="5325" cy="1266"/>
            </a:xfrm>
          </p:grpSpPr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xmlns="" id="{1E6BD281-E64E-43A3-A980-E7C4AB574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">
                <a:off x="-18" y="527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6600"/>
                  </a:gs>
                  <a:gs pos="100000">
                    <a:srgbClr val="F5EBC1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ea typeface="Lucida Sans Unicode" pitchFamily="34" charset="0"/>
                </a:endParaRPr>
              </a:p>
            </p:txBody>
          </p:sp>
          <p:sp>
            <p:nvSpPr>
              <p:cNvPr id="1038" name="Freeform 6">
                <a:extLst>
                  <a:ext uri="{FF2B5EF4-FFF2-40B4-BE49-F238E27FC236}">
                    <a16:creationId xmlns:a16="http://schemas.microsoft.com/office/drawing/2014/main" xmlns="" id="{C8D56CC7-90C7-4277-939E-EDA57CD1A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">
                <a:off x="1155" y="-88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ea typeface="Lucida Sans Unicode" pitchFamily="34" charset="0"/>
                </a:endParaRPr>
              </a:p>
            </p:txBody>
          </p:sp>
          <p:grpSp>
            <p:nvGrpSpPr>
              <p:cNvPr id="1039" name="Group 7">
                <a:extLst>
                  <a:ext uri="{FF2B5EF4-FFF2-40B4-BE49-F238E27FC236}">
                    <a16:creationId xmlns:a16="http://schemas.microsoft.com/office/drawing/2014/main" xmlns="" id="{51091D34-0C22-4971-96A0-8FB1C44EC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8" y="326"/>
                <a:ext cx="191" cy="191"/>
                <a:chOff x="998" y="326"/>
                <a:chExt cx="191" cy="191"/>
              </a:xfrm>
            </p:grpSpPr>
            <p:sp>
              <p:nvSpPr>
                <p:cNvPr id="6" name="Oval 8">
                  <a:extLst>
                    <a:ext uri="{FF2B5EF4-FFF2-40B4-BE49-F238E27FC236}">
                      <a16:creationId xmlns:a16="http://schemas.microsoft.com/office/drawing/2014/main" xmlns="" id="{C44B35FE-7F60-4380-853C-60203BB5F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8" y="326"/>
                  <a:ext cx="190" cy="19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1pPr>
                  <a:lvl2pPr marL="742950" indent="-28575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2pPr>
                  <a:lvl3pPr marL="11430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3pPr>
                  <a:lvl4pPr marL="16002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4pPr>
                  <a:lvl5pPr marL="20574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040" name="Oval 9">
                  <a:extLst>
                    <a:ext uri="{FF2B5EF4-FFF2-40B4-BE49-F238E27FC236}">
                      <a16:creationId xmlns:a16="http://schemas.microsoft.com/office/drawing/2014/main" xmlns="" id="{0677D632-AAD6-4115-9A7E-37BA99195E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377"/>
                  <a:ext cx="46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1pPr>
                  <a:lvl2pPr marL="742950" indent="-28575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2pPr>
                  <a:lvl3pPr marL="11430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3pPr>
                  <a:lvl4pPr marL="16002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4pPr>
                  <a:lvl5pPr marL="20574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041" name="Oval 10">
                  <a:extLst>
                    <a:ext uri="{FF2B5EF4-FFF2-40B4-BE49-F238E27FC236}">
                      <a16:creationId xmlns:a16="http://schemas.microsoft.com/office/drawing/2014/main" xmlns="" id="{DB8004A6-9668-4EA2-900F-A42CD221D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8" y="350"/>
                  <a:ext cx="46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1pPr>
                  <a:lvl2pPr marL="742950" indent="-28575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2pPr>
                  <a:lvl3pPr marL="11430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3pPr>
                  <a:lvl4pPr marL="16002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4pPr>
                  <a:lvl5pPr marL="20574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042" name="Oval 11">
                  <a:extLst>
                    <a:ext uri="{FF2B5EF4-FFF2-40B4-BE49-F238E27FC236}">
                      <a16:creationId xmlns:a16="http://schemas.microsoft.com/office/drawing/2014/main" xmlns="" id="{8940AA32-31E5-4C4C-9BA2-5DCDF1688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8" y="404"/>
                  <a:ext cx="46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1pPr>
                  <a:lvl2pPr marL="742950" indent="-28575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2pPr>
                  <a:lvl3pPr marL="11430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3pPr>
                  <a:lvl4pPr marL="16002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4pPr>
                  <a:lvl5pPr marL="20574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043" name="Oval 12">
                  <a:extLst>
                    <a:ext uri="{FF2B5EF4-FFF2-40B4-BE49-F238E27FC236}">
                      <a16:creationId xmlns:a16="http://schemas.microsoft.com/office/drawing/2014/main" xmlns="" id="{D3E6825E-893D-4A8C-9102-EC2B16B34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3" y="422"/>
                  <a:ext cx="46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66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1pPr>
                  <a:lvl2pPr marL="742950" indent="-28575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2pPr>
                  <a:lvl3pPr marL="11430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3pPr>
                  <a:lvl4pPr marL="16002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4pPr>
                  <a:lvl5pPr marL="20574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2" name="Oval 13">
                  <a:extLst>
                    <a:ext uri="{FF2B5EF4-FFF2-40B4-BE49-F238E27FC236}">
                      <a16:creationId xmlns:a16="http://schemas.microsoft.com/office/drawing/2014/main" xmlns="" id="{FA8F5E3F-4E5D-4E38-B775-02C94BD3F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3" y="416"/>
                  <a:ext cx="46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1pPr>
                  <a:lvl2pPr marL="742950" indent="-28575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2pPr>
                  <a:lvl3pPr marL="11430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3pPr>
                  <a:lvl4pPr marL="16002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4pPr>
                  <a:lvl5pPr marL="20574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3" name="Oval 14">
                  <a:extLst>
                    <a:ext uri="{FF2B5EF4-FFF2-40B4-BE49-F238E27FC236}">
                      <a16:creationId xmlns:a16="http://schemas.microsoft.com/office/drawing/2014/main" xmlns="" id="{C5CA487F-AA89-4E69-B8CC-46DCB21E8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5" y="461"/>
                  <a:ext cx="46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1pPr>
                  <a:lvl2pPr marL="742950" indent="-28575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2pPr>
                  <a:lvl3pPr marL="11430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3pPr>
                  <a:lvl4pPr marL="16002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4pPr>
                  <a:lvl5pPr marL="20574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" name="Oval 15">
                  <a:extLst>
                    <a:ext uri="{FF2B5EF4-FFF2-40B4-BE49-F238E27FC236}">
                      <a16:creationId xmlns:a16="http://schemas.microsoft.com/office/drawing/2014/main" xmlns="" id="{C9A521F2-76B4-4171-B9D8-C9C93974CB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8" y="452"/>
                  <a:ext cx="46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1pPr>
                  <a:lvl2pPr marL="742950" indent="-28575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2pPr>
                  <a:lvl3pPr marL="11430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3pPr>
                  <a:lvl4pPr marL="16002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4pPr>
                  <a:lvl5pPr marL="20574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047" name="Oval 16">
                  <a:extLst>
                    <a:ext uri="{FF2B5EF4-FFF2-40B4-BE49-F238E27FC236}">
                      <a16:creationId xmlns:a16="http://schemas.microsoft.com/office/drawing/2014/main" xmlns="" id="{7A0C44B7-BC9E-4352-B0D1-B6624CEDC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2" y="329"/>
                  <a:ext cx="46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1pPr>
                  <a:lvl2pPr marL="742950" indent="-28575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2pPr>
                  <a:lvl3pPr marL="11430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3pPr>
                  <a:lvl4pPr marL="16002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4pPr>
                  <a:lvl5pPr marL="2057400" indent="-2286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8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Lucida Sans Unicode" panose="020B0602030504020204" pitchFamily="34" charset="0"/>
                      <a:cs typeface="Lucida Sans Unicode" panose="020B0602030504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/>
                </a:p>
              </p:txBody>
            </p:sp>
          </p:grpSp>
        </p:grpSp>
        <p:sp>
          <p:nvSpPr>
            <p:cNvPr id="7" name="Rectangle 17">
              <a:extLst>
                <a:ext uri="{FF2B5EF4-FFF2-40B4-BE49-F238E27FC236}">
                  <a16:creationId xmlns:a16="http://schemas.microsoft.com/office/drawing/2014/main" xmlns="" id="{CC2C6C4E-CDED-4C97-AFCD-A12FE5A66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" y="1185"/>
              <a:ext cx="701" cy="313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027" name="Rectangle 18">
            <a:extLst>
              <a:ext uri="{FF2B5EF4-FFF2-40B4-BE49-F238E27FC236}">
                <a16:creationId xmlns:a16="http://schemas.microsoft.com/office/drawing/2014/main" xmlns="" id="{27EB8535-D39D-44A9-921F-DA5E1BFF0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8288" y="311150"/>
            <a:ext cx="10356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19">
            <a:extLst>
              <a:ext uri="{FF2B5EF4-FFF2-40B4-BE49-F238E27FC236}">
                <a16:creationId xmlns:a16="http://schemas.microsoft.com/office/drawing/2014/main" xmlns="" id="{59F5A4C5-C2CE-4128-AD4E-F1E4F898B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5685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Четвертый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44" name="Rectangle 20">
            <a:extLst>
              <a:ext uri="{FF2B5EF4-FFF2-40B4-BE49-F238E27FC236}">
                <a16:creationId xmlns:a16="http://schemas.microsoft.com/office/drawing/2014/main" xmlns="" id="{D104EE9F-D4D7-4620-B40B-9FA9F605B3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914400" y="6248400"/>
            <a:ext cx="253365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5" name="Rectangle 21">
            <a:extLst>
              <a:ext uri="{FF2B5EF4-FFF2-40B4-BE49-F238E27FC236}">
                <a16:creationId xmlns:a16="http://schemas.microsoft.com/office/drawing/2014/main" xmlns="" id="{136899E2-6377-40B8-875D-594FFF7014B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165600" y="6248400"/>
            <a:ext cx="385445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6" name="Rectangle 22">
            <a:extLst>
              <a:ext uri="{FF2B5EF4-FFF2-40B4-BE49-F238E27FC236}">
                <a16:creationId xmlns:a16="http://schemas.microsoft.com/office/drawing/2014/main" xmlns="" id="{4F7A541E-55BF-4CF8-9F26-89C47A66219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8400"/>
            <a:ext cx="253365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 Narrow" panose="020B0606020202030204" pitchFamily="34" charset="0"/>
              <a:buNone/>
              <a:defRPr sz="14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fld id="{413B2233-0DB8-4678-9BA9-E34FFE2FD70E}" type="slidenum">
              <a:rPr lang="en-GB" altLang="ru-RU"/>
              <a:pPr/>
              <a:t>‹#›</a:t>
            </a:fld>
            <a:endParaRPr lang="en-GB" altLang="ru-RU"/>
          </a:p>
        </p:txBody>
      </p:sp>
      <p:pic>
        <p:nvPicPr>
          <p:cNvPr id="1032" name="Рисунок 23" descr="ФОН_флаг.JPG">
            <a:extLst>
              <a:ext uri="{FF2B5EF4-FFF2-40B4-BE49-F238E27FC236}">
                <a16:creationId xmlns:a16="http://schemas.microsoft.com/office/drawing/2014/main" xmlns="" id="{43C58F9A-1B6C-4872-8626-00A4D5C1DC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  <p:sldLayoutId id="2147485122" r:id="rId2"/>
    <p:sldLayoutId id="2147485123" r:id="rId3"/>
    <p:sldLayoutId id="2147485124" r:id="rId4"/>
    <p:sldLayoutId id="2147485125" r:id="rId5"/>
    <p:sldLayoutId id="2147485126" r:id="rId6"/>
    <p:sldLayoutId id="2147485127" r:id="rId7"/>
    <p:sldLayoutId id="2147485128" r:id="rId8"/>
    <p:sldLayoutId id="2147485129" r:id="rId9"/>
    <p:sldLayoutId id="2147485130" r:id="rId10"/>
    <p:sldLayoutId id="214748513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Narrow" panose="020B0606020202030204" pitchFamily="34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Narrow" panose="020B0606020202030204" pitchFamily="34" charset="0"/>
        <a:defRPr sz="4400">
          <a:solidFill>
            <a:srgbClr val="000000"/>
          </a:solidFill>
          <a:latin typeface="Arial Narrow" pitchFamily="34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Narrow" panose="020B0606020202030204" pitchFamily="34" charset="0"/>
        <a:defRPr sz="4400">
          <a:solidFill>
            <a:srgbClr val="000000"/>
          </a:solidFill>
          <a:latin typeface="Arial Narrow" pitchFamily="34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Narrow" panose="020B0606020202030204" pitchFamily="34" charset="0"/>
        <a:defRPr sz="4400">
          <a:solidFill>
            <a:srgbClr val="000000"/>
          </a:solidFill>
          <a:latin typeface="Arial Narrow" pitchFamily="34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Narrow" panose="020B0606020202030204" pitchFamily="34" charset="0"/>
        <a:defRPr sz="4400">
          <a:solidFill>
            <a:srgbClr val="000000"/>
          </a:solidFill>
          <a:latin typeface="Arial Narrow" pitchFamily="34" charset="0"/>
          <a:ea typeface="Lucida Sans Unicode" pitchFamily="34" charset="0"/>
          <a:cs typeface="Lucida Sans Unicode" pitchFamily="34" charset="0"/>
        </a:defRPr>
      </a:lvl5pPr>
      <a:lvl6pPr marL="457200" algn="ctr" defTabSz="449263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Narrow" pitchFamily="34" charset="0"/>
        <a:defRPr sz="4400">
          <a:solidFill>
            <a:srgbClr val="000000"/>
          </a:solidFill>
          <a:latin typeface="Arial Narrow" pitchFamily="34" charset="0"/>
          <a:cs typeface="Lucida Sans Unicode" pitchFamily="34" charset="0"/>
        </a:defRPr>
      </a:lvl6pPr>
      <a:lvl7pPr marL="914400" algn="ctr" defTabSz="449263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Narrow" pitchFamily="34" charset="0"/>
        <a:defRPr sz="4400">
          <a:solidFill>
            <a:srgbClr val="000000"/>
          </a:solidFill>
          <a:latin typeface="Arial Narrow" pitchFamily="34" charset="0"/>
          <a:cs typeface="Lucida Sans Unicode" pitchFamily="34" charset="0"/>
        </a:defRPr>
      </a:lvl7pPr>
      <a:lvl8pPr marL="1371600" algn="ctr" defTabSz="449263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Narrow" pitchFamily="34" charset="0"/>
        <a:defRPr sz="4400">
          <a:solidFill>
            <a:srgbClr val="000000"/>
          </a:solidFill>
          <a:latin typeface="Arial Narrow" pitchFamily="34" charset="0"/>
          <a:cs typeface="Lucida Sans Unicode" pitchFamily="34" charset="0"/>
        </a:defRPr>
      </a:lvl8pPr>
      <a:lvl9pPr marL="1828800" algn="ctr" defTabSz="449263" rtl="0" fontAlgn="base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Narrow" pitchFamily="34" charset="0"/>
        <a:defRPr sz="4400">
          <a:solidFill>
            <a:srgbClr val="000000"/>
          </a:solidFill>
          <a:latin typeface="Arial Narrow" pitchFamily="34" charset="0"/>
          <a:cs typeface="Lucida Sans Unicode" pitchFamily="34" charset="0"/>
        </a:defRPr>
      </a:lvl9pPr>
    </p:titleStyle>
    <p:bodyStyle>
      <a:lvl1pPr marL="338138" indent="-338138" algn="l" defTabSz="449263" rtl="0" eaLnBrk="0" fontAlgn="base" hangingPunct="0">
        <a:lnSpc>
          <a:spcPct val="9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 Narrow" panose="020B0606020202030204" pitchFamily="34" charset="0"/>
        <a:buBlip>
          <a:blip r:embed="rId15"/>
        </a:buBlip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38188" indent="-280988" algn="l" defTabSz="449263" rtl="0" eaLnBrk="0" fontAlgn="base" hangingPunct="0">
        <a:lnSpc>
          <a:spcPct val="9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 Narrow" panose="020B0606020202030204" pitchFamily="34" charset="0"/>
        <a:buChar char="–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9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 Narrow" panose="020B0606020202030204" pitchFamily="34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9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Narrow" panose="020B0606020202030204" pitchFamily="34" charset="0"/>
        <a:buChar char="–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9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Narrow" panose="020B0606020202030204" pitchFamily="34" charset="0"/>
        <a:buChar char="»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9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Narrow" pitchFamily="34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Narrow" pitchFamily="34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Narrow" pitchFamily="34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Narrow" pitchFamily="34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xmlns="" id="{34673F63-ECBD-4AB4-9BD8-CCE8110628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xmlns="" id="{D31D72AE-00E4-4EE5-862B-D37DE14313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CA4FDB-AF17-4FAA-AAC4-826B53056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A447FDC-B4B4-4712-8E55-39AFC804B819}" type="datetimeFigureOut">
              <a:rPr lang="ru-RU"/>
              <a:pPr>
                <a:defRPr/>
              </a:pPr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BAF51B-0505-4218-B094-508AE54FF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164092-B375-4123-8357-A925BD71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6C3D9E5-B4A1-4DAA-A8CF-81EC53B8A6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0" r:id="rId1"/>
    <p:sldLayoutId id="2147485111" r:id="rId2"/>
    <p:sldLayoutId id="2147485112" r:id="rId3"/>
    <p:sldLayoutId id="2147485113" r:id="rId4"/>
    <p:sldLayoutId id="2147485114" r:id="rId5"/>
    <p:sldLayoutId id="2147485115" r:id="rId6"/>
    <p:sldLayoutId id="2147485116" r:id="rId7"/>
    <p:sldLayoutId id="2147485117" r:id="rId8"/>
    <p:sldLayoutId id="2147485118" r:id="rId9"/>
    <p:sldLayoutId id="2147485119" r:id="rId10"/>
    <p:sldLayoutId id="2147485120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0">
            <a:extLst>
              <a:ext uri="{FF2B5EF4-FFF2-40B4-BE49-F238E27FC236}">
                <a16:creationId xmlns:a16="http://schemas.microsoft.com/office/drawing/2014/main" xmlns="" id="{93F0458A-0060-49DF-96E9-3830FA12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4763" y="6610350"/>
            <a:ext cx="53975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468BA075-63A6-4696-8363-951A5204CFB9}" type="slidenum">
              <a:rPr lang="ru-RU" altLang="ru-RU" sz="1200">
                <a:solidFill>
                  <a:srgbClr val="A5A5E9"/>
                </a:solidFill>
              </a:rPr>
              <a:pPr/>
              <a:t>1</a:t>
            </a:fld>
            <a:endParaRPr lang="ru-RU" altLang="ru-RU" sz="1200">
              <a:solidFill>
                <a:srgbClr val="A5A5E9"/>
              </a:solidFill>
            </a:endParaRPr>
          </a:p>
        </p:txBody>
      </p:sp>
      <p:sp>
        <p:nvSpPr>
          <p:cNvPr id="14339" name="Прямоугольник 6">
            <a:extLst>
              <a:ext uri="{FF2B5EF4-FFF2-40B4-BE49-F238E27FC236}">
                <a16:creationId xmlns:a16="http://schemas.microsoft.com/office/drawing/2014/main" xmlns="" id="{C39FC537-E11E-4FD5-9606-41D6CC4B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92075"/>
            <a:ext cx="10657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ru-RU" altLang="ru-RU" sz="1400" b="1" cap="all" dirty="0" smtClean="0">
                <a:solidFill>
                  <a:schemeClr val="tx2"/>
                </a:solidFill>
                <a:cs typeface="Arial" panose="020B0604020202020204" pitchFamily="34" charset="0"/>
              </a:rPr>
              <a:t>МАОУ «Татарская гимназия №84» городского округа города УФЫ Республики Башкортостан</a:t>
            </a:r>
            <a:endParaRPr lang="ru-RU" altLang="ru-RU" sz="1400" b="1" cap="all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91470EF-96AC-49FE-A93B-48BC491C8FEF}"/>
              </a:ext>
            </a:extLst>
          </p:cNvPr>
          <p:cNvCxnSpPr/>
          <p:nvPr/>
        </p:nvCxnSpPr>
        <p:spPr>
          <a:xfrm>
            <a:off x="191344" y="538956"/>
            <a:ext cx="10657184" cy="0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F0BE0DC-7BBC-49A2-A8D3-1495AF8A2BB8}"/>
              </a:ext>
            </a:extLst>
          </p:cNvPr>
          <p:cNvCxnSpPr/>
          <p:nvPr/>
        </p:nvCxnSpPr>
        <p:spPr>
          <a:xfrm>
            <a:off x="191344" y="481013"/>
            <a:ext cx="11521280" cy="67667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44466" t="39172" r="46679" b="45078"/>
          <a:stretch>
            <a:fillRect/>
          </a:stretch>
        </p:blipFill>
        <p:spPr bwMode="auto">
          <a:xfrm>
            <a:off x="47328" y="-34256"/>
            <a:ext cx="162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16147" y="1743446"/>
            <a:ext cx="99505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Методический анализ результатов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основного государственного экзамена по биологии в 2023 году 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6246055" y="4340322"/>
            <a:ext cx="5584874" cy="22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63500" marR="0" lvl="0" indent="-338138" algn="l" defTabSz="449263" rtl="0" eaLnBrk="0" fontAlgn="base" latinLnBrk="0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+mn-cs"/>
              </a:rPr>
              <a:t>Председатель РПК по биологии при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+mn-cs"/>
              </a:rPr>
              <a:t>проведении ОГЭ, к.б.н., учитель биологии </a:t>
            </a:r>
          </a:p>
          <a:p>
            <a:pPr marL="63500" marR="0" lvl="0" indent="-338138" algn="l" defTabSz="449263" rtl="0" eaLnBrk="0" fontAlgn="base" latinLnBrk="0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+mn-cs"/>
              </a:rPr>
              <a:t>МАОУ «Татарская гимназия № 84» ГО г.Уфа</a:t>
            </a:r>
          </a:p>
          <a:p>
            <a:pPr marL="63500" marR="0" lvl="0" indent="-338138" algn="l" defTabSz="449263" rtl="0" eaLnBrk="0" fontAlgn="base" latinLnBrk="0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+mn-cs"/>
              </a:rPr>
              <a:t>Митриченко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+mn-cs"/>
              </a:rPr>
              <a:t> А.Н.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8333" y="224009"/>
            <a:ext cx="1017693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Статистический анализ выполнения заданий КИМ ОГЭ </a:t>
            </a:r>
            <a:endParaRPr lang="ru-RU" sz="3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2023 году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/>
          <a:srcRect l="27049" t="23053" r="21310" b="30177"/>
          <a:stretch>
            <a:fillRect/>
          </a:stretch>
        </p:blipFill>
        <p:spPr bwMode="auto">
          <a:xfrm>
            <a:off x="1983545" y="1336432"/>
            <a:ext cx="8874956" cy="53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80492" y="4286250"/>
            <a:ext cx="7526216" cy="1214438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90501" y="204341"/>
            <a:ext cx="1162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Базовый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уровень</a:t>
            </a:r>
          </a:p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Задание № 5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6775" y="1791477"/>
            <a:ext cx="1069144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Расположите в правильном порядке уровни организации животной ткани, начиная с наименьшего. В ответе запишите соответствующую последовательность цифр.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соединительная ткань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ион железа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3)  эритроциты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4)  гемоглобин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5)  форменные элементы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6)  кровь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Пояснение.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Расположим по сложности организации, начиная с ионов: ион железа → гемоглобин → эритроциты → форменные элементы → кровь → соединительная ткань.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51" y="0"/>
            <a:ext cx="1017693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Статистический анализ выполнения заданий КИМ ОГЭ </a:t>
            </a:r>
            <a:endParaRPr lang="ru-RU" sz="3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2023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52" y="4572000"/>
            <a:ext cx="7715249" cy="11430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 l="27907" t="41444" r="22260" b="9966"/>
          <a:stretch>
            <a:fillRect/>
          </a:stretch>
        </p:blipFill>
        <p:spPr bwMode="auto">
          <a:xfrm>
            <a:off x="1491175" y="1125415"/>
            <a:ext cx="9272076" cy="564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63039" y="2928938"/>
            <a:ext cx="9300211" cy="2428875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90501" y="204341"/>
            <a:ext cx="1162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Базовый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уровень</a:t>
            </a:r>
          </a:p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Задание № 8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562707" y="1492898"/>
            <a:ext cx="110572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приведенной ниже таблице между позициями первого и второго столбца имеется взаимосвязь.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Какое понятие следует вписать на место пропуска в этой таблице?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обмен газов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клеточный иммунитет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3)  фильтрация крови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4)  гуморальная регуляция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73871" y="3439551"/>
          <a:ext cx="9264356" cy="1615440"/>
        </p:xfrm>
        <a:graphic>
          <a:graphicData uri="http://schemas.openxmlformats.org/drawingml/2006/table">
            <a:tbl>
              <a:tblPr/>
              <a:tblGrid>
                <a:gridCol w="4632178"/>
                <a:gridCol w="46321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Объект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Процесс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  <a:alpha val="14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2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Капсула нефрона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  <a:alpha val="14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Полулунный клапан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Движение крови в одном направлении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  <a:alpha val="1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3440" y="5320995"/>
            <a:ext cx="10921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/>
            <a:r>
              <a:rPr 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Пояснение. </a:t>
            </a:r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algn="just" defTabSz="914400"/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Связь между столбцами: орган, участвующий в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кровообращении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  — функция; полулунный клапан  — движение крови в одном направлении; капсула нефрона  — фильтрация крови.</a:t>
            </a:r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51" y="0"/>
            <a:ext cx="1017693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Статистический анализ выполнения заданий КИМ </a:t>
            </a:r>
            <a:r>
              <a:rPr lang="ru-RU" sz="3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ОГЭ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 2023 году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/>
          <a:srcRect l="26965" t="21451" r="21552" b="24167"/>
          <a:stretch>
            <a:fillRect/>
          </a:stretch>
        </p:blipFill>
        <p:spPr bwMode="auto">
          <a:xfrm>
            <a:off x="1524000" y="1071563"/>
            <a:ext cx="8858251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59989" y="3571875"/>
            <a:ext cx="8595360" cy="1571625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90501" y="204341"/>
            <a:ext cx="1162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Базовый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уровень</a:t>
            </a:r>
          </a:p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Задание № 12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6603" y="1758462"/>
            <a:ext cx="105085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Выберите правильный ответ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Верны ли следующие суждения о бактериях</a:t>
            </a:r>
            <a:r>
              <a:rPr lang="ru-RU" sz="2000" dirty="0" smtClean="0">
                <a:solidFill>
                  <a:schemeClr val="tx1"/>
                </a:solidFill>
              </a:rPr>
              <a:t>?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А. Бактерии относят к эукариотам.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Б. Бактерии размножаются простым делением клетки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sz="2000" dirty="0" smtClean="0">
                <a:solidFill>
                  <a:schemeClr val="tx1"/>
                </a:solidFill>
              </a:rPr>
              <a:t>	1) верно </a:t>
            </a:r>
            <a:r>
              <a:rPr lang="ru-RU" sz="2000" dirty="0" smtClean="0">
                <a:solidFill>
                  <a:schemeClr val="tx1"/>
                </a:solidFill>
              </a:rPr>
              <a:t>только 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2) верно только Б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3) верны оба суждения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4) оба суждения </a:t>
            </a:r>
            <a:r>
              <a:rPr lang="ru-RU" sz="2000" dirty="0" smtClean="0">
                <a:solidFill>
                  <a:schemeClr val="tx1"/>
                </a:solidFill>
              </a:rPr>
              <a:t>неверны</a:t>
            </a:r>
          </a:p>
          <a:p>
            <a:pPr marL="457200" lvl="0" indent="-457200"/>
            <a:endParaRPr lang="ru-RU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lvl="0" indent="-457200"/>
            <a:r>
              <a:rPr lang="ru-RU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Пояснение. 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Суждение А не верно, суждение Б – верно. Правильный ответ - 2  </a:t>
            </a:r>
            <a:endParaRPr lang="ru-RU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/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/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51" y="0"/>
            <a:ext cx="1017693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Статистический анализ выполнения заданий КИМ ОГЭ </a:t>
            </a:r>
            <a:endParaRPr lang="ru-RU" sz="3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2023 году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l="27354" t="47572" r="21506" b="12289"/>
          <a:stretch>
            <a:fillRect/>
          </a:stretch>
        </p:blipFill>
        <p:spPr bwMode="auto">
          <a:xfrm>
            <a:off x="762000" y="1214438"/>
            <a:ext cx="107696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8128" y="3143250"/>
            <a:ext cx="10571871" cy="17145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90501" y="204341"/>
            <a:ext cx="1162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Базовый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уровень</a:t>
            </a:r>
          </a:p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Задание № 15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422031" y="1863413"/>
            <a:ext cx="104382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Какую функцию выполняет пигмент меланин, образующийся в коже человека?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защищает организм от ультрафиолетового излучения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служит резервным питательным веществом для клеток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3)  способствует сохранению тепла организмом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4)  укрепляет клетки кожи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Пояснение.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Пигмент меланин  — защищает организм от ультрафиолетового излучения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90501" y="-41880"/>
            <a:ext cx="11620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Повышенный уровень</a:t>
            </a:r>
          </a:p>
          <a:p>
            <a:pPr indent="450850" algn="just" eaLnBrk="0" hangingPunct="0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Средний процент выполнения заданий базового уровня </a:t>
            </a:r>
          </a:p>
          <a:p>
            <a:pPr indent="450850" algn="just" eaLnBrk="0" hangingPunct="0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колеблется в пределах  </a:t>
            </a:r>
            <a:r>
              <a:rPr lang="ru-RU" sz="32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27 – 81,3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7411" name="Рисунок 3"/>
          <p:cNvPicPr>
            <a:picLocks noChangeAspect="1" noChangeArrowheads="1"/>
          </p:cNvPicPr>
          <p:nvPr/>
        </p:nvPicPr>
        <p:blipFill>
          <a:blip r:embed="rId2"/>
          <a:srcRect l="27258" t="36273" r="22234" b="22646"/>
          <a:stretch>
            <a:fillRect/>
          </a:stretch>
        </p:blipFill>
        <p:spPr bwMode="auto">
          <a:xfrm>
            <a:off x="762000" y="1428751"/>
            <a:ext cx="106680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51" y="214313"/>
            <a:ext cx="1017693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Статистический анализ выполнения заданий КИМ ОГЭ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2023 году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 l="27907" t="77834" r="22260" b="9966"/>
          <a:stretch>
            <a:fillRect/>
          </a:stretch>
        </p:blipFill>
        <p:spPr bwMode="auto">
          <a:xfrm>
            <a:off x="952500" y="2714624"/>
            <a:ext cx="1000125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 l="27985" t="33557" r="22571" b="54330"/>
          <a:stretch>
            <a:fillRect/>
          </a:stretch>
        </p:blipFill>
        <p:spPr bwMode="auto">
          <a:xfrm>
            <a:off x="952499" y="4459457"/>
            <a:ext cx="9992165" cy="19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/>
          <a:srcRect l="27922" t="21451" r="22380" b="68993"/>
          <a:stretch>
            <a:fillRect/>
          </a:stretch>
        </p:blipFill>
        <p:spPr bwMode="auto">
          <a:xfrm>
            <a:off x="952500" y="1571626"/>
            <a:ext cx="10001251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98806" y="2707151"/>
            <a:ext cx="8834511" cy="3679581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0">
            <a:extLst>
              <a:ext uri="{FF2B5EF4-FFF2-40B4-BE49-F238E27FC236}">
                <a16:creationId xmlns:a16="http://schemas.microsoft.com/office/drawing/2014/main" xmlns="" id="{93F0458A-0060-49DF-96E9-3830FA12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4763" y="6610350"/>
            <a:ext cx="53975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468BA075-63A6-4696-8363-951A5204CFB9}" type="slidenum">
              <a:rPr lang="ru-RU" altLang="ru-RU" sz="1200">
                <a:solidFill>
                  <a:srgbClr val="A5A5E9"/>
                </a:solidFill>
              </a:rPr>
              <a:pPr/>
              <a:t>2</a:t>
            </a:fld>
            <a:endParaRPr lang="ru-RU" altLang="ru-RU" sz="1200">
              <a:solidFill>
                <a:srgbClr val="A5A5E9"/>
              </a:solidFill>
            </a:endParaRPr>
          </a:p>
        </p:txBody>
      </p:sp>
      <p:sp>
        <p:nvSpPr>
          <p:cNvPr id="14339" name="Прямоугольник 6">
            <a:extLst>
              <a:ext uri="{FF2B5EF4-FFF2-40B4-BE49-F238E27FC236}">
                <a16:creationId xmlns:a16="http://schemas.microsoft.com/office/drawing/2014/main" xmlns="" id="{C39FC537-E11E-4FD5-9606-41D6CC4B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92075"/>
            <a:ext cx="106571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ru-RU" altLang="ru-RU" sz="1400" b="1" cap="all" dirty="0" smtClean="0">
                <a:solidFill>
                  <a:schemeClr val="tx2"/>
                </a:solidFill>
                <a:cs typeface="Arial" panose="020B0604020202020204" pitchFamily="34" charset="0"/>
              </a:rPr>
              <a:t>МАОУ «Татарская гимназия №84» городского округа города УФЫ Республики Башкортостан</a:t>
            </a:r>
            <a:endParaRPr lang="ru-RU" altLang="ru-RU" sz="1400" b="1" cap="all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91470EF-96AC-49FE-A93B-48BC491C8FEF}"/>
              </a:ext>
            </a:extLst>
          </p:cNvPr>
          <p:cNvCxnSpPr/>
          <p:nvPr/>
        </p:nvCxnSpPr>
        <p:spPr>
          <a:xfrm>
            <a:off x="191344" y="538956"/>
            <a:ext cx="10657184" cy="0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F0BE0DC-7BBC-49A2-A8D3-1495AF8A2BB8}"/>
              </a:ext>
            </a:extLst>
          </p:cNvPr>
          <p:cNvCxnSpPr/>
          <p:nvPr/>
        </p:nvCxnSpPr>
        <p:spPr>
          <a:xfrm>
            <a:off x="191344" y="481013"/>
            <a:ext cx="11521280" cy="67667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44466" t="39172" r="46679" b="45078"/>
          <a:stretch>
            <a:fillRect/>
          </a:stretch>
        </p:blipFill>
        <p:spPr bwMode="auto">
          <a:xfrm>
            <a:off x="47328" y="-34256"/>
            <a:ext cx="162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/>
          <a:srcRect l="12650" t="16731" r="19559" b="20769"/>
          <a:stretch>
            <a:fillRect/>
          </a:stretch>
        </p:blipFill>
        <p:spPr bwMode="auto">
          <a:xfrm>
            <a:off x="1659987" y="1026941"/>
            <a:ext cx="10150295" cy="526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86596" y="3568798"/>
            <a:ext cx="10030265" cy="229479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90501" y="204341"/>
            <a:ext cx="1162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Повышенный уровень</a:t>
            </a:r>
          </a:p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Задание № 9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633045" y="1492319"/>
            <a:ext cx="1097280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Какие признаки впервые появились у представителей класса Пресмыкающиеся? Выберите три верных ответа из шести и запишите в таблицу цифры, под которыми они указаны.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Кожное дыхание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Яйца покрыты плотной оболочкой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Наличие второго круга кровообращения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Наличие межреберных мышц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Возникновение  неполной перегородки в желудочке сердца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холоднокровность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Пояснение.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У представителей класса Пресмыкающиеся впервые появились: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яйца покрыты плотной оболочкой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5)  наличие межреберных мышц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6)  возникновение неполной перегородки в желудочке сердца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90501" y="204341"/>
            <a:ext cx="1162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Повышенный уровень</a:t>
            </a:r>
          </a:p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Задание № 10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424" y="1524064"/>
            <a:ext cx="114088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Установите соответствие и впишите ответ.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Вставьте в текст «Состав крови» пропущенные элементы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СОСТАВ КРОВИ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Кровь млекопитающих состоит из жидкой части – __________ (А) и форменных элементов, выполняющих разнообразные функции. Так, транспорт газов обеспечивают самые многочисленные клетки крови – __________ (Б), имеющие форму двояковогнутых дисков, внутри которых содержится белок __________ (В). Другие форменные элементы – __________ (Г) участвуют в образовании иммунитета.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Список элементов: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1) </a:t>
            </a:r>
            <a:r>
              <a:rPr lang="ru-RU" sz="2000" dirty="0" smtClean="0">
                <a:solidFill>
                  <a:schemeClr val="tx1"/>
                </a:solidFill>
              </a:rPr>
              <a:t>сыворотка			5</a:t>
            </a:r>
            <a:r>
              <a:rPr lang="ru-RU" sz="2000" dirty="0" smtClean="0">
                <a:solidFill>
                  <a:schemeClr val="tx1"/>
                </a:solidFill>
              </a:rPr>
              <a:t>) плазма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2) </a:t>
            </a:r>
            <a:r>
              <a:rPr lang="ru-RU" sz="2000" dirty="0" smtClean="0">
                <a:solidFill>
                  <a:schemeClr val="tx1"/>
                </a:solidFill>
              </a:rPr>
              <a:t>антитело			6</a:t>
            </a:r>
            <a:r>
              <a:rPr lang="ru-RU" sz="2000" dirty="0" smtClean="0">
                <a:solidFill>
                  <a:schemeClr val="tx1"/>
                </a:solidFill>
              </a:rPr>
              <a:t>) гемоглобин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3) </a:t>
            </a:r>
            <a:r>
              <a:rPr lang="ru-RU" sz="2000" dirty="0" smtClean="0">
                <a:solidFill>
                  <a:schemeClr val="tx1"/>
                </a:solidFill>
              </a:rPr>
              <a:t>эритроцит			7</a:t>
            </a:r>
            <a:r>
              <a:rPr lang="ru-RU" sz="2000" dirty="0" smtClean="0">
                <a:solidFill>
                  <a:schemeClr val="tx1"/>
                </a:solidFill>
              </a:rPr>
              <a:t>) тромбоцит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4) </a:t>
            </a:r>
            <a:r>
              <a:rPr lang="ru-RU" sz="2000" dirty="0" smtClean="0">
                <a:solidFill>
                  <a:schemeClr val="tx1"/>
                </a:solidFill>
              </a:rPr>
              <a:t>меланин				8</a:t>
            </a:r>
            <a:r>
              <a:rPr lang="ru-RU" sz="2000" dirty="0" smtClean="0">
                <a:solidFill>
                  <a:schemeClr val="tx1"/>
                </a:solidFill>
              </a:rPr>
              <a:t>) </a:t>
            </a:r>
            <a:r>
              <a:rPr lang="ru-RU" sz="2000" dirty="0" smtClean="0">
                <a:solidFill>
                  <a:schemeClr val="tx1"/>
                </a:solidFill>
              </a:rPr>
              <a:t>лейкоцит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90501" y="204341"/>
            <a:ext cx="1162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Повышенный уровень</a:t>
            </a:r>
          </a:p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Задание № 11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422030" y="1727018"/>
            <a:ext cx="1132449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Установите соответствие и впишите ответ.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Установите соответствие между характеристиками и тканями листа, обозначенными на рисунке цифрами 1 и 2: к каждому элементу первого столбца подберите соответствующий элемент из второго столбца.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ХАРАКТЕРИСТИКИ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А) в клетках много хлоропластов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Б) обеспечивает испарение воды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В) содержит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устьичные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клетки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Г) обеспечивает воздушное питание растения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Д) участвует в охлаждении растения</a:t>
            </a:r>
          </a:p>
        </p:txBody>
      </p:sp>
      <p:sp>
        <p:nvSpPr>
          <p:cNvPr id="91138" name="AutoShape 2" descr="https://gdzotvet.ru/images/biologiya/oge11/DFF5E9.jpg"/>
          <p:cNvSpPr>
            <a:spLocks noChangeAspect="1" noChangeArrowheads="1"/>
          </p:cNvSpPr>
          <p:nvPr/>
        </p:nvSpPr>
        <p:spPr bwMode="auto">
          <a:xfrm>
            <a:off x="134938" y="-227013"/>
            <a:ext cx="3543300" cy="218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/>
          <a:srcRect l="15341" t="33851" r="59575" b="39418"/>
          <a:stretch>
            <a:fillRect/>
          </a:stretch>
        </p:blipFill>
        <p:spPr bwMode="auto">
          <a:xfrm>
            <a:off x="7666892" y="2897945"/>
            <a:ext cx="3263705" cy="195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751" y="0"/>
            <a:ext cx="1017693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Статистический анализ выполнения заданий КИМ ОГЭ </a:t>
            </a:r>
            <a:endParaRPr lang="ru-RU" sz="3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2023 году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l="27077" t="20306" r="22021" b="40565"/>
          <a:stretch>
            <a:fillRect/>
          </a:stretch>
        </p:blipFill>
        <p:spPr bwMode="auto">
          <a:xfrm>
            <a:off x="918836" y="1200369"/>
            <a:ext cx="10331216" cy="542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151" y="0"/>
            <a:ext cx="1167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Статистический анализ выполнения заданий КИМ </a:t>
            </a:r>
            <a:r>
              <a:rPr lang="ru-RU" sz="3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ОГЭ  в 2023 году</a:t>
            </a:r>
            <a:endParaRPr lang="ru-RU" sz="32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28091" t="63270" r="22580" b="19829"/>
          <a:stretch>
            <a:fillRect/>
          </a:stretch>
        </p:blipFill>
        <p:spPr bwMode="auto">
          <a:xfrm>
            <a:off x="1195753" y="4069442"/>
            <a:ext cx="9889587" cy="27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8046" t="59276" r="22021" b="17418"/>
          <a:stretch>
            <a:fillRect/>
          </a:stretch>
        </p:blipFill>
        <p:spPr bwMode="auto">
          <a:xfrm>
            <a:off x="1183905" y="773724"/>
            <a:ext cx="9999910" cy="339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90501" y="-41880"/>
            <a:ext cx="11620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Высокий уровень</a:t>
            </a:r>
          </a:p>
          <a:p>
            <a:pPr indent="450850" algn="just" eaLnBrk="0" hangingPunct="0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Средний процент выполнения заданий базового уровня </a:t>
            </a:r>
          </a:p>
          <a:p>
            <a:pPr indent="450850" algn="just" eaLnBrk="0" hangingPunct="0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колеблется в пределах  </a:t>
            </a:r>
            <a:r>
              <a:rPr lang="ru-RU" sz="32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30,6 – 44,6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9459" name="Рисунок 4"/>
          <p:cNvPicPr>
            <a:picLocks noChangeAspect="1" noChangeArrowheads="1"/>
          </p:cNvPicPr>
          <p:nvPr/>
        </p:nvPicPr>
        <p:blipFill>
          <a:blip r:embed="rId2"/>
          <a:srcRect l="27579" t="34270" r="22874" b="25452"/>
          <a:stretch>
            <a:fillRect/>
          </a:stretch>
        </p:blipFill>
        <p:spPr bwMode="auto">
          <a:xfrm>
            <a:off x="666751" y="1571625"/>
            <a:ext cx="10668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7785" t="79597" r="22580" b="8919"/>
          <a:stretch>
            <a:fillRect/>
          </a:stretch>
        </p:blipFill>
        <p:spPr bwMode="auto">
          <a:xfrm>
            <a:off x="952501" y="1143000"/>
            <a:ext cx="1029123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 l="27837" t="45483" r="22263" b="21989"/>
          <a:stretch>
            <a:fillRect/>
          </a:stretch>
        </p:blipFill>
        <p:spPr bwMode="auto">
          <a:xfrm>
            <a:off x="952500" y="2571751"/>
            <a:ext cx="10382251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2346" y="182880"/>
            <a:ext cx="111442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Анализ выполнения 2-ой части заданий КИМ ОГЭ в 2022 году</a:t>
            </a:r>
          </a:p>
          <a:p>
            <a:pPr algn="ctr"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1009" y="1201909"/>
            <a:ext cx="9115865" cy="137248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0">
            <a:extLst>
              <a:ext uri="{FF2B5EF4-FFF2-40B4-BE49-F238E27FC236}">
                <a16:creationId xmlns:a16="http://schemas.microsoft.com/office/drawing/2014/main" xmlns="" id="{93F0458A-0060-49DF-96E9-3830FA12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4763" y="6610350"/>
            <a:ext cx="53975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468BA075-63A6-4696-8363-951A5204CFB9}" type="slidenum">
              <a:rPr lang="ru-RU" altLang="ru-RU" sz="1200">
                <a:solidFill>
                  <a:srgbClr val="A5A5E9"/>
                </a:solidFill>
              </a:rPr>
              <a:pPr/>
              <a:t>27</a:t>
            </a:fld>
            <a:endParaRPr lang="ru-RU" altLang="ru-RU" sz="1200">
              <a:solidFill>
                <a:srgbClr val="A5A5E9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32477"/>
            <a:ext cx="1162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Высокий уровень</a:t>
            </a:r>
          </a:p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Задание № 22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679" y="1456735"/>
            <a:ext cx="111603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Дайте развернутый ответ.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Рассмотрите рисунок, иллюстрирующий один из способов вегетативного размножения комнатного растения. Как называют этот способ размножения растения? Сформулируйте одно из правил, которым должен руководствоваться человек, использующий такой способ размножения растения.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/>
          <a:srcRect l="15125" t="24235" r="51250" b="33457"/>
          <a:stretch>
            <a:fillRect/>
          </a:stretch>
        </p:blipFill>
        <p:spPr bwMode="auto">
          <a:xfrm>
            <a:off x="5729963" y="3080824"/>
            <a:ext cx="4792671" cy="339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7170" t="40189" r="21886" b="23584"/>
          <a:stretch>
            <a:fillRect/>
          </a:stretch>
        </p:blipFill>
        <p:spPr bwMode="auto">
          <a:xfrm>
            <a:off x="857251" y="829994"/>
            <a:ext cx="10716683" cy="568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66751" y="0"/>
            <a:ext cx="11144249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Анализ выполнения 2-ой части заданий КИМ ОГЭ в 2022 году</a:t>
            </a:r>
          </a:p>
          <a:p>
            <a:pPr algn="ctr"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3212" y="878352"/>
            <a:ext cx="9256542" cy="5620922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0">
            <a:extLst>
              <a:ext uri="{FF2B5EF4-FFF2-40B4-BE49-F238E27FC236}">
                <a16:creationId xmlns:a16="http://schemas.microsoft.com/office/drawing/2014/main" xmlns="" id="{93F0458A-0060-49DF-96E9-3830FA12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4763" y="6610350"/>
            <a:ext cx="53975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468BA075-63A6-4696-8363-951A5204CFB9}" type="slidenum">
              <a:rPr lang="ru-RU" altLang="ru-RU" sz="1200">
                <a:solidFill>
                  <a:srgbClr val="A5A5E9"/>
                </a:solidFill>
              </a:rPr>
              <a:pPr/>
              <a:t>29</a:t>
            </a:fld>
            <a:endParaRPr lang="ru-RU" altLang="ru-RU" sz="1200">
              <a:solidFill>
                <a:srgbClr val="A5A5E9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32477"/>
            <a:ext cx="1162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Высокий уровень</a:t>
            </a:r>
          </a:p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Задание № 25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 l="13936" t="21928" r="15462" b="25380"/>
          <a:stretch>
            <a:fillRect/>
          </a:stretch>
        </p:blipFill>
        <p:spPr bwMode="auto">
          <a:xfrm>
            <a:off x="323557" y="1547445"/>
            <a:ext cx="11633621" cy="488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1" y="0"/>
            <a:ext cx="116205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Основные изменения в структуре КИМ ОГЭ по биологии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2264899"/>
          <a:ext cx="11525251" cy="3241040"/>
        </p:xfrm>
        <a:graphic>
          <a:graphicData uri="http://schemas.openxmlformats.org/drawingml/2006/table">
            <a:tbl>
              <a:tblPr/>
              <a:tblGrid>
                <a:gridCol w="5748867"/>
                <a:gridCol w="5776384"/>
              </a:tblGrid>
              <a:tr h="464233"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ts val="10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0" marR="0" lvl="0" indent="0" algn="ctr" defTabSz="914400" rtl="0" eaLnBrk="1" fontAlgn="base" latinLnBrk="0" hangingPunct="1">
                        <a:lnSpc>
                          <a:spcPts val="1088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части 1 варианта КИМ</a:t>
                      </a:r>
                    </a:p>
                    <a:p>
                      <a:pPr marL="12700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ОГЭ 2022 г.</a:t>
                      </a:r>
                    </a:p>
                    <a:p>
                      <a:pPr marL="127000" marR="0" lvl="0" indent="0" algn="ctr" defTabSz="914400" rtl="0" eaLnBrk="1" fontAlgn="base" latinLnBrk="0" hangingPunct="1">
                        <a:lnSpc>
                          <a:spcPts val="10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0" algn="ctr" defTabSz="914400" rtl="0" eaLnBrk="1" fontAlgn="base" latinLnBrk="0" hangingPunct="1">
                        <a:lnSpc>
                          <a:spcPts val="10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2575" marR="0" lvl="0" indent="0" algn="ctr" defTabSz="914400" rtl="0" eaLnBrk="1" fontAlgn="base" latinLnBrk="0" hangingPunct="1">
                        <a:lnSpc>
                          <a:spcPts val="10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части 1 варианта</a:t>
                      </a:r>
                    </a:p>
                    <a:p>
                      <a:pPr marL="282575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КИМ ОГЭ 2023 г.</a:t>
                      </a:r>
                    </a:p>
                    <a:p>
                      <a:pPr marL="282575" marR="0" lvl="0" indent="0" algn="ctr" defTabSz="914400" rtl="0" eaLnBrk="1" fontAlgn="base" latinLnBrk="0" hangingPunct="1">
                        <a:lnSpc>
                          <a:spcPts val="10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382"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часть содержит 24 задания: </a:t>
                      </a:r>
                    </a:p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– с ответом в виде одной цифры, соответствующей номеру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ответа;</a:t>
                      </a:r>
                    </a:p>
                    <a:p>
                      <a:pPr marL="460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с ответом в виде комбинации цифр (множественный выбор из списка);</a:t>
                      </a:r>
                    </a:p>
                    <a:p>
                      <a:pPr marL="460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с ответом в виде комбинации цифр (установление соответствия);</a:t>
                      </a:r>
                    </a:p>
                    <a:p>
                      <a:pPr marL="460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с ответом в виде комбинации цифр (установление последовательности элементов);</a:t>
                      </a:r>
                    </a:p>
                    <a:p>
                      <a:pPr marL="460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заполнение пропусков в тексте;</a:t>
                      </a:r>
                    </a:p>
                    <a:p>
                      <a:pPr marL="460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краткий ответ (слово или словосочетание)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содержит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0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imes New Roman" pitchFamily="18" charset="0"/>
                        <a:buAutoNum type="arabicPeriod" startAt="5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ответом в виде одной цифры, соответствующей номеру правильного ответа;</a:t>
                      </a:r>
                    </a:p>
                    <a:p>
                      <a:pPr marL="460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imes New Roman" pitchFamily="18" charset="0"/>
                        <a:buAutoNum type="arabicPeriod" startAt="5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с ответом в виде комбинации цифр (множественный выбор из списка);</a:t>
                      </a:r>
                    </a:p>
                    <a:p>
                      <a:pPr marL="460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с ответом в виде комбинации цифр (установление соответствия);</a:t>
                      </a:r>
                    </a:p>
                    <a:p>
                      <a:pPr marL="460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с ответом в виде комбинации цифр (установление последовательности элементов);</a:t>
                      </a:r>
                    </a:p>
                    <a:p>
                      <a:pPr marL="460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заполнение пропусков в тексте;</a:t>
                      </a:r>
                    </a:p>
                    <a:p>
                      <a:pPr marL="460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краткий ответ (слово или словосочетание)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0" name="Rectangle 4"/>
          <p:cNvSpPr>
            <a:spLocks noChangeArrowheads="1"/>
          </p:cNvSpPr>
          <p:nvPr/>
        </p:nvSpPr>
        <p:spPr bwMode="auto">
          <a:xfrm>
            <a:off x="190500" y="683450"/>
            <a:ext cx="11811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176213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- количество заданий первой части сократилось с 24 до 21;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>
              <a:tabLst>
                <a:tab pos="176213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- линии 1, 3–5, 7–13, 15, 17, 18 сохранились, но изменили свои позиции;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>
              <a:tabLst>
                <a:tab pos="176213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- включены новые линии 2, 6, 14, 16, 19–20, которые были представлены в 2020 г. в перспективной модели КИМ и апробированы;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>
              <a:tabLst>
                <a:tab pos="176213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- в линии 21 представлены задания по типу задания 2 ЕГЭ.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11" name="Прямоугольник 5"/>
          <p:cNvSpPr>
            <a:spLocks noChangeArrowheads="1"/>
          </p:cNvSpPr>
          <p:nvPr/>
        </p:nvSpPr>
        <p:spPr bwMode="auto">
          <a:xfrm>
            <a:off x="285751" y="5643563"/>
            <a:ext cx="11620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65138" eaLnBrk="0" hangingPunct="0">
              <a:tabLst>
                <a:tab pos="176213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Вторая часть КИМ по сравнению с 2022 г. не изменилась.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indent="465138" eaLnBrk="0" hangingPunct="0">
              <a:tabLst>
                <a:tab pos="176213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Общее количество заданий сократилось: 26 вместо 29. Максимальный первичный балл равен 48 (45 баллов в 2022 г.).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0">
            <a:extLst>
              <a:ext uri="{FF2B5EF4-FFF2-40B4-BE49-F238E27FC236}">
                <a16:creationId xmlns:a16="http://schemas.microsoft.com/office/drawing/2014/main" xmlns="" id="{93F0458A-0060-49DF-96E9-3830FA12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4763" y="6610350"/>
            <a:ext cx="53975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468BA075-63A6-4696-8363-951A5204CFB9}" type="slidenum">
              <a:rPr lang="ru-RU" altLang="ru-RU" sz="1200">
                <a:solidFill>
                  <a:srgbClr val="A5A5E9"/>
                </a:solidFill>
              </a:rPr>
              <a:pPr/>
              <a:t>30</a:t>
            </a:fld>
            <a:endParaRPr lang="ru-RU" altLang="ru-RU" sz="1200">
              <a:solidFill>
                <a:srgbClr val="A5A5E9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32477"/>
            <a:ext cx="11620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Высокий уровень</a:t>
            </a:r>
          </a:p>
          <a:p>
            <a:pPr indent="450850" algn="just" eaLnBrk="0" hangingPunct="0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Задание № 26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167" y="1464441"/>
            <a:ext cx="113244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Евгений – 19-летний студент первого курса в летние каникулы посетил Владивосток. После продолжительной экскурсии на остров Русский он решил поужинать в местном кафе быстрого питания. Молодой человек заказал себе следующие блюда и напитки: омлет с ветчиной, картофель по-деревенски и стакан чая с сахаром (одна чайная ложка).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Используя </a:t>
            </a:r>
            <a:r>
              <a:rPr lang="ru-RU" sz="2000" dirty="0" smtClean="0">
                <a:solidFill>
                  <a:schemeClr val="tx1"/>
                </a:solidFill>
              </a:rPr>
              <a:t>данные таблиц </a:t>
            </a:r>
            <a:r>
              <a:rPr lang="ru-RU" sz="2000" dirty="0" smtClean="0">
                <a:solidFill>
                  <a:schemeClr val="tx1"/>
                </a:solidFill>
              </a:rPr>
              <a:t>1, 2 и 3 выполните задания.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Рассчитайте рекомендуемую </a:t>
            </a:r>
            <a:r>
              <a:rPr lang="ru-RU" sz="2000" dirty="0" smtClean="0">
                <a:solidFill>
                  <a:schemeClr val="tx1"/>
                </a:solidFill>
              </a:rPr>
              <a:t>калорийность ужина для Евгения, если он питается четыре раза в день;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Рассчитайте реальную калорийность ужина и количество </a:t>
            </a:r>
            <a:r>
              <a:rPr lang="ru-RU" sz="2000" dirty="0" smtClean="0">
                <a:solidFill>
                  <a:schemeClr val="tx1"/>
                </a:solidFill>
              </a:rPr>
              <a:t>углеводов </a:t>
            </a:r>
            <a:r>
              <a:rPr lang="ru-RU" sz="2000" dirty="0" smtClean="0">
                <a:solidFill>
                  <a:schemeClr val="tx1"/>
                </a:solidFill>
              </a:rPr>
              <a:t>в нем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Каких заболеваний, связанных с авитаминозом </a:t>
            </a:r>
            <a:r>
              <a:rPr lang="ru-RU" sz="2000" dirty="0" err="1" smtClean="0">
                <a:solidFill>
                  <a:schemeClr val="tx1"/>
                </a:solidFill>
              </a:rPr>
              <a:t>водорастворимых</a:t>
            </a:r>
            <a:r>
              <a:rPr lang="ru-RU" sz="2000" dirty="0" smtClean="0">
                <a:solidFill>
                  <a:schemeClr val="tx1"/>
                </a:solidFill>
              </a:rPr>
              <a:t> витаминов, следует опасаться молодому человеку? Назовите не менее двух заболеваний.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0">
            <a:extLst>
              <a:ext uri="{FF2B5EF4-FFF2-40B4-BE49-F238E27FC236}">
                <a16:creationId xmlns:a16="http://schemas.microsoft.com/office/drawing/2014/main" xmlns="" id="{93F0458A-0060-49DF-96E9-3830FA12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4763" y="6610350"/>
            <a:ext cx="53975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468BA075-63A6-4696-8363-951A5204CFB9}" type="slidenum">
              <a:rPr lang="ru-RU" altLang="ru-RU" sz="1200">
                <a:solidFill>
                  <a:srgbClr val="A5A5E9"/>
                </a:solidFill>
              </a:rPr>
              <a:pPr/>
              <a:t>31</a:t>
            </a:fld>
            <a:endParaRPr lang="ru-RU" altLang="ru-RU" sz="1200">
              <a:solidFill>
                <a:srgbClr val="A5A5E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421" y="956604"/>
            <a:ext cx="115026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систематически включать в закрепление и обобщение предметного материала </a:t>
            </a:r>
            <a:r>
              <a:rPr lang="ru-RU" sz="2000" dirty="0" smtClean="0">
                <a:solidFill>
                  <a:schemeClr val="tx1"/>
                </a:solidFill>
              </a:rPr>
              <a:t>различные </a:t>
            </a:r>
            <a:r>
              <a:rPr lang="ru-RU" sz="2000" dirty="0" smtClean="0">
                <a:solidFill>
                  <a:schemeClr val="tx1"/>
                </a:solidFill>
              </a:rPr>
              <a:t>формы познавательных заданий, ориентированных на разнообразные умения и </a:t>
            </a:r>
            <a:r>
              <a:rPr lang="ru-RU" sz="2000" dirty="0" smtClean="0">
                <a:solidFill>
                  <a:schemeClr val="tx1"/>
                </a:solidFill>
              </a:rPr>
              <a:t>способы </a:t>
            </a:r>
            <a:r>
              <a:rPr lang="ru-RU" sz="2000" dirty="0" smtClean="0">
                <a:solidFill>
                  <a:schemeClr val="tx1"/>
                </a:solidFill>
              </a:rPr>
              <a:t>деятельности; 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минимизировать использование познавательных заданий простой формы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</a:rPr>
              <a:t>репродуктивного типа) - вопросов, предполагающих переход от незнания или частично </a:t>
            </a:r>
            <a:r>
              <a:rPr lang="ru-RU" sz="2000" dirty="0" smtClean="0">
                <a:solidFill>
                  <a:schemeClr val="tx1"/>
                </a:solidFill>
              </a:rPr>
              <a:t>завершенного </a:t>
            </a:r>
            <a:r>
              <a:rPr lang="ru-RU" sz="2000" dirty="0" smtClean="0">
                <a:solidFill>
                  <a:schemeClr val="tx1"/>
                </a:solidFill>
              </a:rPr>
              <a:t>знания - к завершенному знанию; 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-обратить внимание на работу с информацией, представленную в различных видах, </a:t>
            </a:r>
            <a:r>
              <a:rPr lang="ru-RU" sz="2000" dirty="0" smtClean="0">
                <a:solidFill>
                  <a:schemeClr val="tx1"/>
                </a:solidFill>
              </a:rPr>
              <a:t>а </a:t>
            </a:r>
            <a:r>
              <a:rPr lang="ru-RU" sz="2000" dirty="0" smtClean="0">
                <a:solidFill>
                  <a:schemeClr val="tx1"/>
                </a:solidFill>
              </a:rPr>
              <a:t>также на перевод информации из одного вида в другой, особенно в части работы с </a:t>
            </a:r>
            <a:r>
              <a:rPr lang="ru-RU" sz="2000" dirty="0" smtClean="0">
                <a:solidFill>
                  <a:schemeClr val="tx1"/>
                </a:solidFill>
              </a:rPr>
              <a:t>рисунками </a:t>
            </a:r>
            <a:r>
              <a:rPr lang="ru-RU" sz="2000" dirty="0" smtClean="0">
                <a:solidFill>
                  <a:schemeClr val="tx1"/>
                </a:solidFill>
              </a:rPr>
              <a:t>и развитием навыка смыслового чтения; 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разработать алгоритм методики обучения решению каждого задания, включая </a:t>
            </a:r>
            <a:r>
              <a:rPr lang="ru-RU" sz="2000" dirty="0" smtClean="0">
                <a:solidFill>
                  <a:schemeClr val="tx1"/>
                </a:solidFill>
              </a:rPr>
              <a:t>работу </a:t>
            </a:r>
            <a:r>
              <a:rPr lang="ru-RU" sz="2000" dirty="0" smtClean="0">
                <a:solidFill>
                  <a:schemeClr val="tx1"/>
                </a:solidFill>
              </a:rPr>
              <a:t>с критериями оценивания; 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по возможности увеличить работу с наглядно-иллюстративными  средствами </a:t>
            </a:r>
            <a:r>
              <a:rPr lang="ru-RU" sz="2000" dirty="0" smtClean="0">
                <a:solidFill>
                  <a:schemeClr val="tx1"/>
                </a:solidFill>
              </a:rPr>
              <a:t>обучения </a:t>
            </a:r>
            <a:r>
              <a:rPr lang="ru-RU" sz="2000" dirty="0" smtClean="0">
                <a:solidFill>
                  <a:schemeClr val="tx1"/>
                </a:solidFill>
              </a:rPr>
              <a:t>(фотографии, муляжи, гербарии и пр.), а также реализовывать различные формы </a:t>
            </a:r>
            <a:r>
              <a:rPr lang="ru-RU" sz="2000" dirty="0" smtClean="0">
                <a:solidFill>
                  <a:schemeClr val="tx1"/>
                </a:solidFill>
              </a:rPr>
              <a:t>биологического </a:t>
            </a:r>
            <a:r>
              <a:rPr lang="ru-RU" sz="2000" dirty="0" smtClean="0">
                <a:solidFill>
                  <a:schemeClr val="tx1"/>
                </a:solidFill>
              </a:rPr>
              <a:t>эксперимента в сочетании с наглядно-практическими средствами обучения </a:t>
            </a:r>
            <a:r>
              <a:rPr lang="ru-RU" sz="2000" dirty="0" smtClean="0">
                <a:solidFill>
                  <a:schemeClr val="tx1"/>
                </a:solidFill>
              </a:rPr>
              <a:t>биологии</a:t>
            </a:r>
            <a:r>
              <a:rPr lang="ru-RU" sz="2000" dirty="0" smtClean="0">
                <a:solidFill>
                  <a:schemeClr val="tx1"/>
                </a:solidFill>
              </a:rPr>
              <a:t>; 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закреплять и отрабатывать содержание предмета в системе контекстных </a:t>
            </a:r>
            <a:r>
              <a:rPr lang="ru-RU" sz="2000" dirty="0" smtClean="0">
                <a:solidFill>
                  <a:schemeClr val="tx1"/>
                </a:solidFill>
              </a:rPr>
              <a:t>познавательных </a:t>
            </a:r>
            <a:r>
              <a:rPr lang="ru-RU" sz="2000" dirty="0" smtClean="0">
                <a:solidFill>
                  <a:schemeClr val="tx1"/>
                </a:solidFill>
              </a:rPr>
              <a:t>заданий, направленных на создание условий для </a:t>
            </a:r>
            <a:r>
              <a:rPr lang="ru-RU" sz="2000" dirty="0" err="1" smtClean="0">
                <a:solidFill>
                  <a:schemeClr val="tx1"/>
                </a:solidFill>
              </a:rPr>
              <a:t>общеучебной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деятельности </a:t>
            </a:r>
            <a:r>
              <a:rPr lang="ru-RU" sz="2000" dirty="0" smtClean="0">
                <a:solidFill>
                  <a:schemeClr val="tx1"/>
                </a:solidFill>
              </a:rPr>
              <a:t>(практико-ориентированные, </a:t>
            </a:r>
            <a:r>
              <a:rPr lang="ru-RU" sz="2000" dirty="0" err="1" smtClean="0">
                <a:solidFill>
                  <a:schemeClr val="tx1"/>
                </a:solidFill>
              </a:rPr>
              <a:t>межпредметные</a:t>
            </a:r>
            <a:r>
              <a:rPr lang="ru-RU" sz="2000" dirty="0" smtClean="0">
                <a:solidFill>
                  <a:schemeClr val="tx1"/>
                </a:solidFill>
              </a:rPr>
              <a:t>, с экологическим содержанием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 smtClean="0">
                <a:solidFill>
                  <a:schemeClr val="tx1"/>
                </a:solidFill>
              </a:rPr>
              <a:t>др.).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824" y="0"/>
            <a:ext cx="11278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Рекомендации по совершенствованию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преподавания биологии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учителей и методических объединений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учителей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23851" y="188914"/>
            <a:ext cx="117242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 шкалы пересчета первичного балла за экзаменационные работы ОГЭ в пятибалльную систему оценивания, установленной в субъекте Российской Федерации, рекомендуемой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шкале в 2023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(далее – шкала РОН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 l="16187" t="29675" r="14748" b="33904"/>
          <a:stretch>
            <a:fillRect/>
          </a:stretch>
        </p:blipFill>
        <p:spPr bwMode="auto">
          <a:xfrm>
            <a:off x="285751" y="1814732"/>
            <a:ext cx="11741149" cy="43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 l="27432" t="40697" r="22290" b="42508"/>
          <a:stretch>
            <a:fillRect/>
          </a:stretch>
        </p:blipFill>
        <p:spPr bwMode="auto">
          <a:xfrm>
            <a:off x="190500" y="1928814"/>
            <a:ext cx="11762317" cy="27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76251" y="142875"/>
            <a:ext cx="11334749" cy="121443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</a:rPr>
              <a:t>Динамика результатов ОГЭ по биологии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37625" y="253219"/>
            <a:ext cx="11663876" cy="146304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Диаграмма распределения первичных баллов участников ОГЭ по предмету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 2023 г. (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количество участников, получивших тот или иной балл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)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 l="27731" t="27521" r="23109" b="45692"/>
          <a:stretch>
            <a:fillRect/>
          </a:stretch>
        </p:blipFill>
        <p:spPr bwMode="auto">
          <a:xfrm>
            <a:off x="190501" y="2071689"/>
            <a:ext cx="11580284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71500" y="6286500"/>
            <a:ext cx="10763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Максимальное количество выпускников (415) набрали 27 баллов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" y="168813"/>
            <a:ext cx="12001500" cy="74558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Средний процент выполнения заданий КИМ ОГЭ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8195" name="Рисунок 5"/>
          <p:cNvPicPr>
            <a:picLocks noChangeAspect="1" noChangeArrowheads="1"/>
          </p:cNvPicPr>
          <p:nvPr/>
        </p:nvPicPr>
        <p:blipFill>
          <a:blip r:embed="rId2"/>
          <a:srcRect l="27255" t="28757" r="23573" b="36406"/>
          <a:stretch>
            <a:fillRect/>
          </a:stretch>
        </p:blipFill>
        <p:spPr bwMode="auto">
          <a:xfrm>
            <a:off x="476251" y="731520"/>
            <a:ext cx="10953749" cy="57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90501" y="-41880"/>
            <a:ext cx="11620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Базовый уровень</a:t>
            </a:r>
          </a:p>
          <a:p>
            <a:pPr indent="450850" algn="just" eaLnBrk="0" hangingPunct="0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Средний процент выполнения заданий базового уровня </a:t>
            </a:r>
          </a:p>
          <a:p>
            <a:pPr indent="450850" algn="just" eaLnBrk="0" hangingPunct="0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колеблется в пределах </a:t>
            </a:r>
            <a:r>
              <a:rPr lang="ru-RU" sz="32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37,1 – 96,1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9219" name="Рисунок 6"/>
          <p:cNvPicPr>
            <a:picLocks noChangeAspect="1" noChangeArrowheads="1"/>
          </p:cNvPicPr>
          <p:nvPr/>
        </p:nvPicPr>
        <p:blipFill>
          <a:blip r:embed="rId2"/>
          <a:srcRect l="26936" t="20641" r="22395" b="39078"/>
          <a:stretch>
            <a:fillRect/>
          </a:stretch>
        </p:blipFill>
        <p:spPr bwMode="auto">
          <a:xfrm>
            <a:off x="571500" y="1500188"/>
            <a:ext cx="10763251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142875"/>
            <a:ext cx="1017693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Статистический анализ выполнения заданий КИМ ОГЭ </a:t>
            </a:r>
            <a:endParaRPr lang="ru-RU" sz="3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3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2023 году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/>
          <a:srcRect l="27574" t="45497" r="21690" b="20036"/>
          <a:stretch>
            <a:fillRect/>
          </a:stretch>
        </p:blipFill>
        <p:spPr bwMode="auto">
          <a:xfrm>
            <a:off x="381001" y="1308295"/>
            <a:ext cx="11391900" cy="533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 Narrow"/>
        <a:ea typeface=""/>
        <a:cs typeface="Lucida Sans Unicode"/>
      </a:majorFont>
      <a:minorFont>
        <a:latin typeface="Arial Narrow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1012</Words>
  <Application>Microsoft Office PowerPoint</Application>
  <PresentationFormat>Произвольный</PresentationFormat>
  <Paragraphs>169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Оформление по умолчанию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Диаграмма распределения первичных баллов участников ОГЭ по предмету  в 2023 г. (количество участников, получивших тот или иной балл)</vt:lpstr>
      <vt:lpstr>Средний процент выполнения заданий КИМ ОГЭ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24</cp:revision>
  <dcterms:modified xsi:type="dcterms:W3CDTF">2023-09-26T14:57:10Z</dcterms:modified>
</cp:coreProperties>
</file>