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3" r:id="rId4"/>
    <p:sldId id="264" r:id="rId5"/>
    <p:sldId id="262" r:id="rId6"/>
    <p:sldId id="261" r:id="rId7"/>
    <p:sldId id="265" r:id="rId8"/>
    <p:sldId id="260" r:id="rId9"/>
    <p:sldId id="259" r:id="rId10"/>
    <p:sldId id="273" r:id="rId11"/>
    <p:sldId id="270" r:id="rId12"/>
    <p:sldId id="271" r:id="rId13"/>
    <p:sldId id="274" r:id="rId14"/>
    <p:sldId id="272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80492811271495E-3"/>
          <c:y val="8.8472485099445174E-3"/>
          <c:w val="0.99"/>
          <c:h val="0.9875000000000000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'[Диаграмма в Microsoft PowerPoint]Sheet1'!$B$1</c:f>
              <c:strCache>
                <c:ptCount val="1"/>
                <c:pt idx="0">
                  <c:v>Дипломы РЭ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'[Диаграмма в Microsoft PowerPoint]Sheet1'!$A$2:$A$3</c:f>
              <c:strCache>
                <c:ptCount val="2"/>
                <c:pt idx="0">
                  <c:v>АНОД</c:v>
                </c:pt>
                <c:pt idx="1">
                  <c:v>Остальные </c:v>
                </c:pt>
              </c:strCache>
            </c:strRef>
          </c:cat>
          <c:val>
            <c:numRef>
              <c:f>'[Диаграмма в Microsoft PowerPoint]Sheet1'!$B$2:$B$3</c:f>
              <c:numCache>
                <c:formatCode>General</c:formatCode>
                <c:ptCount val="2"/>
                <c:pt idx="0">
                  <c:v>84.5</c:v>
                </c:pt>
                <c:pt idx="1">
                  <c:v>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ADE1D-FAFE-45EB-A7CB-9796DF73BCCA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7C307-E5FA-465A-96DE-9BA6E3DF1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0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7C307-E5FA-465A-96DE-9BA6E3DF1C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1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8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7C307-E5FA-465A-96DE-9BA6E3DF1C1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0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7C307-E5FA-465A-96DE-9BA6E3DF1C1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1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7C307-E5FA-465A-96DE-9BA6E3DF1C1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1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229442-B026-CB12-DA4F-E08E77FA2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171C44A-9529-CFE7-2BC5-4154F6828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664A15-8175-52EB-79D9-DBF8AA12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A239-E741-46EE-8948-4F4FB14D1517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AFC509-B61E-9898-9B56-DB7A9130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669F0B-22DC-982B-A253-2AB0715D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4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44F15-27AF-E7ED-1467-944DCF94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88BCFF-2C7F-7419-E1A3-EC7B69E19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B227B2-E356-FC94-461E-A810C50A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61AFF-5AED-47E3-A218-32604D5BF011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ADA613-8A47-0F01-FFEC-B914390C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C9B67E-CC2D-F353-E991-8D3E8E07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3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2AEBC8D-62EE-E7D9-054A-88398E379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ABF160B-95CE-10E8-63CA-075251C1D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29103-4395-B396-ABF5-6577E07E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9068-5F4F-479A-818D-28C4FF307B2E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6E2DB2-697E-D174-0828-2896F15B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E63936-2E9C-260C-9AFB-778A6452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9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903341-E402-01C3-8F50-FB5F7686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58BA1B-07DF-D032-3712-CC0FA1281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27BB4D-DC59-DC3C-7717-D50A6C42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1C21-40CD-4E3A-86A1-F360F9628BC4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D82594-B448-4997-321D-6751327B3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B032DF-741A-BC45-F5EF-E33F3061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5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181864-0A74-8DDB-0964-349CE5B6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E346A4-9F59-E468-A057-5215254FB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63EB8C-F669-9923-6976-6C879C3E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1999-E511-489C-B121-A40C750B5225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7B2DEE-E3C3-3E61-1BEB-5ED200DA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B9D220-A333-22BE-148B-2B567387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8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7488FD-3ADA-0CC3-6E40-C7A96DD3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5FD74E-3144-BC4D-0A22-A6E060642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F809738-6619-59B9-8126-BD0444482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6060313-5B3D-5EBD-BDB2-5EC3915F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CD8A-DFBC-4A19-A198-2C4E596449D0}" type="datetime1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4D3F2C-4045-EAC3-20E0-C5B264FE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550F64B-D1BB-0565-A1DF-C132BDBD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9077B6-4C95-A302-3525-878561A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3D17C6-BEBD-B0F4-84DD-66C62E68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4CA93B2-D527-C1C9-386E-D86AC5648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C11786F-C98D-3B23-CD46-D3BEBF878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6EC8294-8B10-E096-9F34-3BCAFE566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4E3177B-5687-068C-24B1-D9A753BB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1A2B-C9B7-4EE6-A556-2A416CA00DA1}" type="datetime1">
              <a:rPr lang="ru-RU" smtClean="0"/>
              <a:t>16.08.2023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B9128CA-F20D-C86A-6CB6-CB90E29E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73BF635-33EE-294F-DF60-086748B8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5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3D6885-B8F5-4B90-D8FB-ED4FB442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69F7156-D902-0DE0-5915-C9AEC4ED2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E484A-6084-4263-AFC4-EB6FAFE21EA8}" type="datetime1">
              <a:rPr lang="ru-RU" smtClean="0"/>
              <a:t>16.08.2023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DBE1E1-C1C0-8DAB-A5E2-3A2915FB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FC6EB98-37C9-3A5C-C658-EA2712C2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1455925-C1F2-A45D-EE78-76CB693E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19A93-5488-49B4-8940-4072F8168AC0}" type="datetime1">
              <a:rPr lang="ru-RU" smtClean="0"/>
              <a:t>16.08.2023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7BE70C8-0CA7-62C0-3FF3-2C377D80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EB2FE3A-5963-7D29-7795-DC7992D0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97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0F4947-3CF6-76A4-0EE4-FD2FF047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985722-C97D-79B9-420D-47FE3B42D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2B714A9-BCDA-2298-4F33-42C7BD619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10F0CF1-5E2F-E100-5740-C41A8A6B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58C-23C8-4DDF-862D-719DB4E0CC9F}" type="datetime1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47F019-5EF4-57D1-0D7F-13B37A21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578D9A-5C46-88F0-CAA1-702EEEAC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87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ABAD40-6454-FDF3-711A-454B6332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6A2E7D9-3CE7-83EF-A86D-5664A1DF0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43FE33-3DEF-E034-539D-A1A762157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F6838BE-3BAB-A29D-49D8-E9975E82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6D06-78AB-46E1-B4FA-B6E30B4531BE}" type="datetime1">
              <a:rPr lang="ru-RU" smtClean="0"/>
              <a:t>16.08.2023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8766148-B92D-FD6B-911B-41758E01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E4EB4CC-0B63-84EC-5589-2A06158C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8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42265B-1A5D-72BA-6E08-D286E8F8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7C3AFE8-E311-E5F5-1CE1-725B218CF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2F3FD7-4636-C674-8EC0-BA862CDEC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50ABE-55DA-4911-B4C1-2186B06EB94A}" type="datetime1">
              <a:rPr lang="ru-RU" smtClean="0"/>
              <a:t>16.08.2023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A409750-AAB7-AD90-703F-0EBCC3748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A21EDB9-F397-D909-8EA6-8F14A2AF2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5BE0-CFCA-4D1C-B1B1-DFECC3AACC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0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odrb.ru/abou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lication.pravo.gov.ru/Document/View/0001202006080006?index=0&amp;rangeSize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www.rusprofile.ru/id/123020000021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odrb.ru/about" TargetMode="External"/><Relationship Id="rId5" Type="http://schemas.openxmlformats.org/officeDocument/2006/relationships/hyperlink" Target="https://t.me/official_anod" TargetMode="External"/><Relationship Id="rId4" Type="http://schemas.openxmlformats.org/officeDocument/2006/relationships/hyperlink" Target="mailto:aygumer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A289FA-5532-440B-D742-7C00B0488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78942"/>
            <a:ext cx="9144000" cy="134686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Наставничество: традиционные и инновационные форматы работы по </a:t>
            </a:r>
            <a:r>
              <a:rPr lang="ru-RU" sz="3200" b="1" dirty="0" smtClean="0">
                <a:solidFill>
                  <a:schemeClr val="bg1"/>
                </a:solidFill>
              </a:rPr>
              <a:t>выявлению и развитию </a:t>
            </a:r>
            <a:r>
              <a:rPr lang="ru-RU" sz="3200" b="1" dirty="0">
                <a:solidFill>
                  <a:schemeClr val="bg1"/>
                </a:solidFill>
              </a:rPr>
              <a:t>одаренности у школьников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1502" y="5394887"/>
            <a:ext cx="3751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к.х.н., учитель химии ГБОУ РИЛИ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Гумеров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Айнур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Мансурович</a:t>
            </a:r>
            <a:r>
              <a:rPr lang="ru-RU" sz="2000" dirty="0" smtClean="0"/>
              <a:t>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554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434978" y="2942777"/>
            <a:ext cx="2406898" cy="2254575"/>
            <a:chOff x="0" y="-3"/>
            <a:chExt cx="2406896" cy="2254573"/>
          </a:xfrm>
        </p:grpSpPr>
        <p:grpSp>
          <p:nvGrpSpPr>
            <p:cNvPr id="3" name="Группа 7"/>
            <p:cNvGrpSpPr/>
            <p:nvPr/>
          </p:nvGrpSpPr>
          <p:grpSpPr>
            <a:xfrm>
              <a:off x="-1" y="-4"/>
              <a:ext cx="2406898" cy="2254575"/>
              <a:chOff x="0" y="-2"/>
              <a:chExt cx="2406896" cy="2254573"/>
            </a:xfrm>
          </p:grpSpPr>
          <p:grpSp>
            <p:nvGrpSpPr>
              <p:cNvPr id="5" name="Группа 3"/>
              <p:cNvGrpSpPr/>
              <p:nvPr/>
            </p:nvGrpSpPr>
            <p:grpSpPr>
              <a:xfrm>
                <a:off x="-1" y="-3"/>
                <a:ext cx="2406898" cy="2254575"/>
                <a:chOff x="0" y="-1"/>
                <a:chExt cx="2406896" cy="2254573"/>
              </a:xfrm>
            </p:grpSpPr>
            <p:sp>
              <p:nvSpPr>
                <p:cNvPr id="7" name="Скругленный прямоугольник 1"/>
                <p:cNvSpPr/>
                <p:nvPr/>
              </p:nvSpPr>
              <p:spPr>
                <a:xfrm>
                  <a:off x="-1" y="240718"/>
                  <a:ext cx="2406898" cy="2013855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>
                  <a:solidFill>
                    <a:srgbClr val="03A3D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" name="Скругленный прямоугольник 2"/>
                <p:cNvSpPr/>
                <p:nvPr/>
              </p:nvSpPr>
              <p:spPr>
                <a:xfrm>
                  <a:off x="783104" y="-2"/>
                  <a:ext cx="851171" cy="4939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06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" name="Прямоугольник 6"/>
              <p:cNvSpPr txBox="1"/>
              <p:nvPr/>
            </p:nvSpPr>
            <p:spPr>
              <a:xfrm>
                <a:off x="911734" y="32312"/>
                <a:ext cx="583426" cy="396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t>7-8</a:t>
                </a:r>
              </a:p>
            </p:txBody>
          </p:sp>
        </p:grpSp>
        <p:sp>
          <p:nvSpPr>
            <p:cNvPr id="4" name="Прямоугольник 8"/>
            <p:cNvSpPr txBox="1"/>
            <p:nvPr/>
          </p:nvSpPr>
          <p:spPr>
            <a:xfrm>
              <a:off x="45719" y="836853"/>
              <a:ext cx="2315456" cy="701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000">
                  <a:solidFill>
                    <a:srgbClr val="03A3D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lvl1pPr>
            </a:lstStyle>
            <a:p>
              <a:r>
                <a:t>начальные и продвинутые</a:t>
              </a:r>
            </a:p>
          </p:txBody>
        </p:sp>
      </p:grpSp>
      <p:grpSp>
        <p:nvGrpSpPr>
          <p:cNvPr id="9" name="Группа 29"/>
          <p:cNvGrpSpPr/>
          <p:nvPr/>
        </p:nvGrpSpPr>
        <p:grpSpPr>
          <a:xfrm>
            <a:off x="3397570" y="2973522"/>
            <a:ext cx="2406896" cy="2254575"/>
            <a:chOff x="0" y="-3"/>
            <a:chExt cx="2406895" cy="2254573"/>
          </a:xfrm>
        </p:grpSpPr>
        <p:grpSp>
          <p:nvGrpSpPr>
            <p:cNvPr id="10" name="Группа 38"/>
            <p:cNvGrpSpPr/>
            <p:nvPr/>
          </p:nvGrpSpPr>
          <p:grpSpPr>
            <a:xfrm>
              <a:off x="-1" y="-4"/>
              <a:ext cx="2406897" cy="2254575"/>
              <a:chOff x="0" y="-2"/>
              <a:chExt cx="2406895" cy="2254573"/>
            </a:xfrm>
          </p:grpSpPr>
          <p:grpSp>
            <p:nvGrpSpPr>
              <p:cNvPr id="12" name="Группа 40"/>
              <p:cNvGrpSpPr/>
              <p:nvPr/>
            </p:nvGrpSpPr>
            <p:grpSpPr>
              <a:xfrm>
                <a:off x="0" y="-3"/>
                <a:ext cx="2406896" cy="2254575"/>
                <a:chOff x="0" y="-1"/>
                <a:chExt cx="2406895" cy="2254573"/>
              </a:xfrm>
            </p:grpSpPr>
            <p:sp>
              <p:nvSpPr>
                <p:cNvPr id="14" name="Скругленный прямоугольник 42"/>
                <p:cNvSpPr/>
                <p:nvPr/>
              </p:nvSpPr>
              <p:spPr>
                <a:xfrm>
                  <a:off x="0" y="240718"/>
                  <a:ext cx="2406896" cy="2013855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>
                  <a:solidFill>
                    <a:srgbClr val="03A3D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" name="Скругленный прямоугольник 43"/>
                <p:cNvSpPr/>
                <p:nvPr/>
              </p:nvSpPr>
              <p:spPr>
                <a:xfrm>
                  <a:off x="783104" y="-2"/>
                  <a:ext cx="851171" cy="4939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06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3" name="Прямоугольник 41"/>
              <p:cNvSpPr txBox="1"/>
              <p:nvPr/>
            </p:nvSpPr>
            <p:spPr>
              <a:xfrm>
                <a:off x="1079085" y="32312"/>
                <a:ext cx="268985" cy="396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t>9</a:t>
                </a:r>
              </a:p>
            </p:txBody>
          </p:sp>
        </p:grpSp>
        <p:sp>
          <p:nvSpPr>
            <p:cNvPr id="11" name="Прямоугольник 39"/>
            <p:cNvSpPr txBox="1"/>
            <p:nvPr/>
          </p:nvSpPr>
          <p:spPr>
            <a:xfrm>
              <a:off x="45719" y="836853"/>
              <a:ext cx="2315455" cy="701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000">
                  <a:solidFill>
                    <a:srgbClr val="03A3D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lvl1pPr>
            </a:lstStyle>
            <a:p>
              <a:r>
                <a:t>начальные и продвинутые</a:t>
              </a:r>
            </a:p>
          </p:txBody>
        </p:sp>
      </p:grpSp>
      <p:grpSp>
        <p:nvGrpSpPr>
          <p:cNvPr id="16" name="Группа 44"/>
          <p:cNvGrpSpPr/>
          <p:nvPr/>
        </p:nvGrpSpPr>
        <p:grpSpPr>
          <a:xfrm>
            <a:off x="6360159" y="2942777"/>
            <a:ext cx="2406897" cy="2254575"/>
            <a:chOff x="0" y="-3"/>
            <a:chExt cx="2406896" cy="2254573"/>
          </a:xfrm>
        </p:grpSpPr>
        <p:grpSp>
          <p:nvGrpSpPr>
            <p:cNvPr id="17" name="Группа 45"/>
            <p:cNvGrpSpPr/>
            <p:nvPr/>
          </p:nvGrpSpPr>
          <p:grpSpPr>
            <a:xfrm>
              <a:off x="-1" y="-4"/>
              <a:ext cx="2406898" cy="2254575"/>
              <a:chOff x="0" y="-2"/>
              <a:chExt cx="2406896" cy="2254573"/>
            </a:xfrm>
          </p:grpSpPr>
          <p:grpSp>
            <p:nvGrpSpPr>
              <p:cNvPr id="19" name="Группа 47"/>
              <p:cNvGrpSpPr/>
              <p:nvPr/>
            </p:nvGrpSpPr>
            <p:grpSpPr>
              <a:xfrm>
                <a:off x="-1" y="-3"/>
                <a:ext cx="2406898" cy="2254575"/>
                <a:chOff x="0" y="-1"/>
                <a:chExt cx="2406896" cy="2254573"/>
              </a:xfrm>
            </p:grpSpPr>
            <p:sp>
              <p:nvSpPr>
                <p:cNvPr id="21" name="Скругленный прямоугольник 49"/>
                <p:cNvSpPr/>
                <p:nvPr/>
              </p:nvSpPr>
              <p:spPr>
                <a:xfrm>
                  <a:off x="-1" y="240718"/>
                  <a:ext cx="2406898" cy="2013855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>
                  <a:solidFill>
                    <a:srgbClr val="03A3D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" name="Скругленный прямоугольник 50"/>
                <p:cNvSpPr/>
                <p:nvPr/>
              </p:nvSpPr>
              <p:spPr>
                <a:xfrm>
                  <a:off x="783104" y="-2"/>
                  <a:ext cx="851171" cy="4939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06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0" name="Прямоугольник 48"/>
              <p:cNvSpPr txBox="1"/>
              <p:nvPr/>
            </p:nvSpPr>
            <p:spPr>
              <a:xfrm>
                <a:off x="1014772" y="32312"/>
                <a:ext cx="380999" cy="396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t>10</a:t>
                </a:r>
              </a:p>
            </p:txBody>
          </p:sp>
        </p:grpSp>
        <p:sp>
          <p:nvSpPr>
            <p:cNvPr id="18" name="Прямоугольник 46"/>
            <p:cNvSpPr txBox="1"/>
            <p:nvPr/>
          </p:nvSpPr>
          <p:spPr>
            <a:xfrm>
              <a:off x="67965" y="867598"/>
              <a:ext cx="2315455" cy="701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2000">
                  <a:solidFill>
                    <a:srgbClr val="03A3D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pPr>
              <a:r>
                <a:t>средние и</a:t>
              </a:r>
            </a:p>
            <a:p>
              <a:pPr algn="ctr">
                <a:defRPr sz="2000">
                  <a:solidFill>
                    <a:srgbClr val="03A3D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pPr>
              <a:r>
                <a:t>продвинутые</a:t>
              </a:r>
            </a:p>
          </p:txBody>
        </p:sp>
      </p:grpSp>
      <p:grpSp>
        <p:nvGrpSpPr>
          <p:cNvPr id="23" name="Группа 51"/>
          <p:cNvGrpSpPr/>
          <p:nvPr/>
        </p:nvGrpSpPr>
        <p:grpSpPr>
          <a:xfrm>
            <a:off x="9322750" y="2942777"/>
            <a:ext cx="2406896" cy="2254575"/>
            <a:chOff x="0" y="-3"/>
            <a:chExt cx="2406895" cy="2254573"/>
          </a:xfrm>
        </p:grpSpPr>
        <p:grpSp>
          <p:nvGrpSpPr>
            <p:cNvPr id="24" name="Группа 52"/>
            <p:cNvGrpSpPr/>
            <p:nvPr/>
          </p:nvGrpSpPr>
          <p:grpSpPr>
            <a:xfrm>
              <a:off x="-1" y="-4"/>
              <a:ext cx="2406897" cy="2254575"/>
              <a:chOff x="0" y="-2"/>
              <a:chExt cx="2406895" cy="2254573"/>
            </a:xfrm>
          </p:grpSpPr>
          <p:grpSp>
            <p:nvGrpSpPr>
              <p:cNvPr id="26" name="Группа 54"/>
              <p:cNvGrpSpPr/>
              <p:nvPr/>
            </p:nvGrpSpPr>
            <p:grpSpPr>
              <a:xfrm>
                <a:off x="0" y="-3"/>
                <a:ext cx="2406896" cy="2254575"/>
                <a:chOff x="0" y="-1"/>
                <a:chExt cx="2406895" cy="2254573"/>
              </a:xfrm>
            </p:grpSpPr>
            <p:sp>
              <p:nvSpPr>
                <p:cNvPr id="28" name="Скругленный прямоугольник 56"/>
                <p:cNvSpPr/>
                <p:nvPr/>
              </p:nvSpPr>
              <p:spPr>
                <a:xfrm>
                  <a:off x="0" y="240718"/>
                  <a:ext cx="2406896" cy="2013855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>
                  <a:solidFill>
                    <a:srgbClr val="03A3DF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" name="Скругленный прямоугольник 57"/>
                <p:cNvSpPr/>
                <p:nvPr/>
              </p:nvSpPr>
              <p:spPr>
                <a:xfrm>
                  <a:off x="783104" y="-2"/>
                  <a:ext cx="851171" cy="4939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06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7" name="Прямоугольник 55"/>
              <p:cNvSpPr txBox="1"/>
              <p:nvPr/>
            </p:nvSpPr>
            <p:spPr>
              <a:xfrm>
                <a:off x="1036606" y="40629"/>
                <a:ext cx="309879" cy="396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t>11</a:t>
                </a:r>
              </a:p>
            </p:txBody>
          </p:sp>
        </p:grpSp>
        <p:sp>
          <p:nvSpPr>
            <p:cNvPr id="25" name="Прямоугольник 53"/>
            <p:cNvSpPr txBox="1"/>
            <p:nvPr/>
          </p:nvSpPr>
          <p:spPr>
            <a:xfrm>
              <a:off x="45719" y="1016808"/>
              <a:ext cx="2315455" cy="39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000">
                  <a:solidFill>
                    <a:srgbClr val="03A3D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lvl1pPr>
            </a:lstStyle>
            <a:p>
              <a:r>
                <a:t>продвинутые</a:t>
              </a:r>
            </a:p>
          </p:txBody>
        </p:sp>
      </p:grpSp>
      <p:sp>
        <p:nvSpPr>
          <p:cNvPr id="30" name="Прямая со стрелкой 61"/>
          <p:cNvSpPr/>
          <p:nvPr/>
        </p:nvSpPr>
        <p:spPr>
          <a:xfrm flipV="1">
            <a:off x="2841869" y="4185920"/>
            <a:ext cx="555701" cy="4506"/>
          </a:xfrm>
          <a:prstGeom prst="line">
            <a:avLst/>
          </a:prstGeom>
          <a:ln w="38100" cap="rnd">
            <a:solidFill>
              <a:srgbClr val="03A3DF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Прямая со стрелкой 67"/>
          <p:cNvSpPr/>
          <p:nvPr/>
        </p:nvSpPr>
        <p:spPr>
          <a:xfrm>
            <a:off x="5821606" y="4185920"/>
            <a:ext cx="538556" cy="4506"/>
          </a:xfrm>
          <a:prstGeom prst="line">
            <a:avLst/>
          </a:prstGeom>
          <a:ln w="38100" cap="rnd">
            <a:solidFill>
              <a:srgbClr val="03A3DF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Прямая со стрелкой 70"/>
          <p:cNvSpPr/>
          <p:nvPr/>
        </p:nvSpPr>
        <p:spPr>
          <a:xfrm>
            <a:off x="8761949" y="4190629"/>
            <a:ext cx="538556" cy="4506"/>
          </a:xfrm>
          <a:prstGeom prst="line">
            <a:avLst/>
          </a:prstGeom>
          <a:ln w="38100" cap="rnd">
            <a:solidFill>
              <a:srgbClr val="03A3DF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" name="Прямоугольник 32"/>
          <p:cNvSpPr/>
          <p:nvPr/>
        </p:nvSpPr>
        <p:spPr>
          <a:xfrm>
            <a:off x="1992329" y="1098662"/>
            <a:ext cx="7712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Многоуровневая система подготовки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3370"/>
            <a:ext cx="2176937" cy="6854630"/>
          </a:xfrm>
          <a:prstGeom prst="rect">
            <a:avLst/>
          </a:prstGeom>
          <a:solidFill>
            <a:srgbClr val="FF6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Итого 12 000 000 р</a:t>
            </a: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ru-RU" sz="1400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4" name="Picture 6" descr="https://prceurope.com/upload/medialibrary/da4/150x63xda47224c55542e5f1af34db58afd2461.png.pagespeed.ic.q0LGBHlH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35" y="1123558"/>
            <a:ext cx="2543731" cy="10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okapol.ru/upload/iblock/9d0/9d04337533f2b5e8a4cde9a8565746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79" y="4830683"/>
            <a:ext cx="2913787" cy="6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https://uc2c68c9838963670fb2e3fcd55d.previews.dropboxusercontent.com/p/thumb/ABbcuhLomGIcKUIk4eS-P90DLfdlYnYLXaDXGsumZYcLwp3r5HsYVe6hfynDhETq_mYxiFR6O-z6EMFFMAbzEjoaiZKycyZbaV5G4Yl6itx5vOuEd9N4VNiAvxWl5LbkoplkhZY3FazXRG3MqTYS5VOJyO_4aTEjEV3aDlPYy5zDN8LMzu3tK9Jjcm8RfvT0PKgr3s9aw6Ct2x4NKuN-sLvu0bduB-Ev8Msk-kUS2s7LCzbN3dTjiMAPS1movz5V29K72DvLIcBvF-yqfydkJFPu7SThZY0HJnVBO_RltkCxF-h3lrq92oQtVtl2ih-q0j5LhCFcAMMcupFoPVtMK9SVQAmb3j5l60aA4Wv1_UeIBHnw1XAiIWYcsJb2EOCUL40/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37542" r="8646" b="35765"/>
          <a:stretch/>
        </p:blipFill>
        <p:spPr bwMode="auto">
          <a:xfrm>
            <a:off x="2508820" y="4839537"/>
            <a:ext cx="2687798" cy="85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12078" y="396834"/>
            <a:ext cx="1985159" cy="1734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68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Партнеры </a:t>
            </a:r>
          </a:p>
          <a:p>
            <a:pPr algn="ctr"/>
            <a:r>
              <a:rPr lang="ru-RU" sz="2668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и</a:t>
            </a:r>
          </a:p>
          <a:p>
            <a:pPr algn="ctr"/>
            <a:endParaRPr lang="ru-RU" sz="2668" b="1" dirty="0" smtClean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pPr algn="ctr"/>
            <a:endParaRPr lang="ru-RU" sz="2668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078" y="1065276"/>
            <a:ext cx="1952779" cy="502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68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Спонсоры</a:t>
            </a:r>
            <a:endParaRPr lang="ru-RU" sz="2668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9" name="Google Shape;285;p39"/>
          <p:cNvSpPr txBox="1"/>
          <p:nvPr/>
        </p:nvSpPr>
        <p:spPr>
          <a:xfrm>
            <a:off x="5637304" y="5725579"/>
            <a:ext cx="2616822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 algn="just"/>
            <a:r>
              <a:rPr lang="en-US" sz="2799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2,840,000 </a:t>
            </a:r>
            <a:r>
              <a:rPr lang="ru-RU" sz="2911" dirty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285;p39"/>
          <p:cNvSpPr txBox="1"/>
          <p:nvPr/>
        </p:nvSpPr>
        <p:spPr>
          <a:xfrm>
            <a:off x="2508820" y="5729894"/>
            <a:ext cx="2401159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 algn="just"/>
            <a:r>
              <a:rPr lang="ru-RU" sz="2800" dirty="0"/>
              <a:t>5 942 000 </a:t>
            </a:r>
            <a:r>
              <a:rPr lang="en-US" sz="2799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911" dirty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285;p39"/>
          <p:cNvSpPr txBox="1"/>
          <p:nvPr/>
        </p:nvSpPr>
        <p:spPr>
          <a:xfrm>
            <a:off x="8667516" y="5689880"/>
            <a:ext cx="2399417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 algn="just"/>
            <a:r>
              <a:rPr lang="en-US" sz="2799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250,000 </a:t>
            </a:r>
            <a:r>
              <a:rPr lang="ru-RU" sz="2911" dirty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285;p39"/>
          <p:cNvSpPr txBox="1"/>
          <p:nvPr/>
        </p:nvSpPr>
        <p:spPr>
          <a:xfrm>
            <a:off x="2456278" y="2495521"/>
            <a:ext cx="2494587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/>
            <a:r>
              <a:rPr lang="ru-RU" sz="2800" dirty="0"/>
              <a:t>1 120 000 </a:t>
            </a:r>
            <a:r>
              <a:rPr lang="ru-RU" sz="2911" dirty="0" smtClean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285;p39"/>
          <p:cNvSpPr txBox="1"/>
          <p:nvPr/>
        </p:nvSpPr>
        <p:spPr>
          <a:xfrm>
            <a:off x="5665212" y="2495521"/>
            <a:ext cx="2401159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 algn="just"/>
            <a:r>
              <a:rPr lang="ru-RU" sz="2800" dirty="0"/>
              <a:t>1 400 000 </a:t>
            </a:r>
            <a:r>
              <a:rPr lang="en-US" sz="2799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911" dirty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285;p39"/>
          <p:cNvSpPr txBox="1"/>
          <p:nvPr/>
        </p:nvSpPr>
        <p:spPr>
          <a:xfrm>
            <a:off x="8610779" y="2474578"/>
            <a:ext cx="2516671" cy="691123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0" tIns="91380" rIns="91380" bIns="91380" anchor="t" anchorCtr="0">
            <a:noAutofit/>
          </a:bodyPr>
          <a:lstStyle/>
          <a:p>
            <a:pPr lvl="0" algn="just"/>
            <a:r>
              <a:rPr lang="en-US" sz="2799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430,000 </a:t>
            </a:r>
            <a:r>
              <a:rPr lang="ru-RU" sz="2911" dirty="0"/>
              <a:t>₽</a:t>
            </a:r>
            <a:endParaRPr sz="2799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509932" y="3127850"/>
            <a:ext cx="2887075" cy="52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99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Организационная  и информационная поддержка</a:t>
            </a:r>
            <a:endParaRPr lang="ru-RU" sz="1399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665212" y="3125233"/>
            <a:ext cx="2348617" cy="9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99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Организация, инфраструктура и информационная поддержка </a:t>
            </a:r>
            <a:endParaRPr lang="ru-RU" sz="1399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665775" y="3125233"/>
            <a:ext cx="2348617" cy="9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99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Методическая, консультационная и информационная поддержка</a:t>
            </a:r>
            <a:endParaRPr lang="ru-RU" sz="1399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28" y="1138312"/>
            <a:ext cx="3409404" cy="133626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66" y="4545535"/>
            <a:ext cx="3371850" cy="135255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58" y="673790"/>
            <a:ext cx="2656605" cy="17719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83826" y="11437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>Победители и призеры заключительного этапа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>Всероссийской олимпиады школьников по химии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>за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>2015-2023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>гг.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  <a:t/>
            </a:r>
            <a:b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Montserrat ExtraBold"/>
              </a:rPr>
            </a:br>
            <a:endParaRPr lang="ru-RU" sz="5400" b="1" dirty="0">
              <a:solidFill>
                <a:schemeClr val="accent2">
                  <a:lumMod val="50000"/>
                </a:schemeClr>
              </a:solidFill>
              <a:latin typeface="Montserrat ExtraBold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993836"/>
              </p:ext>
            </p:extLst>
          </p:nvPr>
        </p:nvGraphicFramePr>
        <p:xfrm>
          <a:off x="838199" y="2257059"/>
          <a:ext cx="10116296" cy="354371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549401"/>
                <a:gridCol w="708660"/>
                <a:gridCol w="694224"/>
                <a:gridCol w="694224"/>
                <a:gridCol w="708660"/>
                <a:gridCol w="697548"/>
                <a:gridCol w="697548"/>
                <a:gridCol w="697548"/>
                <a:gridCol w="697548"/>
                <a:gridCol w="697548"/>
                <a:gridCol w="2273387"/>
              </a:tblGrid>
              <a:tr h="576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2016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2017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 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2015-2023</a:t>
                      </a:r>
                      <a:r>
                        <a:rPr lang="ru-RU" sz="1800" baseline="0" dirty="0" smtClean="0">
                          <a:effectLst/>
                        </a:rPr>
                        <a:t> гг.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77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РИЛИ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78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Школы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Уфы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771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Другие школы РБ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9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7811" y="249688"/>
            <a:ext cx="6453063" cy="3747240"/>
          </a:xfrm>
          <a:prstGeom prst="rect">
            <a:avLst/>
          </a:prstGeom>
          <a:solidFill>
            <a:srgbClr val="02A4E0"/>
          </a:solidFill>
          <a:ln>
            <a:solidFill>
              <a:srgbClr val="02A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Google Shape;124;p12"/>
          <p:cNvSpPr/>
          <p:nvPr/>
        </p:nvSpPr>
        <p:spPr>
          <a:xfrm>
            <a:off x="5253567" y="3909111"/>
            <a:ext cx="303837" cy="228359"/>
          </a:xfrm>
          <a:custGeom>
            <a:avLst/>
            <a:gdLst/>
            <a:ahLst/>
            <a:cxnLst/>
            <a:rect l="l" t="t" r="r" b="b"/>
            <a:pathLst>
              <a:path w="501015" h="376554" extrusionOk="0">
                <a:moveTo>
                  <a:pt x="102332" y="0"/>
                </a:moveTo>
                <a:lnTo>
                  <a:pt x="6035" y="84969"/>
                </a:lnTo>
                <a:lnTo>
                  <a:pt x="0" y="98856"/>
                </a:lnTo>
                <a:lnTo>
                  <a:pt x="1319" y="106320"/>
                </a:lnTo>
                <a:lnTo>
                  <a:pt x="5552" y="112938"/>
                </a:lnTo>
                <a:lnTo>
                  <a:pt x="264880" y="370102"/>
                </a:lnTo>
                <a:lnTo>
                  <a:pt x="271344" y="374557"/>
                </a:lnTo>
                <a:lnTo>
                  <a:pt x="278758" y="376134"/>
                </a:lnTo>
                <a:lnTo>
                  <a:pt x="286228" y="374816"/>
                </a:lnTo>
                <a:lnTo>
                  <a:pt x="292855" y="370584"/>
                </a:lnTo>
                <a:lnTo>
                  <a:pt x="375204" y="291021"/>
                </a:lnTo>
                <a:lnTo>
                  <a:pt x="375309" y="290854"/>
                </a:lnTo>
                <a:lnTo>
                  <a:pt x="501016" y="168675"/>
                </a:lnTo>
                <a:lnTo>
                  <a:pt x="280229" y="168675"/>
                </a:lnTo>
                <a:lnTo>
                  <a:pt x="116212" y="6035"/>
                </a:lnTo>
                <a:lnTo>
                  <a:pt x="109748" y="1577"/>
                </a:lnTo>
                <a:lnTo>
                  <a:pt x="1023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2"/>
          </a:p>
        </p:txBody>
      </p:sp>
      <p:sp>
        <p:nvSpPr>
          <p:cNvPr id="4" name="Google Shape;126;p12"/>
          <p:cNvSpPr txBox="1"/>
          <p:nvPr/>
        </p:nvSpPr>
        <p:spPr>
          <a:xfrm>
            <a:off x="586637" y="3350615"/>
            <a:ext cx="2166459" cy="105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385" rIns="0" bIns="0" anchor="t" anchorCtr="0">
            <a:noAutofit/>
          </a:bodyPr>
          <a:lstStyle/>
          <a:p>
            <a:pPr marL="7701">
              <a:lnSpc>
                <a:spcPct val="118963"/>
              </a:lnSpc>
            </a:pPr>
            <a:r>
              <a:rPr lang="en-US" sz="7277" b="1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7277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7701">
              <a:lnSpc>
                <a:spcPct val="118963"/>
              </a:lnSpc>
            </a:pPr>
            <a:endParaRPr sz="3032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27;p12"/>
          <p:cNvSpPr txBox="1">
            <a:spLocks noGrp="1"/>
          </p:cNvSpPr>
          <p:nvPr>
            <p:ph type="title"/>
          </p:nvPr>
        </p:nvSpPr>
        <p:spPr>
          <a:xfrm>
            <a:off x="754419" y="4844988"/>
            <a:ext cx="5844510" cy="77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9" rIns="0" bIns="0" anchor="t" anchorCtr="0">
            <a:noAutofit/>
          </a:bodyPr>
          <a:lstStyle/>
          <a:p>
            <a:pPr marL="7701"/>
            <a:r>
              <a:rPr lang="ru-RU" sz="3032" b="1" dirty="0" smtClean="0">
                <a:latin typeface="Montserrat"/>
                <a:ea typeface="Montserrat"/>
                <a:cs typeface="Montserrat"/>
                <a:sym typeface="Montserrat"/>
              </a:rPr>
              <a:t>Курсы повышения квалификации для учителей и методистов и управленцев в образовании</a:t>
            </a:r>
            <a:endParaRPr sz="3032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196" t="25100" r="19637" b="33956"/>
          <a:stretch/>
        </p:blipFill>
        <p:spPr>
          <a:xfrm>
            <a:off x="8774169" y="4564365"/>
            <a:ext cx="2973967" cy="1812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123" y="4706967"/>
            <a:ext cx="1788046" cy="1670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752" y="459112"/>
            <a:ext cx="6539303" cy="3678358"/>
          </a:xfrm>
          <a:prstGeom prst="rect">
            <a:avLst/>
          </a:prstGeom>
        </p:spPr>
      </p:pic>
      <p:pic>
        <p:nvPicPr>
          <p:cNvPr id="10" name="Picture 6" descr="https://prceurope.com/upload/medialibrary/da4/150x63xda47224c55542e5f1af34db58afd2461.png.pagespeed.ic.q0LGBHlHe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06" y="3030358"/>
            <a:ext cx="2543731" cy="10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6562" y="2900667"/>
            <a:ext cx="5422111" cy="3510385"/>
          </a:xfrm>
          <a:prstGeom prst="rect">
            <a:avLst/>
          </a:prstGeom>
          <a:solidFill>
            <a:srgbClr val="FF616C"/>
          </a:solidFill>
          <a:ln>
            <a:solidFill>
              <a:srgbClr val="FF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3" name="Прямоугольник 2"/>
          <p:cNvSpPr/>
          <p:nvPr/>
        </p:nvSpPr>
        <p:spPr>
          <a:xfrm>
            <a:off x="615304" y="505287"/>
            <a:ext cx="4339498" cy="3024900"/>
          </a:xfrm>
          <a:prstGeom prst="rect">
            <a:avLst/>
          </a:prstGeom>
          <a:solidFill>
            <a:srgbClr val="FF616C"/>
          </a:solidFill>
          <a:ln>
            <a:solidFill>
              <a:srgbClr val="FF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/>
          </a:p>
        </p:txBody>
      </p:sp>
      <p:sp>
        <p:nvSpPr>
          <p:cNvPr id="4" name="Google Shape;124;p12"/>
          <p:cNvSpPr/>
          <p:nvPr/>
        </p:nvSpPr>
        <p:spPr>
          <a:xfrm>
            <a:off x="4954802" y="4135447"/>
            <a:ext cx="303837" cy="228359"/>
          </a:xfrm>
          <a:custGeom>
            <a:avLst/>
            <a:gdLst/>
            <a:ahLst/>
            <a:cxnLst/>
            <a:rect l="l" t="t" r="r" b="b"/>
            <a:pathLst>
              <a:path w="501015" h="376554" extrusionOk="0">
                <a:moveTo>
                  <a:pt x="102332" y="0"/>
                </a:moveTo>
                <a:lnTo>
                  <a:pt x="6035" y="84969"/>
                </a:lnTo>
                <a:lnTo>
                  <a:pt x="0" y="98856"/>
                </a:lnTo>
                <a:lnTo>
                  <a:pt x="1319" y="106320"/>
                </a:lnTo>
                <a:lnTo>
                  <a:pt x="5552" y="112938"/>
                </a:lnTo>
                <a:lnTo>
                  <a:pt x="264880" y="370102"/>
                </a:lnTo>
                <a:lnTo>
                  <a:pt x="271344" y="374557"/>
                </a:lnTo>
                <a:lnTo>
                  <a:pt x="278758" y="376134"/>
                </a:lnTo>
                <a:lnTo>
                  <a:pt x="286228" y="374816"/>
                </a:lnTo>
                <a:lnTo>
                  <a:pt x="292855" y="370584"/>
                </a:lnTo>
                <a:lnTo>
                  <a:pt x="375204" y="291021"/>
                </a:lnTo>
                <a:lnTo>
                  <a:pt x="375309" y="290854"/>
                </a:lnTo>
                <a:lnTo>
                  <a:pt x="501016" y="168675"/>
                </a:lnTo>
                <a:lnTo>
                  <a:pt x="280229" y="168675"/>
                </a:lnTo>
                <a:lnTo>
                  <a:pt x="116212" y="6035"/>
                </a:lnTo>
                <a:lnTo>
                  <a:pt x="109748" y="1577"/>
                </a:lnTo>
                <a:lnTo>
                  <a:pt x="1023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2"/>
          </a:p>
        </p:txBody>
      </p:sp>
      <p:sp>
        <p:nvSpPr>
          <p:cNvPr id="5" name="Google Shape;126;p12"/>
          <p:cNvSpPr txBox="1"/>
          <p:nvPr/>
        </p:nvSpPr>
        <p:spPr>
          <a:xfrm>
            <a:off x="8942439" y="565892"/>
            <a:ext cx="2166459" cy="105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385" rIns="0" bIns="0" anchor="t" anchorCtr="0">
            <a:noAutofit/>
          </a:bodyPr>
          <a:lstStyle/>
          <a:p>
            <a:pPr marL="7701">
              <a:lnSpc>
                <a:spcPct val="118963"/>
              </a:lnSpc>
            </a:pPr>
            <a:r>
              <a:rPr lang="ru-RU" sz="7277" b="1" dirty="0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7277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7701">
              <a:lnSpc>
                <a:spcPct val="118963"/>
              </a:lnSpc>
            </a:pPr>
            <a:endParaRPr sz="3032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27;p12"/>
          <p:cNvSpPr txBox="1">
            <a:spLocks noGrp="1"/>
          </p:cNvSpPr>
          <p:nvPr>
            <p:ph type="title"/>
          </p:nvPr>
        </p:nvSpPr>
        <p:spPr>
          <a:xfrm>
            <a:off x="5106720" y="1991934"/>
            <a:ext cx="5844510" cy="77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9" rIns="0" bIns="0" anchor="t" anchorCtr="0">
            <a:noAutofit/>
          </a:bodyPr>
          <a:lstStyle/>
          <a:p>
            <a:pPr marL="7701" algn="r"/>
            <a:r>
              <a:rPr lang="ru-RU" sz="3032" b="1" dirty="0" smtClean="0">
                <a:latin typeface="Montserrat"/>
                <a:ea typeface="Montserrat"/>
                <a:cs typeface="Montserrat"/>
                <a:sym typeface="Montserrat"/>
              </a:rPr>
              <a:t>Профориентация в науку и научные разработки</a:t>
            </a:r>
            <a:endParaRPr sz="3032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880" t="12752" r="5818" b="13279"/>
          <a:stretch/>
        </p:blipFill>
        <p:spPr>
          <a:xfrm>
            <a:off x="1192064" y="3895632"/>
            <a:ext cx="3704737" cy="2667916"/>
          </a:xfrm>
          <a:prstGeom prst="rect">
            <a:avLst/>
          </a:prstGeom>
        </p:spPr>
      </p:pic>
      <p:pic>
        <p:nvPicPr>
          <p:cNvPr id="9" name="Picture 2" descr="https://downloader.disk.yandex.ru/preview/6f0ebcfcb40c6d9361549f96c44a3d882eed6342aaab6d9ae8f5b76837f051ff/61f9c52a/f6HeEtONfPFdiivxN0d05xCht9D-eJD-uswTKLGvhHE7V3ZqMWeZjnHVuR8ZyGZYj1OR6ld2_W-H6tI0Q0zevA%3D%3D?uid=0&amp;filename=DSCF6363.jpg&amp;disposition=inline&amp;hash=&amp;limit=0&amp;content_type=image%2Fjpeg&amp;owner_uid=0&amp;tknv=v2&amp;size=1920x9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88" y="767589"/>
            <a:ext cx="4300289" cy="28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ownloader.disk.yandex.ru/preview/6fa7420f43d9f88842b596306234c627dccd89016d5b69b419078af11d2fd5b8/61f9c52a/1koFoCZGhke_RwoF8K7QsSEsz8UWAtn3FS37ZG7nVFmQ8IVQPe9VP-KdyXzjekHaSxVKLq_YUVzG7YSfyGoHKg%3D%3D?uid=0&amp;filename=DSCF6301.jpg&amp;disposition=inline&amp;hash=&amp;limit=0&amp;content_type=image%2Fjpeg&amp;owner_uid=0&amp;tknv=v2&amp;size=1920x9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34" y="3191796"/>
            <a:ext cx="5308788" cy="35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2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8096" y="2691592"/>
            <a:ext cx="1097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Montserrat ExtraBold"/>
              </a:rPr>
              <a:t>КПК для учителей, методистов, АУП по работе с одаренными детьми;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Montserrat ExtraBold"/>
              </a:rPr>
              <a:t>Профориентация в науку и научные </a:t>
            </a:r>
            <a:r>
              <a:rPr lang="ru-RU" sz="2400" dirty="0" smtClean="0">
                <a:latin typeface="Montserrat ExtraBold"/>
              </a:rPr>
              <a:t>разработки (проект </a:t>
            </a:r>
            <a:r>
              <a:rPr lang="en-US" sz="2400" dirty="0" smtClean="0">
                <a:latin typeface="Montserrat ExtraBold"/>
              </a:rPr>
              <a:t>Science</a:t>
            </a:r>
            <a:r>
              <a:rPr lang="ru-RU" sz="2400" dirty="0" smtClean="0">
                <a:latin typeface="Montserrat ExtraBold"/>
              </a:rPr>
              <a:t> </a:t>
            </a:r>
            <a:r>
              <a:rPr lang="en-US" sz="2400" dirty="0" smtClean="0">
                <a:latin typeface="Montserrat ExtraBold"/>
              </a:rPr>
              <a:t>action)</a:t>
            </a:r>
            <a:r>
              <a:rPr lang="ru-RU" sz="2400" dirty="0" smtClean="0">
                <a:latin typeface="Montserrat ExtraBold"/>
              </a:rPr>
              <a:t>;</a:t>
            </a:r>
            <a:endParaRPr lang="en-US" sz="2400" dirty="0" smtClean="0">
              <a:latin typeface="Montserrat ExtraBold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>
                <a:latin typeface="Montserrat ExtraBold"/>
              </a:rPr>
              <a:t> </a:t>
            </a:r>
            <a:r>
              <a:rPr lang="ru-RU" sz="2400" dirty="0" smtClean="0">
                <a:latin typeface="Montserrat ExtraBold"/>
              </a:rPr>
              <a:t>Участие в наших проектах: </a:t>
            </a:r>
            <a:r>
              <a:rPr lang="ru-RU" sz="2400" dirty="0">
                <a:latin typeface="Montserrat ExtraBold"/>
              </a:rPr>
              <a:t>Онлайн </a:t>
            </a:r>
            <a:r>
              <a:rPr lang="ru-RU" sz="2400" dirty="0" err="1">
                <a:latin typeface="Montserrat ExtraBold"/>
              </a:rPr>
              <a:t>интенсив</a:t>
            </a:r>
            <a:r>
              <a:rPr lang="ru-RU" sz="2400" dirty="0">
                <a:latin typeface="Montserrat ExtraBold"/>
              </a:rPr>
              <a:t> </a:t>
            </a:r>
            <a:r>
              <a:rPr lang="ru-RU" sz="2400" dirty="0" smtClean="0">
                <a:latin typeface="Montserrat ExtraBold"/>
              </a:rPr>
              <a:t>«Протон», летняя школа «Изотоп», зимняя школа «Кристалл</a:t>
            </a:r>
            <a:r>
              <a:rPr lang="ru-RU" sz="2400" dirty="0">
                <a:latin typeface="Montserrat ExtraBold"/>
              </a:rPr>
              <a:t>», Республиканская олимпиада </a:t>
            </a:r>
            <a:r>
              <a:rPr lang="ru-RU" sz="2400" dirty="0" smtClean="0">
                <a:latin typeface="Montserrat ExtraBold"/>
              </a:rPr>
              <a:t>юниоров, </a:t>
            </a:r>
            <a:r>
              <a:rPr lang="ru-RU" sz="2400" dirty="0">
                <a:latin typeface="Montserrat ExtraBold"/>
              </a:rPr>
              <a:t>участие </a:t>
            </a:r>
            <a:r>
              <a:rPr lang="ru-RU" sz="2400" dirty="0" smtClean="0">
                <a:latin typeface="Montserrat ExtraBold"/>
              </a:rPr>
              <a:t>в «перечневых» олимпиад;</a:t>
            </a:r>
            <a:endParaRPr lang="ru-RU" sz="2400" dirty="0">
              <a:latin typeface="Montserrat ExtraBold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>
                <a:latin typeface="Montserrat ExtraBold"/>
              </a:rPr>
              <a:t>Б</a:t>
            </a:r>
            <a:r>
              <a:rPr lang="ru-RU" sz="2400" dirty="0" smtClean="0">
                <a:latin typeface="Montserrat ExtraBold"/>
              </a:rPr>
              <a:t>есплатное обучение на наших курсах на платформе </a:t>
            </a:r>
            <a:r>
              <a:rPr lang="ru-RU" sz="2400" dirty="0" smtClean="0"/>
              <a:t>сайта АНОД: </a:t>
            </a: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anodrb.ru/about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400" dirty="0" smtClean="0">
              <a:latin typeface="Montserrat ExtraBold"/>
            </a:endParaRPr>
          </a:p>
          <a:p>
            <a:endParaRPr lang="ru-RU" sz="2400" dirty="0" smtClean="0">
              <a:latin typeface="Montserrat Extra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3116" y="944753"/>
            <a:ext cx="72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990"/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Предложения АНОД школам Уфы (уже реализуется)</a:t>
            </a:r>
            <a:endParaRPr lang="ru" sz="3600" b="1" dirty="0">
              <a:solidFill>
                <a:schemeClr val="accent2">
                  <a:lumMod val="50000"/>
                </a:schemeClr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1394" y="2179870"/>
            <a:ext cx="9225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ru-RU" sz="2400" dirty="0" smtClean="0">
              <a:latin typeface="Montserrat ExtraBold"/>
            </a:endParaRPr>
          </a:p>
          <a:p>
            <a:pPr marL="457200" indent="-457200">
              <a:buAutoNum type="arabicPeriod"/>
            </a:pPr>
            <a:endParaRPr lang="ru-RU" sz="2400" dirty="0" smtClean="0">
              <a:latin typeface="Montserrat ExtraBold"/>
            </a:endParaRPr>
          </a:p>
          <a:p>
            <a:endParaRPr lang="ru-RU" sz="2400" dirty="0" smtClean="0">
              <a:latin typeface="Montserrat Extra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7584" y="548386"/>
            <a:ext cx="729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990"/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Montserrat"/>
                <a:ea typeface="Montserrat"/>
                <a:cs typeface="Montserrat"/>
              </a:rPr>
              <a:t>Пожелания АНОД</a:t>
            </a:r>
            <a:endParaRPr lang="ru" sz="3600" b="1" dirty="0">
              <a:solidFill>
                <a:schemeClr val="accent2">
                  <a:lumMod val="50000"/>
                </a:schemeClr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6416" y="1672039"/>
            <a:ext cx="10544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tserrat ExtraBold"/>
              </a:rPr>
              <a:t>1. Наставников </a:t>
            </a:r>
            <a:r>
              <a:rPr lang="ru-RU" sz="2400" dirty="0">
                <a:latin typeface="Montserrat ExtraBold"/>
              </a:rPr>
              <a:t>АНОД взять </a:t>
            </a:r>
            <a:r>
              <a:rPr lang="ru-RU" sz="2400" dirty="0" smtClean="0">
                <a:latin typeface="Montserrat ExtraBold"/>
              </a:rPr>
              <a:t>сотрудниками школ Уфы*;</a:t>
            </a:r>
          </a:p>
          <a:p>
            <a:r>
              <a:rPr lang="ru-RU" sz="2400" dirty="0" smtClean="0">
                <a:latin typeface="Montserrat ExtraBold"/>
              </a:rPr>
              <a:t>2. Создать должность тренера</a:t>
            </a:r>
            <a:r>
              <a:rPr lang="en-US" sz="2400" dirty="0" smtClean="0">
                <a:latin typeface="Montserrat ExtraBold"/>
              </a:rPr>
              <a:t> </a:t>
            </a:r>
            <a:r>
              <a:rPr lang="ru-RU" sz="2400" dirty="0">
                <a:latin typeface="Montserrat ExtraBold"/>
              </a:rPr>
              <a:t>районов </a:t>
            </a:r>
            <a:r>
              <a:rPr lang="ru-RU" sz="2400" dirty="0" smtClean="0">
                <a:latin typeface="Montserrat ExtraBold"/>
              </a:rPr>
              <a:t>Уфы;</a:t>
            </a:r>
            <a:endParaRPr lang="ru-RU" sz="2400" dirty="0">
              <a:latin typeface="Montserrat ExtraBold"/>
            </a:endParaRPr>
          </a:p>
          <a:p>
            <a:r>
              <a:rPr lang="ru-RU" sz="2400" dirty="0" smtClean="0">
                <a:latin typeface="Montserrat ExtraBold"/>
              </a:rPr>
              <a:t>3. </a:t>
            </a:r>
            <a:r>
              <a:rPr lang="ru-RU" sz="2400" dirty="0">
                <a:latin typeface="Montserrat ExtraBold"/>
              </a:rPr>
              <a:t>Информационная поддержка (успехи, анонсы мероприятий </a:t>
            </a:r>
            <a:r>
              <a:rPr lang="ru-RU" sz="2400" dirty="0" smtClean="0">
                <a:latin typeface="Montserrat ExtraBold"/>
              </a:rPr>
              <a:t/>
            </a:r>
            <a:br>
              <a:rPr lang="ru-RU" sz="2400" dirty="0" smtClean="0">
                <a:latin typeface="Montserrat ExtraBold"/>
              </a:rPr>
            </a:br>
            <a:r>
              <a:rPr lang="ru-RU" sz="2400" dirty="0" smtClean="0">
                <a:latin typeface="Montserrat ExtraBold"/>
              </a:rPr>
              <a:t>и </a:t>
            </a:r>
            <a:r>
              <a:rPr lang="ru-RU" sz="2400" dirty="0">
                <a:latin typeface="Montserrat ExtraBold"/>
              </a:rPr>
              <a:t>ресурсы</a:t>
            </a:r>
            <a:r>
              <a:rPr lang="ru-RU" sz="2400" dirty="0" smtClean="0">
                <a:latin typeface="Montserrat ExtraBold"/>
              </a:rPr>
              <a:t>);</a:t>
            </a:r>
            <a:endParaRPr lang="ru-RU" sz="2400" dirty="0">
              <a:latin typeface="Montserrat ExtraBold"/>
            </a:endParaRPr>
          </a:p>
          <a:p>
            <a:r>
              <a:rPr lang="ru-RU" sz="2400" dirty="0">
                <a:latin typeface="Montserrat ExtraBold"/>
              </a:rPr>
              <a:t>3. Консультационная помощь по правовым вопросам (НКО</a:t>
            </a:r>
            <a:r>
              <a:rPr lang="ru-RU" sz="2400" dirty="0" smtClean="0">
                <a:latin typeface="Montserrat ExtraBold"/>
              </a:rPr>
              <a:t>);</a:t>
            </a:r>
            <a:endParaRPr lang="ru-RU" sz="2400" dirty="0">
              <a:latin typeface="Montserrat ExtraBold"/>
            </a:endParaRPr>
          </a:p>
          <a:p>
            <a:r>
              <a:rPr lang="ru-RU" sz="2400" dirty="0">
                <a:latin typeface="Montserrat ExtraBold"/>
              </a:rPr>
              <a:t>4. Спонсорская помощь от промышленных партнеров (стипендии, гранты, оборудование, консультации экспертов</a:t>
            </a:r>
            <a:r>
              <a:rPr lang="ru-RU" sz="2400" dirty="0" smtClean="0">
                <a:latin typeface="Montserrat ExtraBold"/>
              </a:rPr>
              <a:t>);</a:t>
            </a:r>
            <a:endParaRPr lang="en-US" sz="2400" dirty="0">
              <a:latin typeface="Montserrat ExtraBold"/>
            </a:endParaRPr>
          </a:p>
          <a:p>
            <a:r>
              <a:rPr lang="ru-RU" sz="2400" dirty="0">
                <a:latin typeface="Montserrat ExtraBold"/>
              </a:rPr>
              <a:t>5. «Образовательный </a:t>
            </a:r>
            <a:r>
              <a:rPr lang="ru-RU" sz="2400" dirty="0" err="1">
                <a:latin typeface="Montserrat ExtraBold"/>
              </a:rPr>
              <a:t>Атайсал</a:t>
            </a:r>
            <a:r>
              <a:rPr lang="ru-RU" sz="2400" dirty="0">
                <a:latin typeface="Montserrat ExtraBold"/>
              </a:rPr>
              <a:t>» - привлечение студентов-наставников на смены в летних пришкольных лагерях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86416" y="5115958"/>
            <a:ext cx="91017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Федеральный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от 08.06.2020 № 165-ФЗ "О внесении изменений в статьи 46 и 108 Федерального закона "Об образовании в Российской Федерации (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http://publication.pravo.gov.ru/Document/View/0001202006080006?index=0&amp;rangeSize=1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1394" y="2179870"/>
            <a:ext cx="9225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ru-RU" sz="2400" dirty="0" smtClean="0">
              <a:latin typeface="Montserrat ExtraBold"/>
            </a:endParaRPr>
          </a:p>
          <a:p>
            <a:pPr marL="457200" indent="-457200">
              <a:buAutoNum type="arabicPeriod"/>
            </a:pPr>
            <a:endParaRPr lang="ru-RU" sz="2400" dirty="0" smtClean="0">
              <a:latin typeface="Montserrat ExtraBold"/>
            </a:endParaRPr>
          </a:p>
          <a:p>
            <a:endParaRPr lang="ru-RU" sz="2400" dirty="0" smtClean="0">
              <a:latin typeface="Montserrat ExtraBold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86416" y="1672039"/>
            <a:ext cx="10544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err="1" smtClean="0">
                <a:latin typeface="Montserrat ExtraBold"/>
              </a:rPr>
              <a:t>Гумеров</a:t>
            </a:r>
            <a:r>
              <a:rPr lang="ru-RU" sz="2400" dirty="0" smtClean="0">
                <a:latin typeface="Montserrat ExtraBold"/>
              </a:rPr>
              <a:t> </a:t>
            </a:r>
            <a:r>
              <a:rPr lang="ru-RU" sz="2400" dirty="0" err="1">
                <a:latin typeface="Montserrat ExtraBold"/>
              </a:rPr>
              <a:t>Айнур</a:t>
            </a:r>
            <a:r>
              <a:rPr lang="ru-RU" sz="2400" dirty="0">
                <a:latin typeface="Montserrat ExtraBold"/>
              </a:rPr>
              <a:t> </a:t>
            </a:r>
            <a:r>
              <a:rPr lang="ru-RU" sz="2400" dirty="0" err="1">
                <a:latin typeface="Montserrat ExtraBold"/>
              </a:rPr>
              <a:t>Мансурович</a:t>
            </a:r>
            <a:r>
              <a:rPr lang="ru-RU" sz="2400" dirty="0">
                <a:latin typeface="Montserrat ExtraBold"/>
              </a:rPr>
              <a:t> </a:t>
            </a:r>
            <a:r>
              <a:rPr lang="ru-RU" sz="2400" dirty="0" smtClean="0">
                <a:latin typeface="Montserrat ExtraBold"/>
              </a:rPr>
              <a:t>(тел</a:t>
            </a:r>
            <a:r>
              <a:rPr lang="ru-RU" sz="2400" dirty="0">
                <a:latin typeface="Montserrat ExtraBold"/>
              </a:rPr>
              <a:t>. 89677422689, </a:t>
            </a:r>
            <a:r>
              <a:rPr lang="ru-RU" sz="2400" dirty="0">
                <a:latin typeface="Montserrat ExtraBold"/>
                <a:hlinkClick r:id="rId4"/>
              </a:rPr>
              <a:t>aygumer@mail.ru</a:t>
            </a:r>
            <a:r>
              <a:rPr lang="ru-RU" sz="2400" dirty="0" smtClean="0">
                <a:latin typeface="Montserrat ExtraBold"/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tserrat ExtraBold"/>
              </a:rPr>
              <a:t>АНОД </a:t>
            </a:r>
            <a:r>
              <a:rPr lang="ru-RU" sz="2400" dirty="0">
                <a:latin typeface="Montserrat ExtraBold"/>
              </a:rPr>
              <a:t>в </a:t>
            </a:r>
            <a:r>
              <a:rPr lang="ru-RU" sz="2400" dirty="0" err="1" smtClean="0">
                <a:latin typeface="Montserrat ExtraBold"/>
              </a:rPr>
              <a:t>соцсетях</a:t>
            </a:r>
            <a:r>
              <a:rPr lang="ru-RU" sz="2400" dirty="0" smtClean="0">
                <a:latin typeface="Montserrat ExtraBold"/>
              </a:rPr>
              <a:t> (в </a:t>
            </a:r>
            <a:r>
              <a:rPr lang="ru-RU" sz="2400" dirty="0">
                <a:latin typeface="Montserrat ExtraBold"/>
              </a:rPr>
              <a:t>ВК https://vk.com/anod_official, в </a:t>
            </a:r>
            <a:r>
              <a:rPr lang="ru-RU" sz="2400" dirty="0" err="1">
                <a:latin typeface="Montserrat ExtraBold"/>
              </a:rPr>
              <a:t>Телеграм</a:t>
            </a:r>
            <a:r>
              <a:rPr lang="ru-RU" sz="2400" dirty="0">
                <a:latin typeface="Montserrat ExtraBold"/>
              </a:rPr>
              <a:t> </a:t>
            </a:r>
            <a:r>
              <a:rPr lang="ru-RU" sz="2400" dirty="0">
                <a:latin typeface="Montserrat ExtraBold"/>
                <a:hlinkClick r:id="rId5"/>
              </a:rPr>
              <a:t>https://t.me/official_anod</a:t>
            </a:r>
            <a:r>
              <a:rPr lang="ru-RU" sz="2400" dirty="0" smtClean="0">
                <a:latin typeface="Montserrat ExtraBold"/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tserrat ExtraBold"/>
              </a:rPr>
              <a:t>Сайт </a:t>
            </a:r>
            <a:r>
              <a:rPr lang="ru-RU" sz="2400" dirty="0">
                <a:latin typeface="Montserrat ExtraBold"/>
              </a:rPr>
              <a:t>АНОД </a:t>
            </a:r>
            <a:r>
              <a:rPr lang="ru-RU" sz="2400" dirty="0">
                <a:latin typeface="Montserrat ExtraBold"/>
                <a:hlinkClick r:id="rId6"/>
              </a:rPr>
              <a:t>https://</a:t>
            </a:r>
            <a:r>
              <a:rPr lang="ru-RU" sz="2400" dirty="0" smtClean="0">
                <a:latin typeface="Montserrat ExtraBold"/>
                <a:hlinkClick r:id="rId6"/>
              </a:rPr>
              <a:t>anodrb.ru/about</a:t>
            </a:r>
            <a:endParaRPr lang="ru-RU" sz="2400" dirty="0" smtClean="0">
              <a:latin typeface="Montserrat ExtraBold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tserrat ExtraBold"/>
              </a:rPr>
              <a:t>НКО</a:t>
            </a:r>
            <a:r>
              <a:rPr lang="ru-RU" sz="2400" dirty="0">
                <a:latin typeface="Montserrat ExtraBold"/>
              </a:rPr>
              <a:t>: РЕГИОНАЛЬНАЯ ОБЩЕСТВЕННАЯ ОРГАНИЗАЦИЯ СОДЕЙСТВИЕ РАЗВИТИЮ ОБРАЗОВАТЕЛЬНОЙ ДЕЯТЕЛЬНОСТИ РЕСПУБЛИКИ БАШКОРТОСТАН </a:t>
            </a:r>
            <a:r>
              <a:rPr lang="ru-RU" sz="2400" dirty="0" smtClean="0">
                <a:latin typeface="Montserrat ExtraBold"/>
              </a:rPr>
              <a:t>«АССОЦИАЦИЯ </a:t>
            </a:r>
            <a:r>
              <a:rPr lang="ru-RU" sz="2400" dirty="0">
                <a:latin typeface="Montserrat ExtraBold"/>
              </a:rPr>
              <a:t>НАСТАВНИКОВ ОЛИМПИАДНОГО </a:t>
            </a:r>
            <a:r>
              <a:rPr lang="ru-RU" sz="2400" dirty="0" smtClean="0">
                <a:latin typeface="Montserrat ExtraBold"/>
              </a:rPr>
              <a:t>ДВИЖЕНИЯ» </a:t>
            </a:r>
            <a:r>
              <a:rPr lang="ru-RU" sz="2400" dirty="0" smtClean="0">
                <a:latin typeface="Montserrat ExtraBold"/>
                <a:hlinkClick r:id="rId7"/>
              </a:rPr>
              <a:t>https</a:t>
            </a:r>
            <a:r>
              <a:rPr lang="ru-RU" sz="2400" dirty="0">
                <a:latin typeface="Montserrat ExtraBold"/>
                <a:hlinkClick r:id="rId7"/>
              </a:rPr>
              <a:t>://</a:t>
            </a:r>
            <a:r>
              <a:rPr lang="ru-RU" sz="2400" dirty="0" smtClean="0">
                <a:latin typeface="Montserrat ExtraBold"/>
                <a:hlinkClick r:id="rId7"/>
              </a:rPr>
              <a:t>www.rusprofile.ru/id/1230200000216</a:t>
            </a:r>
            <a:r>
              <a:rPr lang="ru-RU" sz="2400" dirty="0" smtClean="0">
                <a:latin typeface="Montserrat ExtraBold"/>
              </a:rPr>
              <a:t> </a:t>
            </a:r>
            <a:endParaRPr lang="ru-RU" sz="2400" dirty="0">
              <a:latin typeface="Montserrat Extra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142" y="804982"/>
            <a:ext cx="488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КОНТАКТЫ: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864" y="265680"/>
            <a:ext cx="8029917" cy="13070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992864" y="1741797"/>
            <a:ext cx="10251540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Региональная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общественная организация «Ассоциация Наставников Олимпиадного Движения (АНОД)» –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некоммерческая организация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объединяющая студентов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преподавателей для систематической работы по выявлению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развитию талантов школьников Республики Башкортостан через олимпиадное движение как социальный лифт.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Проект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реализует систему наставничества: студенты УГНТУ и других ведущих вузов страны работают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школьниками на основе опыта народного учителя России Лизы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Киямовны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Агадуллиной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08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18003" y="0"/>
            <a:ext cx="1111469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Прямоугольник 5"/>
          <p:cNvSpPr/>
          <p:nvPr/>
        </p:nvSpPr>
        <p:spPr>
          <a:xfrm>
            <a:off x="6585994" y="0"/>
            <a:ext cx="5606005" cy="6858000"/>
          </a:xfrm>
          <a:prstGeom prst="rect">
            <a:avLst/>
          </a:prstGeom>
          <a:solidFill>
            <a:srgbClr val="03A3D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Заголовок 4"/>
          <p:cNvSpPr txBox="1">
            <a:spLocks noGrp="1"/>
          </p:cNvSpPr>
          <p:nvPr>
            <p:ph type="title"/>
          </p:nvPr>
        </p:nvSpPr>
        <p:spPr>
          <a:xfrm>
            <a:off x="6735925" y="1994398"/>
            <a:ext cx="5180637" cy="3442945"/>
          </a:xfrm>
          <a:prstGeom prst="rect">
            <a:avLst/>
          </a:prstGeom>
        </p:spPr>
        <p:txBody>
          <a:bodyPr/>
          <a:lstStyle/>
          <a:p>
            <a:pPr algn="r">
              <a:defRPr sz="40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Опыт народного учителя России</a:t>
            </a:r>
            <a:br/>
            <a:r>
              <a:t> Лизы Киямовны Агадуллиной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449469" cy="6858000"/>
          </a:xfrm>
          <a:prstGeom prst="rect">
            <a:avLst/>
          </a:prstGeom>
          <a:solidFill>
            <a:srgbClr val="02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15901" hangingPunct="1">
              <a:buClr>
                <a:srgbClr val="000000"/>
              </a:buClr>
            </a:pPr>
            <a:endParaRPr lang="ru-RU" sz="1049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892" y="812240"/>
            <a:ext cx="1508747" cy="470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15901" hangingPunct="1">
              <a:buClr>
                <a:srgbClr val="000000"/>
              </a:buClr>
            </a:pPr>
            <a:r>
              <a:rPr lang="ru-RU" sz="2456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Команда</a:t>
            </a:r>
            <a:endParaRPr lang="en-US" sz="2456" b="1" dirty="0">
              <a:solidFill>
                <a:srgbClr val="FFFFFF"/>
              </a:solidFill>
              <a:latin typeface="Montserrat ExtraBold" panose="00000900000000000000" pitchFamily="2" charset="-52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6768" y="1569260"/>
            <a:ext cx="2169711" cy="345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5901" hangingPunct="1">
              <a:buClr>
                <a:srgbClr val="000000"/>
              </a:buClr>
            </a:pPr>
            <a:r>
              <a:rPr lang="ru-RU" sz="1687" b="1" dirty="0" smtClean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30 наставников</a:t>
            </a: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:</a:t>
            </a:r>
          </a:p>
          <a:p>
            <a:pPr defTabSz="415901" hangingPunct="1">
              <a:buClr>
                <a:srgbClr val="000000"/>
              </a:buClr>
            </a:pPr>
            <a:r>
              <a:rPr lang="ru-RU" sz="1687" b="1" dirty="0" smtClean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28 студентов </a:t>
            </a: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– победителей </a:t>
            </a:r>
            <a:r>
              <a:rPr lang="ru-RU" sz="1687" b="1" dirty="0" smtClean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олимпиад;</a:t>
            </a:r>
            <a:endParaRPr lang="ru-RU" sz="1687" b="1" dirty="0">
              <a:solidFill>
                <a:srgbClr val="FFFFFF"/>
              </a:solidFill>
              <a:latin typeface="Montserrat ExtraBold" panose="00000900000000000000" pitchFamily="2" charset="-52"/>
              <a:cs typeface="Arial"/>
              <a:sym typeface="Arial"/>
            </a:endParaRPr>
          </a:p>
          <a:p>
            <a:pPr defTabSz="415901" hangingPunct="1">
              <a:buClr>
                <a:srgbClr val="000000"/>
              </a:buClr>
            </a:pP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2 учителя –  кандидаты </a:t>
            </a:r>
            <a:r>
              <a:rPr lang="ru-RU" sz="1687" b="1" dirty="0" smtClean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наук.</a:t>
            </a:r>
            <a:endParaRPr lang="ru-RU" sz="1687" b="1" dirty="0">
              <a:solidFill>
                <a:srgbClr val="FFFFFF"/>
              </a:solidFill>
              <a:latin typeface="Montserrat ExtraBold" panose="00000900000000000000" pitchFamily="2" charset="-52"/>
              <a:cs typeface="Arial"/>
              <a:sym typeface="Arial"/>
            </a:endParaRPr>
          </a:p>
          <a:p>
            <a:pPr defTabSz="415901" hangingPunct="1">
              <a:buClr>
                <a:srgbClr val="000000"/>
              </a:buClr>
            </a:pPr>
            <a:endParaRPr lang="ru-RU" sz="1687" b="1" dirty="0">
              <a:solidFill>
                <a:srgbClr val="FFFFFF"/>
              </a:solidFill>
              <a:latin typeface="Montserrat ExtraBold" panose="00000900000000000000" pitchFamily="2" charset="-52"/>
              <a:cs typeface="Arial"/>
              <a:sym typeface="Arial"/>
            </a:endParaRPr>
          </a:p>
          <a:p>
            <a:pPr defTabSz="415901" hangingPunct="1">
              <a:buClr>
                <a:srgbClr val="000000"/>
              </a:buClr>
            </a:pP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Наставник проекта:</a:t>
            </a:r>
          </a:p>
          <a:p>
            <a:pPr defTabSz="415901" hangingPunct="1">
              <a:buClr>
                <a:srgbClr val="000000"/>
              </a:buClr>
            </a:pP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Народный Учитель РФ</a:t>
            </a:r>
          </a:p>
          <a:p>
            <a:pPr defTabSz="415901" hangingPunct="1">
              <a:buClr>
                <a:srgbClr val="000000"/>
              </a:buClr>
            </a:pPr>
            <a:r>
              <a:rPr lang="ru-RU" sz="1687" b="1" dirty="0" err="1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Агадуллина</a:t>
            </a:r>
            <a:r>
              <a:rPr lang="ru-RU" sz="1687" b="1" dirty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 </a:t>
            </a:r>
            <a:r>
              <a:rPr lang="ru-RU" sz="1687" b="1" dirty="0" smtClean="0">
                <a:solidFill>
                  <a:srgbClr val="FFFFFF"/>
                </a:solidFill>
                <a:latin typeface="Montserrat ExtraBold" panose="00000900000000000000" pitchFamily="2" charset="-52"/>
                <a:cs typeface="Arial"/>
                <a:sym typeface="Arial"/>
              </a:rPr>
              <a:t>Л.К. </a:t>
            </a:r>
            <a:endParaRPr lang="ru-RU" sz="1687" b="1" dirty="0">
              <a:solidFill>
                <a:srgbClr val="FFFFFF"/>
              </a:solidFill>
              <a:latin typeface="Montserrat ExtraBold" panose="00000900000000000000" pitchFamily="2" charset="-52"/>
              <a:cs typeface="Arial"/>
              <a:sym typeface="Arial"/>
            </a:endParaRPr>
          </a:p>
          <a:p>
            <a:pPr defTabSz="415901" hangingPunct="1">
              <a:buClr>
                <a:srgbClr val="000000"/>
              </a:buClr>
            </a:pPr>
            <a:endParaRPr lang="en-US" sz="1638" b="1" dirty="0">
              <a:solidFill>
                <a:srgbClr val="FFFFFF"/>
              </a:solidFill>
              <a:latin typeface="Montserrat ExtraLight" panose="00000300000000000000" pitchFamily="2" charset="-52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545" t="19377" r="11653" b="9286"/>
          <a:stretch/>
        </p:blipFill>
        <p:spPr>
          <a:xfrm>
            <a:off x="2449469" y="0"/>
            <a:ext cx="9742531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29354" y="382980"/>
            <a:ext cx="2494788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pic>
        <p:nvPicPr>
          <p:cNvPr id="3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484" y="733640"/>
            <a:ext cx="1150073" cy="18089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oogle Shape;285;p39"/>
          <p:cNvSpPr txBox="1"/>
          <p:nvPr/>
        </p:nvSpPr>
        <p:spPr>
          <a:xfrm>
            <a:off x="2648219" y="407154"/>
            <a:ext cx="8441271" cy="614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just"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Уникальные</a:t>
            </a:r>
            <a:r>
              <a:rPr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r>
              <a:rPr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наставничества</a:t>
            </a:r>
            <a:endParaRPr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2305" y="1138694"/>
            <a:ext cx="1527177" cy="152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8855" y="1119883"/>
            <a:ext cx="1527176" cy="15271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22"/>
          <p:cNvSpPr txBox="1"/>
          <p:nvPr/>
        </p:nvSpPr>
        <p:spPr>
          <a:xfrm>
            <a:off x="2540697" y="2646968"/>
            <a:ext cx="2284976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/>
            <a:r>
              <a:rPr lang="ru-RU" dirty="0"/>
              <a:t>Студент вуза</a:t>
            </a:r>
          </a:p>
          <a:p>
            <a:pPr algn="ctr"/>
            <a:r>
              <a:rPr lang="ru-RU" dirty="0"/>
              <a:t>Наставник</a:t>
            </a:r>
          </a:p>
        </p:txBody>
      </p:sp>
      <p:sp>
        <p:nvSpPr>
          <p:cNvPr id="8" name="TextBox 34"/>
          <p:cNvSpPr txBox="1"/>
          <p:nvPr/>
        </p:nvSpPr>
        <p:spPr>
          <a:xfrm>
            <a:off x="5057194" y="2681469"/>
            <a:ext cx="515049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4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ctr"/>
            <a:r>
              <a:rPr lang="ru-RU" dirty="0"/>
              <a:t>Подготовка школьников к олимпиадам</a:t>
            </a:r>
          </a:p>
          <a:p>
            <a:endParaRPr dirty="0"/>
          </a:p>
        </p:txBody>
      </p:sp>
      <p:sp>
        <p:nvSpPr>
          <p:cNvPr id="9" name="TextBox 35"/>
          <p:cNvSpPr txBox="1"/>
          <p:nvPr/>
        </p:nvSpPr>
        <p:spPr>
          <a:xfrm>
            <a:off x="7990686" y="2775997"/>
            <a:ext cx="1938639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endParaRPr dirty="0"/>
          </a:p>
        </p:txBody>
      </p:sp>
      <p:sp>
        <p:nvSpPr>
          <p:cNvPr id="10" name="Прямая со стрелкой 2"/>
          <p:cNvSpPr/>
          <p:nvPr/>
        </p:nvSpPr>
        <p:spPr>
          <a:xfrm flipV="1">
            <a:off x="4949353" y="1879148"/>
            <a:ext cx="1575995" cy="4323"/>
          </a:xfrm>
          <a:prstGeom prst="line">
            <a:avLst/>
          </a:prstGeom>
          <a:ln w="57150">
            <a:solidFill>
              <a:srgbClr val="02A4E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Google Shape;285;p39"/>
          <p:cNvSpPr txBox="1"/>
          <p:nvPr/>
        </p:nvSpPr>
        <p:spPr>
          <a:xfrm>
            <a:off x="342054" y="3477961"/>
            <a:ext cx="8441274" cy="46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just"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1800" dirty="0" err="1"/>
              <a:t>Эффективная</a:t>
            </a:r>
            <a:r>
              <a:rPr sz="1800" dirty="0"/>
              <a:t> </a:t>
            </a:r>
            <a:r>
              <a:rPr sz="1800" dirty="0" err="1"/>
              <a:t>методика</a:t>
            </a:r>
            <a:endParaRPr sz="1800" dirty="0"/>
          </a:p>
        </p:txBody>
      </p:sp>
      <p:sp>
        <p:nvSpPr>
          <p:cNvPr id="12" name="TextBox 44"/>
          <p:cNvSpPr txBox="1"/>
          <p:nvPr/>
        </p:nvSpPr>
        <p:spPr>
          <a:xfrm>
            <a:off x="342054" y="4020160"/>
            <a:ext cx="2877007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200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84,5 </a:t>
            </a:r>
            <a:r>
              <a:rPr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sz="2000" dirty="0" err="1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призёров</a:t>
            </a:r>
            <a:r>
              <a:rPr sz="20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sz="2000" dirty="0" err="1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регионального</a:t>
            </a:r>
            <a:r>
              <a:rPr sz="20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sz="2000" dirty="0" err="1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этапа</a:t>
            </a:r>
            <a:r>
              <a:rPr sz="2000" dirty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sz="2000" dirty="0" err="1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олимпиады</a:t>
            </a:r>
            <a:endParaRPr lang="ru-RU" sz="2000" dirty="0" smtClean="0"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>
              <a:defRPr sz="7200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000" dirty="0" smtClean="0"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100 % дипломов на всероссийском уровне</a:t>
            </a:r>
            <a:endParaRPr sz="2000" dirty="0"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graphicFrame>
        <p:nvGraphicFramePr>
          <p:cNvPr id="13" name="Объект 5"/>
          <p:cNvGraphicFramePr/>
          <p:nvPr>
            <p:extLst>
              <p:ext uri="{D42A27DB-BD31-4B8C-83A1-F6EECF244321}">
                <p14:modId xmlns:p14="http://schemas.microsoft.com/office/powerpoint/2010/main" val="4009095591"/>
              </p:ext>
            </p:extLst>
          </p:nvPr>
        </p:nvGraphicFramePr>
        <p:xfrm>
          <a:off x="3219061" y="4020160"/>
          <a:ext cx="2086113" cy="212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246686"/>
              </p:ext>
            </p:extLst>
          </p:nvPr>
        </p:nvGraphicFramePr>
        <p:xfrm>
          <a:off x="2114566" y="377276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601077" y="3457760"/>
            <a:ext cx="659092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Рекорд региона за 20 лет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2023 году ученики Ассоциации завоевали медали на трех международных олимпиадах.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Харисов Вадим – Золотая медаль, 57-я Международная Менделеевская олимпиада, Астана, Казахстан, 2023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Золотая медаль на 55 Международной (Всемирной) химической олимпиаде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IChO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2023 Цюрих, Швейцария.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Муталов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Ильяс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Муталлапов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Данил бронзовые медали на Международной химической олимпиаде имени Абу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Райхана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Аль-Бируни ARBICHO 2023 г.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Хива,Узбекистан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86" y="178915"/>
            <a:ext cx="7527414" cy="63255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02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54" y="5458936"/>
            <a:ext cx="1266258" cy="1266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7"/>
            <a:ext cx="6028267" cy="452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23" y="90888"/>
            <a:ext cx="243111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bg1"/>
                </a:solidFill>
              </a:rPr>
              <a:t>Белгород 2021 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52" y="798"/>
            <a:ext cx="6111678" cy="4583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63760" y="3912077"/>
            <a:ext cx="242824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Москва 2022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26" y="2918827"/>
            <a:ext cx="6386007" cy="3939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9829" y="3359932"/>
            <a:ext cx="202443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Сочи 2023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ездки в ОЦ «Сириус»"/>
          <p:cNvSpPr txBox="1">
            <a:spLocks noGrp="1"/>
          </p:cNvSpPr>
          <p:nvPr>
            <p:ph type="title"/>
          </p:nvPr>
        </p:nvSpPr>
        <p:spPr>
          <a:xfrm>
            <a:off x="67768" y="2690251"/>
            <a:ext cx="10515602" cy="132556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 err="1"/>
              <a:t>Поездки</a:t>
            </a:r>
            <a:r>
              <a:rPr dirty="0"/>
              <a:t> </a:t>
            </a:r>
            <a:r>
              <a:rPr dirty="0" err="1" smtClean="0"/>
              <a:t>вОЦ</a:t>
            </a:r>
            <a:r>
              <a:rPr dirty="0" smtClean="0"/>
              <a:t> </a:t>
            </a:r>
            <a:r>
              <a:rPr dirty="0"/>
              <a:t>«</a:t>
            </a:r>
            <a:r>
              <a:rPr dirty="0" err="1"/>
              <a:t>Сириус</a:t>
            </a:r>
            <a:r>
              <a:rPr dirty="0"/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93" y="26275"/>
            <a:ext cx="5940490" cy="48634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8093" cy="5933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40" y="2502782"/>
            <a:ext cx="3864393" cy="43552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83189" y="211011"/>
            <a:ext cx="323581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Аль-Бируни, 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Хива, Узбекистан</a:t>
            </a:r>
            <a:endParaRPr kumimoji="0" lang="ru-RU" sz="18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639" y="1063149"/>
            <a:ext cx="2914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Менделеевская олимпиада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г. </a:t>
            </a:r>
            <a:r>
              <a:rPr lang="ru-RU" dirty="0" smtClean="0">
                <a:solidFill>
                  <a:schemeClr val="bg1"/>
                </a:solidFill>
              </a:rPr>
              <a:t>Астана, Казахстан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06870" y="5959295"/>
            <a:ext cx="359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Всемирная олимпиада </a:t>
            </a:r>
            <a:r>
              <a:rPr lang="en-US" dirty="0" err="1" smtClean="0">
                <a:solidFill>
                  <a:schemeClr val="bg1"/>
                </a:solidFill>
              </a:rPr>
              <a:t>IChO</a:t>
            </a:r>
            <a:r>
              <a:rPr lang="en-US" dirty="0" smtClean="0">
                <a:solidFill>
                  <a:schemeClr val="bg1"/>
                </a:solidFill>
              </a:rPr>
              <a:t> 2023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г. </a:t>
            </a:r>
            <a:r>
              <a:rPr lang="ru-RU" dirty="0" smtClean="0">
                <a:solidFill>
                  <a:schemeClr val="bg1"/>
                </a:solidFill>
              </a:rPr>
              <a:t>Цюрих, Швейцария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9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240019" y="901699"/>
            <a:ext cx="2725324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 hangingPunct="0"/>
            <a:r>
              <a:rPr sz="3200" kern="0" dirty="0" err="1">
                <a:solidFill>
                  <a:schemeClr val="accent1"/>
                </a:solidFill>
              </a:rPr>
              <a:t>Социальное</a:t>
            </a:r>
            <a:r>
              <a:rPr sz="3200" kern="0" dirty="0">
                <a:solidFill>
                  <a:schemeClr val="accent1"/>
                </a:solidFill>
              </a:rPr>
              <a:t> </a:t>
            </a:r>
            <a:r>
              <a:rPr sz="3200" kern="0" dirty="0" err="1">
                <a:solidFill>
                  <a:schemeClr val="accent1"/>
                </a:solidFill>
              </a:rPr>
              <a:t>воздействие</a:t>
            </a:r>
            <a:endParaRPr sz="3200" kern="0" dirty="0">
              <a:solidFill>
                <a:schemeClr val="accent1"/>
              </a:solidFill>
            </a:endParaRPr>
          </a:p>
        </p:txBody>
      </p:sp>
      <p:sp>
        <p:nvSpPr>
          <p:cNvPr id="5" name="Google Shape;285;p39"/>
          <p:cNvSpPr txBox="1"/>
          <p:nvPr/>
        </p:nvSpPr>
        <p:spPr>
          <a:xfrm>
            <a:off x="351288" y="3993186"/>
            <a:ext cx="8441274" cy="178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just" hangingPunct="0">
              <a:defRPr sz="2800">
                <a:solidFill>
                  <a:srgbClr val="02A4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sz="3200" kern="0" dirty="0" err="1">
                <a:solidFill>
                  <a:srgbClr val="02A4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Видение</a:t>
            </a:r>
            <a:endParaRPr sz="3200" kern="0" dirty="0">
              <a:solidFill>
                <a:srgbClr val="02A4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just" hangingPunct="0">
              <a:defRPr sz="2400">
                <a:solidFill>
                  <a:srgbClr val="02A4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sz="2400" kern="0" dirty="0">
              <a:solidFill>
                <a:srgbClr val="02A4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just" hangingPunct="0">
              <a:defRPr sz="2800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Каждый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школьник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сможет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раскрыть</a:t>
            </a:r>
            <a:r>
              <a:rPr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свой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потенциал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/>
            </a:r>
            <a:br>
              <a:rPr lang="ru-RU"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</a:t>
            </a:r>
            <a:r>
              <a:rPr sz="2400" kern="0" dirty="0" err="1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химии</a:t>
            </a:r>
            <a:r>
              <a:rPr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</a:t>
            </a:r>
            <a:r>
              <a:rPr lang="ru-RU"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где</a:t>
            </a:r>
            <a:r>
              <a:rPr sz="2400" kern="0" dirty="0" smtClean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бы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он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не</a:t>
            </a:r>
            <a:r>
              <a:rPr sz="24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sz="2400" kern="0" dirty="0" err="1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родился</a:t>
            </a:r>
            <a:endParaRPr sz="2400" kern="0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" name="Google Shape;285;p39"/>
          <p:cNvSpPr txBox="1"/>
          <p:nvPr/>
        </p:nvSpPr>
        <p:spPr>
          <a:xfrm>
            <a:off x="2169419" y="2311480"/>
            <a:ext cx="8441272" cy="67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just">
              <a:defRPr sz="2800">
                <a:solidFill>
                  <a:srgbClr val="02A4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 hangingPunct="0"/>
            <a:r>
              <a:rPr sz="3200" kern="0" dirty="0" err="1"/>
              <a:t>Желаем</a:t>
            </a:r>
            <a:endParaRPr sz="3200" kern="0" dirty="0"/>
          </a:p>
        </p:txBody>
      </p:sp>
      <p:sp>
        <p:nvSpPr>
          <p:cNvPr id="7" name="Google Shape;285;p39"/>
          <p:cNvSpPr txBox="1"/>
          <p:nvPr/>
        </p:nvSpPr>
        <p:spPr>
          <a:xfrm>
            <a:off x="4871745" y="690117"/>
            <a:ext cx="2885931" cy="67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just">
              <a:defRPr sz="2800">
                <a:solidFill>
                  <a:srgbClr val="02A4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 hangingPunct="0"/>
            <a:r>
              <a:rPr sz="3200" kern="0" dirty="0" err="1"/>
              <a:t>Ожидаем</a:t>
            </a:r>
            <a:endParaRPr sz="3200" kern="0" dirty="0"/>
          </a:p>
        </p:txBody>
      </p:sp>
      <p:sp>
        <p:nvSpPr>
          <p:cNvPr id="8" name="Google Shape;285;p39"/>
          <p:cNvSpPr txBox="1"/>
          <p:nvPr/>
        </p:nvSpPr>
        <p:spPr>
          <a:xfrm>
            <a:off x="4871745" y="1272932"/>
            <a:ext cx="1951572" cy="923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hangingPunct="0"/>
            <a:r>
              <a:rPr sz="2400" kern="0" dirty="0" err="1">
                <a:solidFill>
                  <a:srgbClr val="000000"/>
                </a:solidFill>
              </a:rPr>
              <a:t>Победитель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sz="2400" kern="0" dirty="0" err="1">
                <a:solidFill>
                  <a:srgbClr val="000000"/>
                </a:solidFill>
              </a:rPr>
              <a:t>олимпиады</a:t>
            </a:r>
            <a:endParaRPr sz="2400" kern="0" dirty="0">
              <a:solidFill>
                <a:srgbClr val="000000"/>
              </a:solidFill>
            </a:endParaRPr>
          </a:p>
        </p:txBody>
      </p:sp>
      <p:sp>
        <p:nvSpPr>
          <p:cNvPr id="9" name="Google Shape;285;p39"/>
          <p:cNvSpPr txBox="1"/>
          <p:nvPr/>
        </p:nvSpPr>
        <p:spPr>
          <a:xfrm>
            <a:off x="7392881" y="1272931"/>
            <a:ext cx="1951573" cy="923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hangingPunct="0"/>
            <a:r>
              <a:rPr sz="2400" kern="0" dirty="0" err="1">
                <a:solidFill>
                  <a:srgbClr val="000000"/>
                </a:solidFill>
              </a:rPr>
              <a:t>Студент-наставник</a:t>
            </a:r>
            <a:endParaRPr sz="2400" kern="0" dirty="0">
              <a:solidFill>
                <a:srgbClr val="000000"/>
              </a:solidFill>
            </a:endParaRPr>
          </a:p>
        </p:txBody>
      </p:sp>
      <p:sp>
        <p:nvSpPr>
          <p:cNvPr id="10" name="Прямая со стрелкой 9"/>
          <p:cNvSpPr/>
          <p:nvPr/>
        </p:nvSpPr>
        <p:spPr>
          <a:xfrm>
            <a:off x="6823317" y="1669155"/>
            <a:ext cx="459836" cy="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" name="Прямая со стрелкой 30"/>
          <p:cNvSpPr/>
          <p:nvPr/>
        </p:nvSpPr>
        <p:spPr>
          <a:xfrm>
            <a:off x="9004807" y="1595793"/>
            <a:ext cx="459836" cy="2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hangingPunct="0"/>
            <a:endParaRPr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285;p39"/>
          <p:cNvSpPr txBox="1"/>
          <p:nvPr/>
        </p:nvSpPr>
        <p:spPr>
          <a:xfrm>
            <a:off x="2138661" y="2988554"/>
            <a:ext cx="5710878" cy="55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>
            <a:lvl1pPr algn="just"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hangingPunct="0"/>
            <a:r>
              <a:rPr sz="2400" kern="0" dirty="0" err="1">
                <a:solidFill>
                  <a:srgbClr val="000000"/>
                </a:solidFill>
              </a:rPr>
              <a:t>Школьники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sz="2400" kern="0" dirty="0" err="1">
                <a:solidFill>
                  <a:srgbClr val="000000"/>
                </a:solidFill>
              </a:rPr>
              <a:t>не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sz="2400" kern="0" dirty="0" err="1" smtClean="0">
                <a:solidFill>
                  <a:srgbClr val="000000"/>
                </a:solidFill>
              </a:rPr>
              <a:t>уезжа</a:t>
            </a:r>
            <a:r>
              <a:rPr lang="ru-RU" sz="2400" kern="0" dirty="0" smtClean="0">
                <a:solidFill>
                  <a:srgbClr val="000000"/>
                </a:solidFill>
              </a:rPr>
              <a:t>ют из Уфы</a:t>
            </a:r>
            <a:endParaRPr sz="2400" kern="0" dirty="0">
              <a:solidFill>
                <a:srgbClr val="000000"/>
              </a:solidFill>
            </a:endParaRPr>
          </a:p>
        </p:txBody>
      </p:sp>
      <p:sp>
        <p:nvSpPr>
          <p:cNvPr id="13" name="Google Shape;285;p39"/>
          <p:cNvSpPr txBox="1"/>
          <p:nvPr/>
        </p:nvSpPr>
        <p:spPr>
          <a:xfrm>
            <a:off x="2144298" y="3416523"/>
            <a:ext cx="8682198" cy="55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>
            <a:lvl1pPr algn="just"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hangingPunct="0"/>
            <a:r>
              <a:rPr sz="2400" kern="0" dirty="0" err="1">
                <a:solidFill>
                  <a:srgbClr val="000000"/>
                </a:solidFill>
              </a:rPr>
              <a:t>Школьники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sz="2400" kern="0" dirty="0" err="1">
                <a:solidFill>
                  <a:srgbClr val="000000"/>
                </a:solidFill>
              </a:rPr>
              <a:t>поступают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sz="2400" kern="0" dirty="0" err="1">
                <a:solidFill>
                  <a:srgbClr val="000000"/>
                </a:solidFill>
              </a:rPr>
              <a:t>по</a:t>
            </a:r>
            <a:r>
              <a:rPr sz="2400" kern="0" dirty="0">
                <a:solidFill>
                  <a:srgbClr val="000000"/>
                </a:solidFill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</a:rPr>
              <a:t>результатам </a:t>
            </a:r>
            <a:r>
              <a:rPr sz="2400" kern="0" dirty="0" err="1" smtClean="0">
                <a:solidFill>
                  <a:srgbClr val="000000"/>
                </a:solidFill>
              </a:rPr>
              <a:t>олимпиад</a:t>
            </a:r>
            <a:r>
              <a:rPr lang="ru-RU" sz="2400" kern="0" dirty="0" smtClean="0">
                <a:solidFill>
                  <a:srgbClr val="000000"/>
                </a:solidFill>
              </a:rPr>
              <a:t> в вузы РБ</a:t>
            </a:r>
            <a:endParaRPr sz="2400" kern="0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62691" y="12846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/>
            <a:r>
              <a:rPr lang="ru-RU" sz="2400" kern="0" dirty="0">
                <a:solidFill>
                  <a:srgbClr val="000000"/>
                </a:solidFill>
                <a:latin typeface="Montserrat ExtraBold" panose="00000900000000000000"/>
              </a:rPr>
              <a:t>Наука</a:t>
            </a:r>
            <a:br>
              <a:rPr lang="ru-RU" sz="2400" kern="0" dirty="0">
                <a:solidFill>
                  <a:srgbClr val="000000"/>
                </a:solidFill>
                <a:latin typeface="Montserrat ExtraBold" panose="00000900000000000000"/>
              </a:rPr>
            </a:br>
            <a:r>
              <a:rPr lang="ru-RU" sz="2400" kern="0" dirty="0">
                <a:solidFill>
                  <a:srgbClr val="000000"/>
                </a:solidFill>
                <a:latin typeface="Montserrat ExtraBold" panose="00000900000000000000"/>
              </a:rPr>
              <a:t>и производство</a:t>
            </a:r>
          </a:p>
          <a:p>
            <a:pPr algn="ctr" hangingPunct="0"/>
            <a:r>
              <a:rPr lang="ru-RU" sz="2400" kern="0" dirty="0">
                <a:solidFill>
                  <a:srgbClr val="000000"/>
                </a:solidFill>
                <a:latin typeface="Montserrat ExtraBold" panose="00000900000000000000"/>
              </a:rPr>
              <a:t>в нашем регио</a:t>
            </a:r>
            <a:r>
              <a:rPr lang="ru-RU" sz="2000" kern="0" dirty="0">
                <a:solidFill>
                  <a:srgbClr val="000000"/>
                </a:solidFill>
                <a:latin typeface="Montserrat ExtraBold" panose="00000900000000000000"/>
              </a:rPr>
              <a:t>не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5BE0-CFCA-4D1C-B1B1-DFECC3AACC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12" grpId="0" animBg="1" advAuto="0"/>
      <p:bldP spid="13" grpId="0" animBg="1" advAuto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552</Words>
  <Application>Microsoft Office PowerPoint</Application>
  <PresentationFormat>Произвольный</PresentationFormat>
  <Paragraphs>194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Наставничество: традиционные и инновационные форматы работы по выявлению и развитию одаренности у школьников</vt:lpstr>
      <vt:lpstr>Презентация PowerPoint</vt:lpstr>
      <vt:lpstr>Опыт народного учителя России  Лизы Киямовны Агадуллиной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Поездки вОЦ «Сириус»</vt:lpstr>
      <vt:lpstr>Презентация PowerPoint</vt:lpstr>
      <vt:lpstr>Презентация PowerPoint</vt:lpstr>
      <vt:lpstr>Презентация PowerPoint</vt:lpstr>
      <vt:lpstr>Победители и призеры заключительного этапа Всероссийской олимпиады школьников по химии  за 2015-2023 гг. </vt:lpstr>
      <vt:lpstr>Курсы повышения квалификации для учителей и методистов и управленцев в образовании</vt:lpstr>
      <vt:lpstr>Профориентация в науку и научные разработки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Alexander A. Ardashev</dc:creator>
  <cp:lastModifiedBy>Ekaterina A. Maligina</cp:lastModifiedBy>
  <cp:revision>38</cp:revision>
  <dcterms:created xsi:type="dcterms:W3CDTF">2023-08-10T08:05:38Z</dcterms:created>
  <dcterms:modified xsi:type="dcterms:W3CDTF">2023-08-16T10:46:02Z</dcterms:modified>
</cp:coreProperties>
</file>