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84" r:id="rId8"/>
    <p:sldId id="285" r:id="rId9"/>
    <p:sldId id="286" r:id="rId10"/>
    <p:sldId id="287" r:id="rId11"/>
    <p:sldId id="265" r:id="rId12"/>
    <p:sldId id="280" r:id="rId13"/>
    <p:sldId id="282" r:id="rId14"/>
    <p:sldId id="281" r:id="rId15"/>
    <p:sldId id="28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03648" y="620688"/>
            <a:ext cx="7488832" cy="216024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Особенности заданий линий </a:t>
            </a:r>
            <a:br>
              <a:rPr lang="ru-RU" dirty="0" smtClean="0"/>
            </a:br>
            <a:r>
              <a:rPr lang="ru-RU" dirty="0" smtClean="0"/>
              <a:t>3 и 6 ОГЭ по информатике и требования к их выполнению.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411760" y="4149080"/>
            <a:ext cx="6172200" cy="1371600"/>
          </a:xfrm>
        </p:spPr>
        <p:txBody>
          <a:bodyPr/>
          <a:lstStyle/>
          <a:p>
            <a:r>
              <a:rPr lang="ru-RU" u="sng" dirty="0" smtClean="0"/>
              <a:t>Выступает</a:t>
            </a:r>
            <a:r>
              <a:rPr lang="ru-RU" dirty="0" smtClean="0"/>
              <a:t>: </a:t>
            </a:r>
            <a:r>
              <a:rPr lang="ru-RU" dirty="0" err="1" smtClean="0"/>
              <a:t>Юмаева</a:t>
            </a:r>
            <a:r>
              <a:rPr lang="ru-RU" dirty="0" smtClean="0"/>
              <a:t> Алена Алексеевна, </a:t>
            </a:r>
          </a:p>
          <a:p>
            <a:r>
              <a:rPr lang="ru-RU" dirty="0" smtClean="0"/>
              <a:t>Учитель физики и информатики филиала МБОУ Лицей №1 им. Ф. </a:t>
            </a:r>
            <a:r>
              <a:rPr lang="ru-RU" dirty="0" err="1" smtClean="0"/>
              <a:t>Булякова</a:t>
            </a:r>
            <a:r>
              <a:rPr lang="ru-RU" dirty="0" smtClean="0"/>
              <a:t> с. Мишкино</a:t>
            </a:r>
          </a:p>
          <a:p>
            <a:r>
              <a:rPr lang="ru-RU" dirty="0" smtClean="0"/>
              <a:t>СОШ д. </a:t>
            </a:r>
            <a:r>
              <a:rPr lang="ru-RU" dirty="0" err="1" smtClean="0"/>
              <a:t>Чебыково</a:t>
            </a:r>
            <a:r>
              <a:rPr lang="ru-RU" dirty="0" smtClean="0"/>
              <a:t> МР </a:t>
            </a:r>
            <a:r>
              <a:rPr lang="ru-RU" dirty="0" err="1" smtClean="0"/>
              <a:t>Мишкинский</a:t>
            </a:r>
            <a:r>
              <a:rPr lang="ru-RU" dirty="0" smtClean="0"/>
              <a:t> район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476672"/>
            <a:ext cx="7848872" cy="576064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(№ 6665) (А. Меркулов) Найдите количество двухзначных натуральных чисел X, для которых </a:t>
            </a:r>
            <a:r>
              <a:rPr lang="ru-RU" dirty="0" smtClean="0">
                <a:solidFill>
                  <a:srgbClr val="FF0000"/>
                </a:solidFill>
              </a:rPr>
              <a:t>ложно</a:t>
            </a:r>
            <a:r>
              <a:rPr lang="ru-RU" dirty="0" smtClean="0"/>
              <a:t> высказывание:</a:t>
            </a:r>
            <a:br>
              <a:rPr lang="ru-RU" dirty="0" smtClean="0"/>
            </a:br>
            <a:r>
              <a:rPr lang="ru-RU" dirty="0" smtClean="0"/>
              <a:t>(X &gt;= 47) И НЕ ((X кратно 4) И НЕ (Х кратно 8))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X&lt;47) </a:t>
            </a:r>
            <a:r>
              <a:rPr lang="ru-RU" dirty="0" smtClean="0">
                <a:solidFill>
                  <a:srgbClr val="FF0000"/>
                </a:solidFill>
              </a:rPr>
              <a:t>ИЛИ </a:t>
            </a:r>
            <a:r>
              <a:rPr lang="ru-RU" dirty="0" smtClean="0">
                <a:solidFill>
                  <a:srgbClr val="FF0000"/>
                </a:solidFill>
              </a:rPr>
              <a:t>((</a:t>
            </a:r>
            <a:r>
              <a:rPr lang="en-US" dirty="0" smtClean="0">
                <a:solidFill>
                  <a:srgbClr val="FF0000"/>
                </a:solidFill>
              </a:rPr>
              <a:t>X </a:t>
            </a:r>
            <a:r>
              <a:rPr lang="ru-RU" dirty="0" smtClean="0">
                <a:solidFill>
                  <a:srgbClr val="FF0000"/>
                </a:solidFill>
              </a:rPr>
              <a:t>кратно </a:t>
            </a:r>
            <a:r>
              <a:rPr lang="ru-RU" dirty="0" smtClean="0">
                <a:solidFill>
                  <a:srgbClr val="FF0000"/>
                </a:solidFill>
              </a:rPr>
              <a:t>4) И (</a:t>
            </a:r>
            <a:r>
              <a:rPr lang="en-US" dirty="0" smtClean="0">
                <a:solidFill>
                  <a:srgbClr val="FF0000"/>
                </a:solidFill>
              </a:rPr>
              <a:t>X </a:t>
            </a:r>
            <a:r>
              <a:rPr lang="ru-RU" dirty="0" smtClean="0">
                <a:solidFill>
                  <a:srgbClr val="FF0000"/>
                </a:solidFill>
              </a:rPr>
              <a:t>не кратно 8</a:t>
            </a:r>
            <a:r>
              <a:rPr lang="ru-RU" dirty="0" smtClean="0">
                <a:solidFill>
                  <a:srgbClr val="FF0000"/>
                </a:solidFill>
              </a:rPr>
              <a:t>))</a:t>
            </a:r>
            <a:endParaRPr lang="ru-RU" dirty="0" smtClean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US" dirty="0" smtClean="0"/>
              <a:t>[10;46] – 37 </a:t>
            </a:r>
            <a:r>
              <a:rPr lang="ru-RU" dirty="0" smtClean="0"/>
              <a:t>значений</a:t>
            </a:r>
          </a:p>
          <a:p>
            <a:pPr marL="457200" indent="-457200">
              <a:buAutoNum type="arabicPeriod"/>
            </a:pPr>
            <a:r>
              <a:rPr lang="ru-RU" dirty="0" smtClean="0"/>
              <a:t>52, 60, 68, 76, 84, 92 – 6 значений</a:t>
            </a:r>
          </a:p>
          <a:p>
            <a:pPr marL="457200" indent="-457200">
              <a:buAutoNum type="arabicPeriod"/>
            </a:pPr>
            <a:r>
              <a:rPr lang="ru-RU" dirty="0" smtClean="0"/>
              <a:t>Ответ: 43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ru-RU" dirty="0" smtClean="0"/>
              <a:t>6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5112568" cy="4896544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Базовый уровень</a:t>
            </a:r>
          </a:p>
          <a:p>
            <a:pPr algn="just"/>
            <a:r>
              <a:rPr lang="ru-RU" dirty="0" smtClean="0"/>
              <a:t>Это задание проверяет умение формально исполнять алгоритмы, записанные на языке программирования.</a:t>
            </a:r>
          </a:p>
          <a:p>
            <a:pPr algn="just"/>
            <a:r>
              <a:rPr lang="ru-RU" dirty="0" smtClean="0"/>
              <a:t>Теория: </a:t>
            </a:r>
          </a:p>
          <a:p>
            <a:pPr algn="just"/>
            <a:r>
              <a:rPr lang="ru-RU" b="1" dirty="0" smtClean="0"/>
              <a:t>Ветвление</a:t>
            </a:r>
            <a:r>
              <a:rPr lang="ru-RU" dirty="0" smtClean="0"/>
              <a:t> -</a:t>
            </a:r>
            <a:r>
              <a:rPr lang="ru-RU" altLang="ru-RU" dirty="0" smtClean="0"/>
              <a:t> алгоритмическая конструкция, в которой в зависимости от результата проверки условия («да» или «нет») предусмотрен выбор одной из двух последовательностей действий (ветвей). 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5541962" y="3140968"/>
            <a:ext cx="3602038" cy="3097212"/>
            <a:chOff x="385" y="1842"/>
            <a:chExt cx="2269" cy="1951"/>
          </a:xfrm>
        </p:grpSpPr>
        <p:sp>
          <p:nvSpPr>
            <p:cNvPr id="5" name="Rectangle 36"/>
            <p:cNvSpPr>
              <a:spLocks noChangeArrowheads="1"/>
            </p:cNvSpPr>
            <p:nvPr/>
          </p:nvSpPr>
          <p:spPr bwMode="auto">
            <a:xfrm>
              <a:off x="385" y="2886"/>
              <a:ext cx="908" cy="273"/>
            </a:xfrm>
            <a:prstGeom prst="rect">
              <a:avLst/>
            </a:prstGeom>
            <a:solidFill>
              <a:srgbClr val="66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 altLang="ru-RU"/>
                <a:t>Действие 1</a:t>
              </a:r>
            </a:p>
          </p:txBody>
        </p:sp>
        <p:sp>
          <p:nvSpPr>
            <p:cNvPr id="6" name="AutoShape 37"/>
            <p:cNvSpPr>
              <a:spLocks noChangeArrowheads="1"/>
            </p:cNvSpPr>
            <p:nvPr/>
          </p:nvSpPr>
          <p:spPr bwMode="auto">
            <a:xfrm>
              <a:off x="1020" y="2160"/>
              <a:ext cx="998" cy="453"/>
            </a:xfrm>
            <a:prstGeom prst="flowChartDecision">
              <a:avLst/>
            </a:prstGeom>
            <a:solidFill>
              <a:srgbClr val="66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 altLang="ru-RU"/>
                <a:t>Условие</a:t>
              </a:r>
            </a:p>
          </p:txBody>
        </p:sp>
        <p:sp>
          <p:nvSpPr>
            <p:cNvPr id="7" name="Rectangle 38"/>
            <p:cNvSpPr>
              <a:spLocks noChangeArrowheads="1"/>
            </p:cNvSpPr>
            <p:nvPr/>
          </p:nvSpPr>
          <p:spPr bwMode="auto">
            <a:xfrm>
              <a:off x="1746" y="2886"/>
              <a:ext cx="908" cy="273"/>
            </a:xfrm>
            <a:prstGeom prst="rect">
              <a:avLst/>
            </a:prstGeom>
            <a:solidFill>
              <a:srgbClr val="66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 altLang="ru-RU"/>
                <a:t>Действие 2</a:t>
              </a:r>
            </a:p>
          </p:txBody>
        </p:sp>
        <p:sp>
          <p:nvSpPr>
            <p:cNvPr id="8" name="Line 39"/>
            <p:cNvSpPr>
              <a:spLocks noChangeShapeType="1"/>
            </p:cNvSpPr>
            <p:nvPr/>
          </p:nvSpPr>
          <p:spPr bwMode="auto">
            <a:xfrm>
              <a:off x="1519" y="1842"/>
              <a:ext cx="0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40"/>
            <p:cNvSpPr>
              <a:spLocks noChangeShapeType="1"/>
            </p:cNvSpPr>
            <p:nvPr/>
          </p:nvSpPr>
          <p:spPr bwMode="auto">
            <a:xfrm>
              <a:off x="838" y="2387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41"/>
            <p:cNvSpPr>
              <a:spLocks noChangeShapeType="1"/>
            </p:cNvSpPr>
            <p:nvPr/>
          </p:nvSpPr>
          <p:spPr bwMode="auto">
            <a:xfrm>
              <a:off x="2200" y="2387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42"/>
            <p:cNvSpPr>
              <a:spLocks noChangeShapeType="1"/>
            </p:cNvSpPr>
            <p:nvPr/>
          </p:nvSpPr>
          <p:spPr bwMode="auto">
            <a:xfrm>
              <a:off x="838" y="3158"/>
              <a:ext cx="0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43"/>
            <p:cNvSpPr>
              <a:spLocks noChangeShapeType="1"/>
            </p:cNvSpPr>
            <p:nvPr/>
          </p:nvSpPr>
          <p:spPr bwMode="auto">
            <a:xfrm>
              <a:off x="2200" y="3158"/>
              <a:ext cx="0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44"/>
            <p:cNvSpPr>
              <a:spLocks noChangeShapeType="1"/>
            </p:cNvSpPr>
            <p:nvPr/>
          </p:nvSpPr>
          <p:spPr bwMode="auto">
            <a:xfrm>
              <a:off x="1519" y="3475"/>
              <a:ext cx="0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45"/>
            <p:cNvSpPr>
              <a:spLocks noChangeShapeType="1"/>
            </p:cNvSpPr>
            <p:nvPr/>
          </p:nvSpPr>
          <p:spPr bwMode="auto">
            <a:xfrm rot="-5400000">
              <a:off x="2109" y="2296"/>
              <a:ext cx="0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46"/>
            <p:cNvSpPr>
              <a:spLocks noChangeShapeType="1"/>
            </p:cNvSpPr>
            <p:nvPr/>
          </p:nvSpPr>
          <p:spPr bwMode="auto">
            <a:xfrm rot="-5400000">
              <a:off x="930" y="2296"/>
              <a:ext cx="0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47"/>
            <p:cNvSpPr>
              <a:spLocks noChangeShapeType="1"/>
            </p:cNvSpPr>
            <p:nvPr/>
          </p:nvSpPr>
          <p:spPr bwMode="auto">
            <a:xfrm rot="5400000">
              <a:off x="1179" y="3135"/>
              <a:ext cx="0" cy="6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48"/>
            <p:cNvSpPr>
              <a:spLocks noChangeShapeType="1"/>
            </p:cNvSpPr>
            <p:nvPr/>
          </p:nvSpPr>
          <p:spPr bwMode="auto">
            <a:xfrm rot="5400000">
              <a:off x="1859" y="3135"/>
              <a:ext cx="0" cy="6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152" y="260648"/>
            <a:ext cx="2952328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Python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764704"/>
            <a:ext cx="5040560" cy="460851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1</a:t>
            </a:r>
            <a:r>
              <a:rPr lang="ru-RU" dirty="0" smtClean="0"/>
              <a:t>. </a:t>
            </a:r>
            <a:r>
              <a:rPr lang="ru-RU" dirty="0" smtClean="0"/>
              <a:t>Было проведено 9 запусков программы, при которых в качестве значений переменных </a:t>
            </a:r>
            <a:r>
              <a:rPr lang="ru-RU" i="1" dirty="0" err="1" smtClean="0"/>
              <a:t>s</a:t>
            </a:r>
            <a:r>
              <a:rPr lang="ru-RU" dirty="0" smtClean="0"/>
              <a:t> и </a:t>
            </a:r>
            <a:r>
              <a:rPr lang="ru-RU" i="1" dirty="0" err="1" smtClean="0"/>
              <a:t>t</a:t>
            </a:r>
            <a:r>
              <a:rPr lang="ru-RU" dirty="0" smtClean="0"/>
              <a:t> вводились следующие пары чисел:</a:t>
            </a:r>
          </a:p>
          <a:p>
            <a:pPr algn="just">
              <a:buNone/>
            </a:pPr>
            <a:r>
              <a:rPr lang="ru-RU" dirty="0" smtClean="0"/>
              <a:t>(13, 2); (11, 12); (−12, 12); (2, −2); (–10, –10); (6, −5); (2, 8); (9, 10); (1, 13).</a:t>
            </a:r>
          </a:p>
          <a:p>
            <a:pPr algn="just">
              <a:buNone/>
            </a:pPr>
            <a:r>
              <a:rPr lang="ru-RU" dirty="0" smtClean="0"/>
              <a:t>Укажите наименьшее целое значение параметра A, при котором для указанных входных данных программа напечатает «YES» четыре раза.</a:t>
            </a:r>
          </a:p>
          <a:p>
            <a:pPr algn="just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940152" y="1268760"/>
            <a:ext cx="2952328" cy="28083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dirty="0" smtClean="0"/>
              <a:t>s = </a:t>
            </a:r>
            <a:r>
              <a:rPr lang="en-US" sz="2400" dirty="0" err="1" smtClean="0"/>
              <a:t>int</a:t>
            </a:r>
            <a:r>
              <a:rPr lang="en-US" sz="2400" dirty="0" smtClean="0"/>
              <a:t>(input())</a:t>
            </a:r>
          </a:p>
          <a:p>
            <a:pPr>
              <a:buNone/>
            </a:pPr>
            <a:r>
              <a:rPr lang="en-US" sz="2400" dirty="0" smtClean="0"/>
              <a:t>t = </a:t>
            </a:r>
            <a:r>
              <a:rPr lang="en-US" sz="2400" dirty="0" err="1" smtClean="0"/>
              <a:t>int</a:t>
            </a:r>
            <a:r>
              <a:rPr lang="en-US" sz="2400" dirty="0" smtClean="0"/>
              <a:t>(input())</a:t>
            </a:r>
          </a:p>
          <a:p>
            <a:pPr>
              <a:buNone/>
            </a:pPr>
            <a:r>
              <a:rPr lang="en-US" sz="2400" dirty="0" smtClean="0"/>
              <a:t>A = </a:t>
            </a:r>
            <a:r>
              <a:rPr lang="en-US" sz="2400" dirty="0" err="1" smtClean="0"/>
              <a:t>int</a:t>
            </a:r>
            <a:r>
              <a:rPr lang="en-US" sz="2400" dirty="0" smtClean="0"/>
              <a:t>(input())</a:t>
            </a:r>
          </a:p>
          <a:p>
            <a:pPr>
              <a:buNone/>
            </a:pPr>
            <a:r>
              <a:rPr lang="en-US" sz="2400" dirty="0" smtClean="0"/>
              <a:t>if (s&gt;A) or t &gt; 12:</a:t>
            </a:r>
          </a:p>
          <a:p>
            <a:pPr>
              <a:buNone/>
            </a:pPr>
            <a:r>
              <a:rPr lang="en-US" sz="2400" dirty="0" smtClean="0"/>
              <a:t>    print("YES")</a:t>
            </a:r>
          </a:p>
          <a:p>
            <a:pPr>
              <a:buNone/>
            </a:pPr>
            <a:r>
              <a:rPr lang="en-US" sz="2400" dirty="0" smtClean="0"/>
              <a:t>else:</a:t>
            </a:r>
          </a:p>
          <a:p>
            <a:pPr>
              <a:buNone/>
            </a:pPr>
            <a:r>
              <a:rPr lang="en-US" sz="2400" dirty="0" smtClean="0"/>
              <a:t>    print("NO")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5589240"/>
            <a:ext cx="56886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dirty="0" smtClean="0"/>
              <a:t>(</a:t>
            </a:r>
            <a:r>
              <a:rPr lang="ru-RU" sz="2000" dirty="0" smtClean="0">
                <a:solidFill>
                  <a:srgbClr val="FF0000"/>
                </a:solidFill>
              </a:rPr>
              <a:t>13, 2</a:t>
            </a:r>
            <a:r>
              <a:rPr lang="ru-RU" sz="2000" dirty="0" smtClean="0"/>
              <a:t>); (</a:t>
            </a:r>
            <a:r>
              <a:rPr lang="ru-RU" sz="2000" dirty="0" smtClean="0">
                <a:solidFill>
                  <a:srgbClr val="FF0000"/>
                </a:solidFill>
              </a:rPr>
              <a:t>11, 12</a:t>
            </a:r>
            <a:r>
              <a:rPr lang="ru-RU" sz="2000" dirty="0" smtClean="0"/>
              <a:t>); (−12, 12); (2, −2); (–10, –10); (6, −5); (2, 8); </a:t>
            </a:r>
            <a:r>
              <a:rPr lang="ru-RU" sz="2000" dirty="0" smtClean="0">
                <a:solidFill>
                  <a:srgbClr val="FF0000"/>
                </a:solidFill>
              </a:rPr>
              <a:t>(9, 10</a:t>
            </a:r>
            <a:r>
              <a:rPr lang="ru-RU" sz="2000" dirty="0" smtClean="0"/>
              <a:t>); </a:t>
            </a:r>
            <a:r>
              <a:rPr lang="ru-RU" sz="2000" dirty="0" smtClean="0">
                <a:solidFill>
                  <a:srgbClr val="FF0000"/>
                </a:solidFill>
              </a:rPr>
              <a:t>(1, 13).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6096" y="332656"/>
            <a:ext cx="2952328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Python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764704"/>
            <a:ext cx="4392488" cy="53285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2</a:t>
            </a:r>
            <a:r>
              <a:rPr lang="ru-RU" dirty="0" smtClean="0"/>
              <a:t>. </a:t>
            </a:r>
            <a:r>
              <a:rPr lang="ru-RU" dirty="0" smtClean="0"/>
              <a:t>Было проведено 9 запусков программы, при которых в качестве значений переменных </a:t>
            </a:r>
            <a:r>
              <a:rPr lang="ru-RU" i="1" dirty="0" err="1" smtClean="0"/>
              <a:t>s</a:t>
            </a:r>
            <a:r>
              <a:rPr lang="ru-RU" dirty="0" smtClean="0"/>
              <a:t> и </a:t>
            </a:r>
            <a:r>
              <a:rPr lang="ru-RU" i="1" dirty="0" err="1" smtClean="0"/>
              <a:t>t</a:t>
            </a:r>
            <a:r>
              <a:rPr lang="ru-RU" dirty="0" smtClean="0"/>
              <a:t> вводились следующие пары чисел:</a:t>
            </a:r>
          </a:p>
          <a:p>
            <a:pPr algn="just">
              <a:buNone/>
            </a:pPr>
            <a:r>
              <a:rPr lang="ru-RU" dirty="0" smtClean="0"/>
              <a:t>(12, 5); (5, 3); (−4, 1); (2, −5); (5, –7); (10, 3); (18, 6); (3, 0); (2, 5).</a:t>
            </a:r>
          </a:p>
          <a:p>
            <a:pPr algn="just">
              <a:buNone/>
            </a:pPr>
            <a:r>
              <a:rPr lang="ru-RU" dirty="0" smtClean="0"/>
              <a:t>Сколько было запусков, при которых программа напечатала «YES»?</a:t>
            </a:r>
          </a:p>
          <a:p>
            <a:pPr algn="just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20072" y="1124744"/>
            <a:ext cx="3923928" cy="30963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dirty="0" smtClean="0"/>
              <a:t>s = </a:t>
            </a:r>
            <a:r>
              <a:rPr lang="en-US" sz="2400" dirty="0" err="1" smtClean="0"/>
              <a:t>int</a:t>
            </a:r>
            <a:r>
              <a:rPr lang="en-US" sz="2400" dirty="0" smtClean="0"/>
              <a:t>(input())</a:t>
            </a:r>
          </a:p>
          <a:p>
            <a:pPr>
              <a:buNone/>
            </a:pPr>
            <a:r>
              <a:rPr lang="en-US" sz="2400" dirty="0" smtClean="0"/>
              <a:t>t = </a:t>
            </a:r>
            <a:r>
              <a:rPr lang="en-US" sz="2400" dirty="0" err="1" smtClean="0"/>
              <a:t>int</a:t>
            </a:r>
            <a:r>
              <a:rPr lang="en-US" sz="2400" dirty="0" smtClean="0"/>
              <a:t>(input())</a:t>
            </a:r>
          </a:p>
          <a:p>
            <a:pPr>
              <a:buNone/>
            </a:pPr>
            <a:r>
              <a:rPr lang="en-US" sz="2400" dirty="0" smtClean="0"/>
              <a:t>if </a:t>
            </a:r>
            <a:r>
              <a:rPr lang="en-US" sz="2400" dirty="0" smtClean="0">
                <a:solidFill>
                  <a:srgbClr val="FF0000"/>
                </a:solidFill>
              </a:rPr>
              <a:t>not</a:t>
            </a:r>
            <a:r>
              <a:rPr lang="en-US" sz="2400" dirty="0" smtClean="0"/>
              <a:t> ((s &gt;= 2) and (t &lt; 5)):</a:t>
            </a:r>
          </a:p>
          <a:p>
            <a:pPr>
              <a:buNone/>
            </a:pPr>
            <a:r>
              <a:rPr lang="en-US" sz="2400" dirty="0" smtClean="0"/>
              <a:t>    print("YES")</a:t>
            </a:r>
          </a:p>
          <a:p>
            <a:pPr>
              <a:buNone/>
            </a:pPr>
            <a:r>
              <a:rPr lang="en-US" sz="2400" dirty="0" smtClean="0"/>
              <a:t>else:</a:t>
            </a:r>
          </a:p>
          <a:p>
            <a:pPr>
              <a:buNone/>
            </a:pPr>
            <a:r>
              <a:rPr lang="en-US" sz="2400" dirty="0" smtClean="0"/>
              <a:t>    print("NO")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5661248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(12, 5); </a:t>
            </a:r>
            <a:r>
              <a:rPr lang="ru-RU" sz="2000" dirty="0" smtClean="0"/>
              <a:t>(5, 3); (</a:t>
            </a:r>
            <a:r>
              <a:rPr lang="ru-RU" sz="2000" dirty="0" smtClean="0">
                <a:solidFill>
                  <a:srgbClr val="FF0000"/>
                </a:solidFill>
              </a:rPr>
              <a:t>−4, 1</a:t>
            </a:r>
            <a:r>
              <a:rPr lang="ru-RU" sz="2000" dirty="0" smtClean="0"/>
              <a:t>); (2, −5); (5, –7); (10, 3); </a:t>
            </a:r>
            <a:r>
              <a:rPr lang="ru-RU" sz="2000" dirty="0" smtClean="0">
                <a:solidFill>
                  <a:srgbClr val="FF0000"/>
                </a:solidFill>
              </a:rPr>
              <a:t>(18, 6); </a:t>
            </a:r>
            <a:r>
              <a:rPr lang="ru-RU" sz="2000" dirty="0" smtClean="0"/>
              <a:t>(3, 0); </a:t>
            </a:r>
            <a:r>
              <a:rPr lang="ru-RU" sz="2000" dirty="0" smtClean="0">
                <a:solidFill>
                  <a:srgbClr val="FF0000"/>
                </a:solidFill>
              </a:rPr>
              <a:t>(2, 5).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436096" y="4653136"/>
            <a:ext cx="22236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(s &lt; 2) or (t &gt;= 5)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6096" y="332656"/>
            <a:ext cx="2952328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Python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764704"/>
            <a:ext cx="4824536" cy="518457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3</a:t>
            </a:r>
            <a:r>
              <a:rPr lang="ru-RU" dirty="0" smtClean="0"/>
              <a:t>. </a:t>
            </a:r>
            <a:r>
              <a:rPr lang="ru-RU" dirty="0" smtClean="0"/>
              <a:t>Было проведено 9 запусков программы, при которых в качестве значений переменных </a:t>
            </a:r>
            <a:r>
              <a:rPr lang="ru-RU" i="1" dirty="0" err="1" smtClean="0"/>
              <a:t>s</a:t>
            </a:r>
            <a:r>
              <a:rPr lang="ru-RU" dirty="0" smtClean="0"/>
              <a:t> и </a:t>
            </a:r>
            <a:r>
              <a:rPr lang="ru-RU" i="1" dirty="0" err="1" smtClean="0"/>
              <a:t>t</a:t>
            </a:r>
            <a:r>
              <a:rPr lang="ru-RU" dirty="0" smtClean="0"/>
              <a:t> вводились следующие пары чисел:</a:t>
            </a:r>
          </a:p>
          <a:p>
            <a:pPr algn="just">
              <a:buNone/>
            </a:pPr>
            <a:r>
              <a:rPr lang="ru-RU" dirty="0" smtClean="0"/>
              <a:t>   (–3, 5); (–2, 2); (–1, –3); (1, 0); (–4, –7); (2, 3); (3, 5); (5, –3); (6, –7).</a:t>
            </a:r>
          </a:p>
          <a:p>
            <a:pPr algn="just">
              <a:buNone/>
            </a:pPr>
            <a:r>
              <a:rPr lang="ru-RU" dirty="0" smtClean="0"/>
              <a:t>Сколько было запусков, при которых программа напечатала «NO»?</a:t>
            </a:r>
          </a:p>
          <a:p>
            <a:pPr algn="just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80112" y="1124744"/>
            <a:ext cx="3312368" cy="30963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dirty="0" smtClean="0"/>
              <a:t>s = </a:t>
            </a:r>
            <a:r>
              <a:rPr lang="en-US" sz="2400" dirty="0" err="1" smtClean="0"/>
              <a:t>int</a:t>
            </a:r>
            <a:r>
              <a:rPr lang="en-US" sz="2400" dirty="0" smtClean="0"/>
              <a:t>(input())</a:t>
            </a:r>
          </a:p>
          <a:p>
            <a:pPr>
              <a:buNone/>
            </a:pPr>
            <a:r>
              <a:rPr lang="en-US" sz="2400" dirty="0" smtClean="0"/>
              <a:t>t = </a:t>
            </a:r>
            <a:r>
              <a:rPr lang="en-US" sz="2400" dirty="0" err="1" smtClean="0"/>
              <a:t>int</a:t>
            </a:r>
            <a:r>
              <a:rPr lang="en-US" sz="2400" dirty="0" smtClean="0"/>
              <a:t>(input())</a:t>
            </a:r>
          </a:p>
          <a:p>
            <a:pPr>
              <a:buNone/>
            </a:pPr>
            <a:r>
              <a:rPr lang="en-US" sz="2400" dirty="0" smtClean="0"/>
              <a:t>if s &gt; -3 and not  t &gt; 5:</a:t>
            </a:r>
          </a:p>
          <a:p>
            <a:pPr>
              <a:buNone/>
            </a:pPr>
            <a:r>
              <a:rPr lang="en-US" sz="2400" dirty="0" smtClean="0"/>
              <a:t>    print("YES")</a:t>
            </a:r>
          </a:p>
          <a:p>
            <a:pPr>
              <a:buNone/>
            </a:pPr>
            <a:r>
              <a:rPr lang="en-US" sz="2400" dirty="0" smtClean="0"/>
              <a:t>else:</a:t>
            </a:r>
          </a:p>
          <a:p>
            <a:pPr>
              <a:buNone/>
            </a:pPr>
            <a:r>
              <a:rPr lang="en-US" sz="2400" dirty="0" smtClean="0"/>
              <a:t>    print("NO")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5373216"/>
            <a:ext cx="4968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(–3, 5</a:t>
            </a:r>
            <a:r>
              <a:rPr lang="ru-RU" sz="2000" dirty="0" smtClean="0"/>
              <a:t>); (–2, 2); (–1, –3); (1, 0); </a:t>
            </a:r>
            <a:r>
              <a:rPr lang="ru-RU" sz="2000" dirty="0" smtClean="0">
                <a:solidFill>
                  <a:srgbClr val="FF0000"/>
                </a:solidFill>
              </a:rPr>
              <a:t>(–4, –7); </a:t>
            </a:r>
            <a:r>
              <a:rPr lang="ru-RU" sz="2000" dirty="0" smtClean="0"/>
              <a:t>(2, 3); (3, 5); (5, –3); (6, –7).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96136" y="4725144"/>
            <a:ext cx="21804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 &gt; -3 and   t &lt;=5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6096" y="332656"/>
            <a:ext cx="2952328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Python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764704"/>
            <a:ext cx="4536504" cy="525658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Было проведено 9 запусков программы, при которых в качестве значений переменных </a:t>
            </a:r>
            <a:r>
              <a:rPr lang="ru-RU" i="1" dirty="0" err="1" smtClean="0"/>
              <a:t>s</a:t>
            </a:r>
            <a:r>
              <a:rPr lang="ru-RU" dirty="0" smtClean="0"/>
              <a:t> и </a:t>
            </a:r>
            <a:r>
              <a:rPr lang="ru-RU" i="1" dirty="0" err="1" smtClean="0"/>
              <a:t>t</a:t>
            </a:r>
            <a:r>
              <a:rPr lang="ru-RU" dirty="0" smtClean="0"/>
              <a:t> вводились следующие пары чисел:</a:t>
            </a:r>
          </a:p>
          <a:p>
            <a:pPr algn="just">
              <a:buNone/>
            </a:pPr>
            <a:r>
              <a:rPr lang="ru-RU" dirty="0" smtClean="0"/>
              <a:t>(2, –2); (5, 3); (14, 1); (–12, 5); (5, 7); (10, 3); (8, 2); (3, 0); (–4, 9).</a:t>
            </a:r>
          </a:p>
          <a:p>
            <a:pPr algn="just">
              <a:buNone/>
            </a:pPr>
            <a:r>
              <a:rPr lang="ru-RU" dirty="0" smtClean="0"/>
              <a:t>Сколько было запусков, при которых программа напечатала «YES»?</a:t>
            </a:r>
          </a:p>
          <a:p>
            <a:pPr algn="just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20072" y="1124744"/>
            <a:ext cx="3923928" cy="30963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dirty="0" smtClean="0"/>
              <a:t>s = </a:t>
            </a:r>
            <a:r>
              <a:rPr lang="en-US" sz="2400" dirty="0" err="1" smtClean="0"/>
              <a:t>int</a:t>
            </a:r>
            <a:r>
              <a:rPr lang="en-US" sz="2400" dirty="0" smtClean="0"/>
              <a:t>(input())</a:t>
            </a:r>
          </a:p>
          <a:p>
            <a:pPr>
              <a:buNone/>
            </a:pPr>
            <a:r>
              <a:rPr lang="en-US" sz="2400" dirty="0" smtClean="0"/>
              <a:t>t = </a:t>
            </a:r>
            <a:r>
              <a:rPr lang="en-US" sz="2400" dirty="0" err="1" smtClean="0"/>
              <a:t>int</a:t>
            </a:r>
            <a:r>
              <a:rPr lang="en-US" sz="2400" dirty="0" smtClean="0"/>
              <a:t>(input())</a:t>
            </a:r>
          </a:p>
          <a:p>
            <a:pPr>
              <a:buNone/>
            </a:pPr>
            <a:r>
              <a:rPr lang="en-US" sz="2400" dirty="0" smtClean="0"/>
              <a:t>if not (s &gt; -4) or (t &lt; 3):</a:t>
            </a:r>
          </a:p>
          <a:p>
            <a:pPr>
              <a:buNone/>
            </a:pPr>
            <a:r>
              <a:rPr lang="en-US" sz="2400" dirty="0" smtClean="0"/>
              <a:t>    print("YES")</a:t>
            </a:r>
          </a:p>
          <a:p>
            <a:pPr>
              <a:buNone/>
            </a:pPr>
            <a:r>
              <a:rPr lang="en-US" sz="2400" dirty="0" smtClean="0"/>
              <a:t>else:</a:t>
            </a:r>
          </a:p>
          <a:p>
            <a:pPr>
              <a:buNone/>
            </a:pPr>
            <a:r>
              <a:rPr lang="en-US" sz="2400" dirty="0" smtClean="0"/>
              <a:t>    print("NO")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580112" y="4581128"/>
            <a:ext cx="26613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(s &lt;=-4) or (t &lt; 3):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5589240"/>
            <a:ext cx="53285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(2, –2); </a:t>
            </a:r>
            <a:r>
              <a:rPr lang="ru-RU" sz="2000" dirty="0" smtClean="0"/>
              <a:t>(5, 3); (</a:t>
            </a:r>
            <a:r>
              <a:rPr lang="ru-RU" sz="2000" dirty="0" smtClean="0">
                <a:solidFill>
                  <a:srgbClr val="FF0000"/>
                </a:solidFill>
              </a:rPr>
              <a:t>14, 1); (–12, 5</a:t>
            </a:r>
            <a:r>
              <a:rPr lang="ru-RU" sz="2000" dirty="0" smtClean="0"/>
              <a:t>); (5, 7); (10, 3); </a:t>
            </a:r>
            <a:r>
              <a:rPr lang="ru-RU" sz="2000" dirty="0" smtClean="0">
                <a:solidFill>
                  <a:srgbClr val="FF0000"/>
                </a:solidFill>
              </a:rPr>
              <a:t>(8, 2); (3, 0); (–4, 9).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3 задание ОГЭ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Базовый уровень</a:t>
            </a:r>
          </a:p>
          <a:p>
            <a:r>
              <a:rPr lang="ru-RU" dirty="0" smtClean="0"/>
              <a:t>Это задание проверяет умение обучающихся проверять истинность составного высказывания.</a:t>
            </a:r>
          </a:p>
          <a:p>
            <a:r>
              <a:rPr lang="ru-RU" dirty="0" smtClean="0"/>
              <a:t>Знания теории:</a:t>
            </a:r>
          </a:p>
          <a:p>
            <a:pPr marL="822960" lvl="1" indent="-457200">
              <a:buFont typeface="+mj-lt"/>
              <a:buAutoNum type="arabicParenR"/>
            </a:pPr>
            <a:r>
              <a:rPr lang="ru-RU" dirty="0" smtClean="0"/>
              <a:t>Высказывание-</a:t>
            </a:r>
          </a:p>
          <a:p>
            <a:pPr marL="822960" lvl="1" indent="-457200">
              <a:buFont typeface="+mj-lt"/>
              <a:buAutoNum type="arabicParenR"/>
            </a:pPr>
            <a:r>
              <a:rPr lang="ru-RU" dirty="0" smtClean="0"/>
              <a:t>Составное высказывание-</a:t>
            </a:r>
          </a:p>
          <a:p>
            <a:pPr marL="822960" lvl="1" indent="-457200">
              <a:buFont typeface="+mj-lt"/>
              <a:buAutoNum type="arabicParenR"/>
            </a:pPr>
            <a:r>
              <a:rPr lang="ru-RU" dirty="0" smtClean="0"/>
              <a:t>Логическое выражение- </a:t>
            </a:r>
          </a:p>
          <a:p>
            <a:pPr marL="822960" lvl="1" indent="-457200">
              <a:buFont typeface="+mj-lt"/>
              <a:buAutoNum type="arabicParenR"/>
            </a:pPr>
            <a:r>
              <a:rPr lang="ru-RU" dirty="0" smtClean="0"/>
              <a:t>Три логические операции</a:t>
            </a:r>
          </a:p>
          <a:p>
            <a:pPr marL="822960" lvl="1" indent="-457200">
              <a:buFont typeface="+mj-lt"/>
              <a:buAutoNum type="arabicParenR"/>
            </a:pPr>
            <a:r>
              <a:rPr lang="ru-RU" dirty="0" smtClean="0"/>
              <a:t>Порядок выполнения логических операция.</a:t>
            </a:r>
          </a:p>
          <a:p>
            <a:pPr marL="457200" indent="-457200">
              <a:buFont typeface="+mj-lt"/>
              <a:buAutoNum type="arabicParenR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ru-RU" dirty="0" smtClean="0"/>
              <a:t>Теория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4873752"/>
          </a:xfrm>
        </p:spPr>
        <p:txBody>
          <a:bodyPr/>
          <a:lstStyle/>
          <a:p>
            <a:r>
              <a:rPr lang="ru-RU" dirty="0" smtClean="0"/>
              <a:t>Высказывание – это предложение на любом языке, про которое можно сказать определенно истинно оно или ложно.</a:t>
            </a:r>
          </a:p>
          <a:p>
            <a:pPr>
              <a:buNone/>
            </a:pPr>
            <a:r>
              <a:rPr lang="ru-RU" dirty="0" smtClean="0"/>
              <a:t>    1 – истинно</a:t>
            </a:r>
          </a:p>
          <a:p>
            <a:pPr>
              <a:buNone/>
            </a:pPr>
            <a:r>
              <a:rPr lang="ru-RU" dirty="0" smtClean="0"/>
              <a:t>    0 – ложно</a:t>
            </a:r>
          </a:p>
          <a:p>
            <a:r>
              <a:rPr lang="ru-RU" dirty="0" smtClean="0"/>
              <a:t>Составное высказывание составлено из простых высказываний с помощью логических операций. </a:t>
            </a:r>
          </a:p>
          <a:p>
            <a:r>
              <a:rPr lang="ru-RU" dirty="0" smtClean="0"/>
              <a:t>Логическое выражение – это запись составного высказывания, составленная из логических переменных, логических значений, знаков логических операций и скобок.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ru-RU" dirty="0" smtClean="0"/>
              <a:t>Теория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83568" y="1124744"/>
            <a:ext cx="7632848" cy="5472608"/>
          </a:xfrm>
        </p:spPr>
        <p:txBody>
          <a:bodyPr/>
          <a:lstStyle/>
          <a:p>
            <a:r>
              <a:rPr lang="ru-RU" dirty="0" smtClean="0"/>
              <a:t>Логические операции</a:t>
            </a:r>
          </a:p>
          <a:p>
            <a:pPr indent="361950" algn="just">
              <a:spcBef>
                <a:spcPct val="20000"/>
              </a:spcBef>
              <a:buNone/>
            </a:pPr>
            <a:endParaRPr lang="ru-RU" altLang="ru-RU" sz="2800" dirty="0" smtClean="0"/>
          </a:p>
          <a:p>
            <a:pPr indent="361950" algn="just">
              <a:spcBef>
                <a:spcPct val="20000"/>
              </a:spcBef>
              <a:buNone/>
            </a:pPr>
            <a:endParaRPr lang="ru-RU" altLang="ru-RU" b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Group 5"/>
          <p:cNvGraphicFramePr>
            <a:graphicFrameLocks noGrp="1"/>
          </p:cNvGraphicFramePr>
          <p:nvPr/>
        </p:nvGraphicFramePr>
        <p:xfrm>
          <a:off x="1115616" y="4005064"/>
          <a:ext cx="2928938" cy="213518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731838"/>
                <a:gridCol w="731837"/>
                <a:gridCol w="1465263"/>
              </a:tblGrid>
              <a:tr h="4271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А</a:t>
                      </a:r>
                      <a:endParaRPr kumimoji="0" 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</a:t>
                      </a:r>
                      <a:endParaRPr kumimoji="0" 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А</a:t>
                      </a: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&amp;</a:t>
                      </a: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</a:t>
                      </a:r>
                      <a:endParaRPr kumimoji="0" 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</a:tr>
              <a:tr h="4271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</a:tr>
              <a:tr h="42678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</a:tr>
              <a:tr h="4271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</a:tr>
              <a:tr h="4271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27584" y="1988840"/>
          <a:ext cx="7200800" cy="16824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00400"/>
                <a:gridCol w="3600400"/>
              </a:tblGrid>
              <a:tr h="1656184">
                <a:tc>
                  <a:txBody>
                    <a:bodyPr/>
                    <a:lstStyle/>
                    <a:p>
                      <a:pPr indent="361950" algn="just">
                        <a:spcBef>
                          <a:spcPct val="20000"/>
                        </a:spcBef>
                      </a:pPr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1.Конъюнкция</a:t>
                      </a:r>
                      <a:r>
                        <a:rPr lang="ru-RU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ru-RU" altLang="ru-RU" b="1" i="1" dirty="0" smtClean="0">
                          <a:solidFill>
                            <a:sysClr val="windowText" lastClr="000000"/>
                          </a:solidFill>
                        </a:rPr>
                        <a:t>логическое умножение)</a:t>
                      </a:r>
                    </a:p>
                    <a:p>
                      <a:pPr indent="361950" algn="just">
                        <a:spcBef>
                          <a:spcPct val="20000"/>
                        </a:spcBef>
                        <a:buNone/>
                      </a:pPr>
                      <a:r>
                        <a:rPr lang="ru-RU" altLang="ru-RU" dirty="0" smtClean="0">
                          <a:solidFill>
                            <a:sysClr val="windowText" lastClr="000000"/>
                          </a:solidFill>
                        </a:rPr>
                        <a:t>Обозначения: </a:t>
                      </a:r>
                    </a:p>
                    <a:p>
                      <a:pPr indent="361950" algn="just">
                        <a:spcBef>
                          <a:spcPct val="20000"/>
                        </a:spcBef>
                        <a:buNone/>
                      </a:pPr>
                      <a:r>
                        <a:rPr lang="ru-RU" altLang="ru-RU" sz="2400" b="1" dirty="0" smtClean="0">
                          <a:solidFill>
                            <a:sysClr val="windowText" lastClr="000000"/>
                          </a:solidFill>
                          <a:sym typeface="Symbol" pitchFamily="18" charset="2"/>
                        </a:rPr>
                        <a:t>     </a:t>
                      </a:r>
                      <a:r>
                        <a:rPr lang="en-US" altLang="ru-RU" sz="2400" b="1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ru-RU" altLang="ru-RU" sz="2400" b="1" dirty="0" smtClean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ru-RU" altLang="ru-RU" sz="2400" b="1" dirty="0" smtClean="0">
                          <a:solidFill>
                            <a:sysClr val="windowText" lastClr="000000"/>
                          </a:solidFill>
                          <a:sym typeface="Symbol" pitchFamily="18" charset="2"/>
                        </a:rPr>
                        <a:t>, </a:t>
                      </a:r>
                      <a:r>
                        <a:rPr lang="ru-RU" altLang="ru-RU" sz="2400" b="1" dirty="0" smtClean="0">
                          <a:solidFill>
                            <a:sysClr val="windowText" lastClr="000000"/>
                          </a:solidFill>
                        </a:rPr>
                        <a:t>&amp;</a:t>
                      </a:r>
                      <a:r>
                        <a:rPr lang="ru-RU" altLang="ru-RU" sz="2400" b="1" i="1" dirty="0" smtClean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ru-RU" altLang="ru-RU" sz="2400" b="1" dirty="0" smtClean="0">
                          <a:solidFill>
                            <a:sysClr val="windowText" lastClr="000000"/>
                          </a:solidFill>
                        </a:rPr>
                        <a:t>И. 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361950" algn="just">
                        <a:spcBef>
                          <a:spcPct val="20000"/>
                        </a:spcBef>
                      </a:pPr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2.Дизъюнкция (</a:t>
                      </a:r>
                      <a:r>
                        <a:rPr lang="ru-RU" altLang="ru-RU" sz="1800" b="1" i="1" dirty="0" smtClean="0">
                          <a:solidFill>
                            <a:sysClr val="windowText" lastClr="000000"/>
                          </a:solidFill>
                        </a:rPr>
                        <a:t>логическое сложение</a:t>
                      </a:r>
                      <a:r>
                        <a:rPr lang="ru-RU" altLang="ru-RU" sz="1800" b="1" i="0" dirty="0" smtClean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ru-RU" altLang="ru-RU" sz="18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indent="361950" algn="just">
                        <a:spcBef>
                          <a:spcPct val="20000"/>
                        </a:spcBef>
                      </a:pPr>
                      <a:r>
                        <a:rPr lang="ru-RU" altLang="ru-RU" sz="1800" dirty="0" smtClean="0">
                          <a:solidFill>
                            <a:sysClr val="windowText" lastClr="000000"/>
                          </a:solidFill>
                        </a:rPr>
                        <a:t>Обозначения:  </a:t>
                      </a:r>
                    </a:p>
                    <a:p>
                      <a:pPr indent="361950" algn="just">
                        <a:spcBef>
                          <a:spcPct val="20000"/>
                        </a:spcBef>
                      </a:pPr>
                      <a:r>
                        <a:rPr lang="ru-RU" altLang="ru-RU" sz="1800" b="1" dirty="0" smtClean="0">
                          <a:solidFill>
                            <a:sysClr val="windowText" lastClr="000000"/>
                          </a:solidFill>
                        </a:rPr>
                        <a:t>        </a:t>
                      </a:r>
                      <a:r>
                        <a:rPr lang="en-US" altLang="ru-RU" sz="2000" b="1" dirty="0" smtClean="0">
                          <a:solidFill>
                            <a:sysClr val="windowText" lastClr="000000"/>
                          </a:solidFill>
                        </a:rPr>
                        <a:t>V</a:t>
                      </a:r>
                      <a:r>
                        <a:rPr lang="ru-RU" altLang="ru-RU" sz="2000" b="1" dirty="0" smtClean="0">
                          <a:solidFill>
                            <a:sysClr val="windowText" lastClr="000000"/>
                          </a:solidFill>
                        </a:rPr>
                        <a:t>, |,  ИЛИ, +.</a:t>
                      </a:r>
                      <a:r>
                        <a:rPr lang="ru-RU" altLang="ru-RU" sz="18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</a:p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5"/>
          <p:cNvGraphicFramePr>
            <a:graphicFrameLocks noGrp="1"/>
          </p:cNvGraphicFramePr>
          <p:nvPr/>
        </p:nvGraphicFramePr>
        <p:xfrm>
          <a:off x="4716016" y="4005064"/>
          <a:ext cx="3240087" cy="213518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081087"/>
                <a:gridCol w="1077913"/>
                <a:gridCol w="1081087"/>
              </a:tblGrid>
              <a:tr h="4271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В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</a:t>
                      </a: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</a:t>
                      </a:r>
                      <a:r>
                        <a:rPr kumimoji="0" lang="ru-RU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В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</a:tr>
              <a:tr h="4271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</a:tr>
              <a:tr h="42678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</a:tr>
              <a:tr h="4271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</a:tr>
              <a:tr h="4271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ru-RU" dirty="0" smtClean="0"/>
              <a:t>Теория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147248" cy="5205192"/>
          </a:xfrm>
        </p:spPr>
        <p:txBody>
          <a:bodyPr>
            <a:normAutofit fontScale="92500" lnSpcReduction="10000"/>
          </a:bodyPr>
          <a:lstStyle/>
          <a:p>
            <a:pPr indent="361950" algn="just">
              <a:spcBef>
                <a:spcPct val="20000"/>
              </a:spcBef>
            </a:pPr>
            <a:r>
              <a:rPr lang="ru-RU" dirty="0" smtClean="0"/>
              <a:t>3. Инверсия  </a:t>
            </a:r>
          </a:p>
          <a:p>
            <a:pPr indent="361950" algn="just">
              <a:spcBef>
                <a:spcPct val="20000"/>
              </a:spcBef>
            </a:pPr>
            <a:r>
              <a:rPr lang="ru-RU" dirty="0" smtClean="0"/>
              <a:t>(</a:t>
            </a:r>
            <a:r>
              <a:rPr lang="ru-RU" altLang="ru-RU" b="1" i="1" dirty="0" smtClean="0"/>
              <a:t>логическое отрицание)</a:t>
            </a:r>
          </a:p>
          <a:p>
            <a:pPr indent="361950" algn="just">
              <a:spcBef>
                <a:spcPct val="20000"/>
              </a:spcBef>
              <a:buNone/>
            </a:pPr>
            <a:r>
              <a:rPr lang="ru-RU" altLang="ru-RU" dirty="0" smtClean="0"/>
              <a:t>Обозначения: </a:t>
            </a:r>
            <a:r>
              <a:rPr lang="ru-RU" altLang="ru-RU" sz="3200" b="1" dirty="0" smtClean="0"/>
              <a:t>НЕ,  </a:t>
            </a:r>
            <a:r>
              <a:rPr lang="en-US" altLang="ru-RU" sz="3200" b="1" dirty="0" smtClean="0"/>
              <a:t>¬</a:t>
            </a:r>
            <a:r>
              <a:rPr lang="ru-RU" altLang="ru-RU" sz="3200" b="1" dirty="0" smtClean="0"/>
              <a:t> , </a:t>
            </a:r>
            <a:r>
              <a:rPr lang="en-US" altLang="ru-RU" sz="3200" b="1" dirty="0" smtClean="0"/>
              <a:t>¯</a:t>
            </a:r>
            <a:endParaRPr lang="ru-RU" altLang="ru-RU" sz="3200" b="1" dirty="0" smtClean="0"/>
          </a:p>
          <a:p>
            <a:pPr indent="361950" algn="just">
              <a:spcBef>
                <a:spcPct val="20000"/>
              </a:spcBef>
              <a:buNone/>
            </a:pPr>
            <a:endParaRPr lang="ru-RU" altLang="ru-RU" sz="3200" b="1" dirty="0" smtClean="0"/>
          </a:p>
          <a:p>
            <a:pPr indent="361950" algn="just">
              <a:spcBef>
                <a:spcPct val="20000"/>
              </a:spcBef>
              <a:buNone/>
            </a:pPr>
            <a:r>
              <a:rPr lang="ru-RU" altLang="ru-RU" sz="3200" b="1" dirty="0" smtClean="0"/>
              <a:t>Важно! Научить раскрывать инверсию!</a:t>
            </a:r>
          </a:p>
          <a:p>
            <a:pPr indent="361950" algn="just">
              <a:spcBef>
                <a:spcPct val="20000"/>
              </a:spcBef>
              <a:buNone/>
            </a:pPr>
            <a:r>
              <a:rPr lang="ru-RU" altLang="ru-RU" dirty="0" smtClean="0"/>
              <a:t>Пример:</a:t>
            </a:r>
          </a:p>
          <a:p>
            <a:pPr indent="361950" algn="just">
              <a:spcBef>
                <a:spcPct val="20000"/>
              </a:spcBef>
              <a:buNone/>
            </a:pPr>
            <a:r>
              <a:rPr lang="ru-RU" altLang="ru-RU" dirty="0" smtClean="0"/>
              <a:t>НЕ(А И В)=НЕА ИЛИ НЕВ</a:t>
            </a:r>
          </a:p>
          <a:p>
            <a:pPr indent="361950" algn="just">
              <a:spcBef>
                <a:spcPct val="20000"/>
              </a:spcBef>
            </a:pPr>
            <a:r>
              <a:rPr lang="ru-RU" altLang="ru-RU" dirty="0" smtClean="0"/>
              <a:t>Порядок логических операций:</a:t>
            </a:r>
          </a:p>
          <a:p>
            <a:pPr indent="361950" algn="just">
              <a:spcBef>
                <a:spcPct val="20000"/>
              </a:spcBef>
              <a:buFont typeface="+mj-lt"/>
              <a:buAutoNum type="arabicPeriod"/>
            </a:pPr>
            <a:r>
              <a:rPr lang="ru-RU" altLang="ru-RU" dirty="0" smtClean="0"/>
              <a:t>НЕ; </a:t>
            </a:r>
          </a:p>
          <a:p>
            <a:pPr indent="361950" algn="just">
              <a:spcBef>
                <a:spcPct val="20000"/>
              </a:spcBef>
              <a:buFont typeface="+mj-lt"/>
              <a:buAutoNum type="arabicPeriod"/>
            </a:pPr>
            <a:r>
              <a:rPr lang="ru-RU" altLang="ru-RU" dirty="0" smtClean="0"/>
              <a:t>И </a:t>
            </a:r>
          </a:p>
          <a:p>
            <a:pPr indent="361950" algn="just">
              <a:spcBef>
                <a:spcPct val="20000"/>
              </a:spcBef>
              <a:buFont typeface="+mj-lt"/>
              <a:buAutoNum type="arabicPeriod"/>
            </a:pPr>
            <a:r>
              <a:rPr lang="ru-RU" altLang="ru-RU" dirty="0" smtClean="0"/>
              <a:t>ИЛИ</a:t>
            </a:r>
          </a:p>
          <a:p>
            <a:pPr indent="361950" algn="just">
              <a:spcBef>
                <a:spcPct val="20000"/>
              </a:spcBef>
              <a:buNone/>
            </a:pPr>
            <a:endParaRPr lang="ru-RU" altLang="ru-RU" sz="3200" dirty="0" smtClean="0"/>
          </a:p>
          <a:p>
            <a:pPr indent="361950" algn="just">
              <a:spcBef>
                <a:spcPct val="20000"/>
              </a:spcBef>
              <a:buNone/>
            </a:pPr>
            <a:endParaRPr lang="ru-RU" dirty="0" smtClean="0"/>
          </a:p>
        </p:txBody>
      </p:sp>
      <p:graphicFrame>
        <p:nvGraphicFramePr>
          <p:cNvPr id="4" name="Group 5"/>
          <p:cNvGraphicFramePr>
            <a:graphicFrameLocks noGrp="1"/>
          </p:cNvGraphicFramePr>
          <p:nvPr/>
        </p:nvGraphicFramePr>
        <p:xfrm>
          <a:off x="5652120" y="1268760"/>
          <a:ext cx="2655887" cy="128111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328737"/>
                <a:gridCol w="1327150"/>
              </a:tblGrid>
              <a:tr h="4271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А</a:t>
                      </a:r>
                      <a:endParaRPr kumimoji="0" 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31" marB="4573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Ā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31" marB="45731" horzOverflow="overflow"/>
                </a:tc>
              </a:tr>
              <a:tr h="4271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31" marB="4573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31" marB="45731" horzOverflow="overflow"/>
                </a:tc>
              </a:tr>
              <a:tr h="4268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31" marB="4573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31" marB="45731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260648"/>
            <a:ext cx="8676456" cy="64087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dirty="0" smtClean="0"/>
              <a:t>Напишите количество натуральных чисел, для которых истинно высказывание:</a:t>
            </a:r>
          </a:p>
          <a:p>
            <a:pPr algn="ctr">
              <a:buNone/>
            </a:pPr>
            <a:r>
              <a:rPr lang="ru-RU" b="1" dirty="0" smtClean="0"/>
              <a:t>НЕ</a:t>
            </a:r>
            <a:r>
              <a:rPr lang="ru-RU" dirty="0" smtClean="0"/>
              <a:t> (Число &gt; 15) </a:t>
            </a:r>
            <a:r>
              <a:rPr lang="ru-RU" b="1" dirty="0" smtClean="0"/>
              <a:t>И НЕ</a:t>
            </a:r>
            <a:r>
              <a:rPr lang="ru-RU" dirty="0" smtClean="0"/>
              <a:t> (Число четное).</a:t>
            </a:r>
            <a:endParaRPr lang="en-US" dirty="0" smtClean="0"/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Число </a:t>
            </a:r>
            <a:r>
              <a:rPr lang="en-US" dirty="0" smtClean="0">
                <a:solidFill>
                  <a:srgbClr val="FF0000"/>
                </a:solidFill>
              </a:rPr>
              <a:t>&lt;=15 </a:t>
            </a:r>
            <a:r>
              <a:rPr lang="ru-RU" dirty="0" smtClean="0">
                <a:solidFill>
                  <a:srgbClr val="FF0000"/>
                </a:solidFill>
              </a:rPr>
              <a:t>И число нечетное</a:t>
            </a:r>
          </a:p>
          <a:p>
            <a:pPr>
              <a:buNone/>
            </a:pPr>
            <a:r>
              <a:rPr lang="ru-RU" dirty="0" smtClean="0"/>
              <a:t>2</a:t>
            </a:r>
            <a:r>
              <a:rPr lang="ru-RU" dirty="0" smtClean="0"/>
              <a:t>. </a:t>
            </a:r>
            <a:r>
              <a:rPr lang="ru-RU" dirty="0" smtClean="0"/>
              <a:t>Определите количество натуральных чисел </a:t>
            </a:r>
            <a:r>
              <a:rPr lang="ru-RU" i="1" dirty="0" err="1" smtClean="0"/>
              <a:t>x</a:t>
            </a:r>
            <a:r>
              <a:rPr lang="ru-RU" dirty="0" smtClean="0"/>
              <a:t>, для которых истинно логическое высказывание </a:t>
            </a:r>
          </a:p>
          <a:p>
            <a:pPr algn="ctr">
              <a:buNone/>
            </a:pPr>
            <a:r>
              <a:rPr lang="ru-RU" b="1" dirty="0" smtClean="0"/>
              <a:t>НЕ </a:t>
            </a:r>
            <a:r>
              <a:rPr lang="ru-RU" dirty="0" smtClean="0"/>
              <a:t>((</a:t>
            </a:r>
            <a:r>
              <a:rPr lang="ru-RU" i="1" dirty="0" err="1" smtClean="0"/>
              <a:t>x</a:t>
            </a:r>
            <a:r>
              <a:rPr lang="ru-RU" dirty="0" smtClean="0"/>
              <a:t> ≥ 53) </a:t>
            </a:r>
            <a:r>
              <a:rPr lang="ru-RU" b="1" dirty="0" smtClean="0"/>
              <a:t>ИЛИ</a:t>
            </a:r>
            <a:r>
              <a:rPr lang="ru-RU" dirty="0" smtClean="0"/>
              <a:t> (</a:t>
            </a:r>
            <a:r>
              <a:rPr lang="ru-RU" i="1" dirty="0" err="1" smtClean="0"/>
              <a:t>x</a:t>
            </a:r>
            <a:r>
              <a:rPr lang="ru-RU" dirty="0" smtClean="0"/>
              <a:t> &lt; 29)).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X&lt;53 </a:t>
            </a:r>
            <a:r>
              <a:rPr lang="ru-RU" dirty="0" smtClean="0">
                <a:solidFill>
                  <a:srgbClr val="FF0000"/>
                </a:solidFill>
              </a:rPr>
              <a:t>И </a:t>
            </a:r>
            <a:r>
              <a:rPr lang="en-US" dirty="0" smtClean="0">
                <a:solidFill>
                  <a:srgbClr val="FF0000"/>
                </a:solidFill>
              </a:rPr>
              <a:t>x&gt;=29  [29;53)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3</a:t>
            </a:r>
            <a:r>
              <a:rPr lang="ru-RU" dirty="0" smtClean="0"/>
              <a:t>. </a:t>
            </a:r>
            <a:r>
              <a:rPr lang="ru-RU" dirty="0" smtClean="0"/>
              <a:t>Определите количество натуральных чисел </a:t>
            </a:r>
            <a:r>
              <a:rPr lang="ru-RU" i="1" dirty="0" err="1" smtClean="0"/>
              <a:t>x</a:t>
            </a:r>
            <a:r>
              <a:rPr lang="ru-RU" dirty="0" smtClean="0"/>
              <a:t>, для которого истинно логическое выражение:</a:t>
            </a:r>
          </a:p>
          <a:p>
            <a:pPr algn="ctr">
              <a:buNone/>
            </a:pPr>
            <a:r>
              <a:rPr lang="ru-RU" b="1" dirty="0" smtClean="0"/>
              <a:t>НЕ </a:t>
            </a:r>
            <a:r>
              <a:rPr lang="ru-RU" dirty="0" smtClean="0"/>
              <a:t>((</a:t>
            </a:r>
            <a:r>
              <a:rPr lang="ru-RU" i="1" dirty="0" err="1" smtClean="0"/>
              <a:t>x</a:t>
            </a:r>
            <a:r>
              <a:rPr lang="ru-RU" dirty="0" smtClean="0"/>
              <a:t> ≥ 33) </a:t>
            </a:r>
            <a:r>
              <a:rPr lang="ru-RU" b="1" dirty="0" smtClean="0"/>
              <a:t>ИЛИ</a:t>
            </a:r>
            <a:r>
              <a:rPr lang="ru-RU" dirty="0" smtClean="0"/>
              <a:t> (</a:t>
            </a:r>
            <a:r>
              <a:rPr lang="ru-RU" i="1" dirty="0" err="1" smtClean="0"/>
              <a:t>x</a:t>
            </a:r>
            <a:r>
              <a:rPr lang="ru-RU" dirty="0" smtClean="0"/>
              <a:t> &lt; 19)) </a:t>
            </a:r>
            <a:r>
              <a:rPr lang="ru-RU" b="1" dirty="0" smtClean="0"/>
              <a:t>И</a:t>
            </a:r>
            <a:r>
              <a:rPr lang="ru-RU" dirty="0" smtClean="0"/>
              <a:t> (</a:t>
            </a:r>
            <a:r>
              <a:rPr lang="ru-RU" i="1" dirty="0" err="1" smtClean="0"/>
              <a:t>x</a:t>
            </a:r>
            <a:r>
              <a:rPr lang="ru-RU" dirty="0" smtClean="0"/>
              <a:t> четное).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X&lt;33 </a:t>
            </a:r>
            <a:r>
              <a:rPr lang="ru-RU" dirty="0" smtClean="0">
                <a:solidFill>
                  <a:srgbClr val="FF0000"/>
                </a:solidFill>
              </a:rPr>
              <a:t>И </a:t>
            </a:r>
            <a:r>
              <a:rPr lang="en-US" dirty="0" smtClean="0">
                <a:solidFill>
                  <a:srgbClr val="FF0000"/>
                </a:solidFill>
              </a:rPr>
              <a:t>X&gt;=19 </a:t>
            </a:r>
            <a:r>
              <a:rPr lang="ru-RU" dirty="0" smtClean="0">
                <a:solidFill>
                  <a:srgbClr val="FF0000"/>
                </a:solidFill>
              </a:rPr>
              <a:t>И </a:t>
            </a:r>
            <a:r>
              <a:rPr lang="en-US" dirty="0" smtClean="0">
                <a:solidFill>
                  <a:srgbClr val="FF0000"/>
                </a:solidFill>
              </a:rPr>
              <a:t>x </a:t>
            </a:r>
            <a:r>
              <a:rPr lang="ru-RU" dirty="0" smtClean="0">
                <a:solidFill>
                  <a:srgbClr val="FF0000"/>
                </a:solidFill>
              </a:rPr>
              <a:t>четное</a:t>
            </a:r>
          </a:p>
          <a:p>
            <a:pPr>
              <a:buNone/>
            </a:pPr>
            <a:r>
              <a:rPr lang="ru-RU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Определите наименьшее натуральное число</a:t>
            </a:r>
            <a:r>
              <a:rPr lang="ru-RU" b="1" i="1" dirty="0" smtClean="0"/>
              <a:t> </a:t>
            </a:r>
            <a:r>
              <a:rPr lang="ru-RU" b="1" i="1" dirty="0" err="1" smtClean="0"/>
              <a:t>x</a:t>
            </a:r>
            <a:r>
              <a:rPr lang="ru-RU" dirty="0" smtClean="0"/>
              <a:t>, для которого логическое выражение истинно:</a:t>
            </a:r>
          </a:p>
          <a:p>
            <a:pPr algn="ctr">
              <a:buNone/>
            </a:pPr>
            <a:r>
              <a:rPr lang="ru-RU" dirty="0" smtClean="0"/>
              <a:t>(</a:t>
            </a:r>
            <a:r>
              <a:rPr lang="ru-RU" b="1" dirty="0" smtClean="0"/>
              <a:t>НЕ</a:t>
            </a:r>
            <a:r>
              <a:rPr lang="ru-RU" dirty="0" smtClean="0"/>
              <a:t> (</a:t>
            </a:r>
            <a:r>
              <a:rPr lang="ru-RU" b="1" i="1" dirty="0" err="1" smtClean="0"/>
              <a:t>x</a:t>
            </a:r>
            <a:r>
              <a:rPr lang="ru-RU" dirty="0" smtClean="0"/>
              <a:t> ≥ 15) </a:t>
            </a:r>
            <a:r>
              <a:rPr lang="ru-RU" b="1" dirty="0" smtClean="0"/>
              <a:t>И</a:t>
            </a:r>
            <a:r>
              <a:rPr lang="ru-RU" dirty="0" smtClean="0"/>
              <a:t> </a:t>
            </a:r>
            <a:r>
              <a:rPr lang="ru-RU" b="1" dirty="0" smtClean="0"/>
              <a:t>НЕ</a:t>
            </a:r>
            <a:r>
              <a:rPr lang="ru-RU" dirty="0" smtClean="0"/>
              <a:t> (</a:t>
            </a:r>
            <a:r>
              <a:rPr lang="ru-RU" b="1" i="1" dirty="0" err="1" smtClean="0"/>
              <a:t>x</a:t>
            </a:r>
            <a:r>
              <a:rPr lang="ru-RU" dirty="0" smtClean="0"/>
              <a:t> &lt; 8)) И (</a:t>
            </a:r>
            <a:r>
              <a:rPr lang="ru-RU" b="1" i="1" dirty="0" err="1" smtClean="0"/>
              <a:t>x</a:t>
            </a:r>
            <a:r>
              <a:rPr lang="ru-RU" dirty="0" smtClean="0"/>
              <a:t> нечётное).</a:t>
            </a:r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X&lt;15 </a:t>
            </a:r>
            <a:r>
              <a:rPr lang="ru-RU" dirty="0" smtClean="0">
                <a:solidFill>
                  <a:srgbClr val="FF0000"/>
                </a:solidFill>
              </a:rPr>
              <a:t>И </a:t>
            </a:r>
            <a:r>
              <a:rPr lang="en-US" dirty="0" smtClean="0">
                <a:solidFill>
                  <a:srgbClr val="FF0000"/>
                </a:solidFill>
              </a:rPr>
              <a:t>x&gt;=8 </a:t>
            </a:r>
            <a:r>
              <a:rPr lang="ru-RU" dirty="0" smtClean="0">
                <a:solidFill>
                  <a:srgbClr val="FF0000"/>
                </a:solidFill>
              </a:rPr>
              <a:t>И </a:t>
            </a:r>
            <a:r>
              <a:rPr lang="en-US" dirty="0" smtClean="0">
                <a:solidFill>
                  <a:srgbClr val="FF0000"/>
                </a:solidFill>
              </a:rPr>
              <a:t>x </a:t>
            </a:r>
            <a:r>
              <a:rPr lang="ru-RU" dirty="0" smtClean="0">
                <a:solidFill>
                  <a:srgbClr val="FF0000"/>
                </a:solidFill>
              </a:rPr>
              <a:t>нечетное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686800" cy="638132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(№ 6661) (А. Меркулов) Найдите количество двухзначных натуральных чисел X, для которых ложно высказывание:</a:t>
            </a:r>
            <a:br>
              <a:rPr lang="ru-RU" dirty="0" smtClean="0"/>
            </a:br>
            <a:r>
              <a:rPr lang="ru-RU" dirty="0" smtClean="0"/>
              <a:t>НЕ (X кратно 5) И (X &lt; 67)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 X </a:t>
            </a:r>
            <a:r>
              <a:rPr lang="ru-RU" dirty="0" smtClean="0">
                <a:solidFill>
                  <a:srgbClr val="FF0000"/>
                </a:solidFill>
              </a:rPr>
              <a:t>не кратно 5 И </a:t>
            </a:r>
            <a:r>
              <a:rPr lang="en-US" dirty="0" smtClean="0">
                <a:solidFill>
                  <a:srgbClr val="FF0000"/>
                </a:solidFill>
              </a:rPr>
              <a:t>X&lt;67</a:t>
            </a:r>
          </a:p>
          <a:p>
            <a:pPr marL="457200" indent="-457200">
              <a:buNone/>
            </a:pPr>
            <a:r>
              <a:rPr lang="ru-RU" dirty="0" smtClean="0">
                <a:solidFill>
                  <a:srgbClr val="FF0000"/>
                </a:solidFill>
              </a:rPr>
              <a:t>1. 10,15,20,25,30,35,40,45,50,55,60,65,70,75,80,85,90,95 (18 значений)</a:t>
            </a:r>
          </a:p>
          <a:p>
            <a:pPr marL="457200" indent="-457200">
              <a:buNone/>
            </a:pPr>
            <a:r>
              <a:rPr lang="ru-RU" dirty="0" smtClean="0">
                <a:solidFill>
                  <a:srgbClr val="FF0000"/>
                </a:solidFill>
              </a:rPr>
              <a:t>2. </a:t>
            </a:r>
            <a:r>
              <a:rPr lang="en-US" dirty="0" smtClean="0">
                <a:solidFill>
                  <a:srgbClr val="FF0000"/>
                </a:solidFill>
              </a:rPr>
              <a:t>[67;99] – 33 </a:t>
            </a:r>
            <a:r>
              <a:rPr lang="ru-RU" dirty="0" smtClean="0">
                <a:solidFill>
                  <a:srgbClr val="FF0000"/>
                </a:solidFill>
              </a:rPr>
              <a:t>значения</a:t>
            </a:r>
          </a:p>
          <a:p>
            <a:pPr marL="457200" indent="-457200">
              <a:buNone/>
            </a:pPr>
            <a:r>
              <a:rPr lang="ru-RU" dirty="0" smtClean="0">
                <a:solidFill>
                  <a:srgbClr val="FF0000"/>
                </a:solidFill>
              </a:rPr>
              <a:t>3.18+33=51 – это </a:t>
            </a:r>
            <a:r>
              <a:rPr lang="ru-RU" dirty="0" smtClean="0">
                <a:solidFill>
                  <a:srgbClr val="002060"/>
                </a:solidFill>
              </a:rPr>
              <a:t>не верно!</a:t>
            </a:r>
          </a:p>
          <a:p>
            <a:pPr marL="457200" indent="-457200">
              <a:buNone/>
            </a:pPr>
            <a:r>
              <a:rPr lang="ru-RU" dirty="0" smtClean="0">
                <a:solidFill>
                  <a:srgbClr val="002060"/>
                </a:solidFill>
              </a:rPr>
              <a:t>4. Правильный ответ  45.</a:t>
            </a:r>
          </a:p>
          <a:p>
            <a:pPr marL="457200" indent="-457200">
              <a:buNone/>
            </a:pPr>
            <a:r>
              <a:rPr lang="ru-RU" dirty="0" smtClean="0"/>
              <a:t>Второй способ: </a:t>
            </a:r>
          </a:p>
          <a:p>
            <a:pPr marL="457200" indent="-457200" algn="ctr">
              <a:buNone/>
            </a:pPr>
            <a:r>
              <a:rPr lang="en-US" dirty="0" smtClean="0"/>
              <a:t> X </a:t>
            </a:r>
            <a:r>
              <a:rPr lang="ru-RU" dirty="0" smtClean="0"/>
              <a:t>кратно 5 ИЛИ </a:t>
            </a:r>
            <a:r>
              <a:rPr lang="en-US" dirty="0" smtClean="0"/>
              <a:t>X&gt;=67</a:t>
            </a:r>
            <a:endParaRPr lang="ru-RU" dirty="0" smtClean="0"/>
          </a:p>
          <a:p>
            <a:pPr marL="457200" indent="-457200"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 marL="457200" indent="-457200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332656"/>
            <a:ext cx="8208912" cy="633670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(№ 6659) (А. Меркулов) Найдите наибольшее натуральное двухзначное число X, для которого истинно высказывание:</a:t>
            </a:r>
            <a:br>
              <a:rPr lang="ru-RU" dirty="0" smtClean="0"/>
            </a:br>
            <a:r>
              <a:rPr lang="ru-RU" dirty="0" smtClean="0"/>
              <a:t>((X &lt; 25) ИЛИ НЕ (X &gt; 58)) И (X чётное)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x&lt;25 </a:t>
            </a:r>
            <a:r>
              <a:rPr lang="ru-RU" dirty="0" smtClean="0">
                <a:solidFill>
                  <a:srgbClr val="FF0000"/>
                </a:solidFill>
              </a:rPr>
              <a:t>ИЛИ </a:t>
            </a:r>
            <a:r>
              <a:rPr lang="en-US" dirty="0" smtClean="0">
                <a:solidFill>
                  <a:srgbClr val="FF0000"/>
                </a:solidFill>
              </a:rPr>
              <a:t>x&lt;=58</a:t>
            </a:r>
            <a:r>
              <a:rPr lang="ru-RU" dirty="0" smtClean="0">
                <a:solidFill>
                  <a:srgbClr val="FF0000"/>
                </a:solidFill>
              </a:rPr>
              <a:t>) И(</a:t>
            </a:r>
            <a:r>
              <a:rPr lang="en-US" dirty="0" smtClean="0">
                <a:solidFill>
                  <a:srgbClr val="FF0000"/>
                </a:solidFill>
              </a:rPr>
              <a:t>x </a:t>
            </a:r>
            <a:r>
              <a:rPr lang="ru-RU" dirty="0" smtClean="0">
                <a:solidFill>
                  <a:srgbClr val="FF0000"/>
                </a:solidFill>
              </a:rPr>
              <a:t>четное)</a:t>
            </a:r>
            <a:endParaRPr lang="en-US" dirty="0" smtClean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ru-RU" dirty="0" smtClean="0"/>
              <a:t>Истинно при</a:t>
            </a:r>
            <a:r>
              <a:rPr lang="en-US" dirty="0" smtClean="0"/>
              <a:t> x </a:t>
            </a:r>
            <a:r>
              <a:rPr lang="ru-RU" dirty="0" smtClean="0"/>
              <a:t>наибольшем 58</a:t>
            </a:r>
          </a:p>
          <a:p>
            <a:pPr marL="457200" indent="-457200">
              <a:buAutoNum type="arabicPeriod"/>
            </a:pPr>
            <a:r>
              <a:rPr lang="ru-RU" dirty="0" smtClean="0"/>
              <a:t>Это значение подходит и для второй скобки </a:t>
            </a:r>
          </a:p>
          <a:p>
            <a:pPr marL="457200" indent="-457200">
              <a:buAutoNum type="arabicPeriod"/>
            </a:pPr>
            <a:r>
              <a:rPr lang="ru-RU" dirty="0" smtClean="0"/>
              <a:t>Правильный ответ 58.</a:t>
            </a:r>
          </a:p>
          <a:p>
            <a:pPr marL="457200" indent="-45720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332656"/>
            <a:ext cx="8280920" cy="626469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(№ 6658) (А. Меркулов) Найдите наименьшее натуральное трехзначное число Х, для которого </a:t>
            </a:r>
            <a:r>
              <a:rPr lang="ru-RU" dirty="0" smtClean="0">
                <a:solidFill>
                  <a:srgbClr val="FF0000"/>
                </a:solidFill>
              </a:rPr>
              <a:t>ложно</a:t>
            </a:r>
            <a:r>
              <a:rPr lang="ru-RU" dirty="0" smtClean="0"/>
              <a:t> высказывание:</a:t>
            </a:r>
            <a:br>
              <a:rPr lang="ru-RU" dirty="0" smtClean="0"/>
            </a:br>
            <a:r>
              <a:rPr lang="ru-RU" dirty="0" smtClean="0"/>
              <a:t>НЕ (X &gt; 178) ИЛИ НЕ (X делится на 4) ИЛИ НЕ(все цифры в числе Х четные)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X&gt;178</a:t>
            </a:r>
            <a:r>
              <a:rPr lang="ru-RU" dirty="0" smtClean="0">
                <a:solidFill>
                  <a:srgbClr val="FF0000"/>
                </a:solidFill>
              </a:rPr>
              <a:t>)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И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X </a:t>
            </a:r>
            <a:r>
              <a:rPr lang="ru-RU" dirty="0" smtClean="0">
                <a:solidFill>
                  <a:srgbClr val="FF0000"/>
                </a:solidFill>
              </a:rPr>
              <a:t>делится на </a:t>
            </a:r>
            <a:r>
              <a:rPr lang="ru-RU" dirty="0" smtClean="0">
                <a:solidFill>
                  <a:srgbClr val="FF0000"/>
                </a:solidFill>
              </a:rPr>
              <a:t>4) </a:t>
            </a:r>
            <a:r>
              <a:rPr lang="ru-RU" dirty="0" smtClean="0">
                <a:solidFill>
                  <a:srgbClr val="FF0000"/>
                </a:solidFill>
              </a:rPr>
              <a:t>И </a:t>
            </a:r>
            <a:r>
              <a:rPr lang="ru-RU" dirty="0" smtClean="0">
                <a:solidFill>
                  <a:srgbClr val="FF0000"/>
                </a:solidFill>
              </a:rPr>
              <a:t>(все </a:t>
            </a:r>
            <a:r>
              <a:rPr lang="ru-RU" dirty="0" smtClean="0">
                <a:solidFill>
                  <a:srgbClr val="FF0000"/>
                </a:solidFill>
              </a:rPr>
              <a:t>цифры в числе </a:t>
            </a:r>
            <a:r>
              <a:rPr lang="en-US" dirty="0" smtClean="0">
                <a:solidFill>
                  <a:srgbClr val="FF0000"/>
                </a:solidFill>
              </a:rPr>
              <a:t>X </a:t>
            </a:r>
            <a:r>
              <a:rPr lang="ru-RU" dirty="0" smtClean="0">
                <a:solidFill>
                  <a:srgbClr val="FF0000"/>
                </a:solidFill>
              </a:rPr>
              <a:t>четные)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(№ 6657) (А. Меркулов) Найдите наибольшее натуральное число Х, для которого </a:t>
            </a:r>
            <a:r>
              <a:rPr lang="ru-RU" dirty="0" smtClean="0">
                <a:solidFill>
                  <a:srgbClr val="FF0000"/>
                </a:solidFill>
              </a:rPr>
              <a:t>ложно </a:t>
            </a:r>
            <a:r>
              <a:rPr lang="ru-RU" dirty="0" smtClean="0"/>
              <a:t>высказывание:</a:t>
            </a:r>
            <a:br>
              <a:rPr lang="ru-RU" dirty="0" smtClean="0"/>
            </a:br>
            <a:r>
              <a:rPr lang="ru-RU" dirty="0" smtClean="0"/>
              <a:t>((Х &lt; 8)) И (X &gt;= 2)) ИЛИ НЕ (X &lt; 12)</a:t>
            </a:r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(X&lt;8 </a:t>
            </a:r>
            <a:r>
              <a:rPr lang="ru-RU" dirty="0" smtClean="0">
                <a:solidFill>
                  <a:srgbClr val="FF0000"/>
                </a:solidFill>
              </a:rPr>
              <a:t>И </a:t>
            </a:r>
            <a:r>
              <a:rPr lang="en-US" dirty="0" smtClean="0">
                <a:solidFill>
                  <a:srgbClr val="FF0000"/>
                </a:solidFill>
              </a:rPr>
              <a:t>X&gt;=2) </a:t>
            </a:r>
            <a:r>
              <a:rPr lang="ru-RU" dirty="0" smtClean="0">
                <a:solidFill>
                  <a:srgbClr val="FF0000"/>
                </a:solidFill>
              </a:rPr>
              <a:t>ИЛИ </a:t>
            </a:r>
            <a:r>
              <a:rPr lang="en-US" dirty="0" smtClean="0">
                <a:solidFill>
                  <a:srgbClr val="FF0000"/>
                </a:solidFill>
              </a:rPr>
              <a:t>X&gt;=12</a:t>
            </a:r>
          </a:p>
          <a:p>
            <a:pPr algn="ctr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330</TotalTime>
  <Words>1094</Words>
  <Application>Microsoft Office PowerPoint</Application>
  <PresentationFormat>Экран (4:3)</PresentationFormat>
  <Paragraphs>175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Особенности заданий линий  3 и 6 ОГЭ по информатике и требования к их выполнению.</vt:lpstr>
      <vt:lpstr>3 задание ОГЭ</vt:lpstr>
      <vt:lpstr>Теория</vt:lpstr>
      <vt:lpstr>Теория</vt:lpstr>
      <vt:lpstr>Теория</vt:lpstr>
      <vt:lpstr>Слайд 6</vt:lpstr>
      <vt:lpstr>Слайд 7</vt:lpstr>
      <vt:lpstr>Слайд 8</vt:lpstr>
      <vt:lpstr>Слайд 9</vt:lpstr>
      <vt:lpstr>Слайд 10</vt:lpstr>
      <vt:lpstr>6 задание</vt:lpstr>
      <vt:lpstr>  Python </vt:lpstr>
      <vt:lpstr>  Python </vt:lpstr>
      <vt:lpstr>  Python </vt:lpstr>
      <vt:lpstr>  Python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заданий линий  3 и 6 ОГЭ по информатике и требования к их выполнению.</dc:title>
  <dc:creator>Юмаева</dc:creator>
  <cp:lastModifiedBy>Юмаева</cp:lastModifiedBy>
  <cp:revision>23</cp:revision>
  <dcterms:created xsi:type="dcterms:W3CDTF">2025-02-12T14:57:57Z</dcterms:created>
  <dcterms:modified xsi:type="dcterms:W3CDTF">2025-02-18T16:10:22Z</dcterms:modified>
</cp:coreProperties>
</file>