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301" r:id="rId4"/>
    <p:sldId id="300" r:id="rId5"/>
    <p:sldId id="297" r:id="rId6"/>
    <p:sldId id="286" r:id="rId7"/>
    <p:sldId id="298" r:id="rId8"/>
    <p:sldId id="285" r:id="rId9"/>
    <p:sldId id="299" r:id="rId10"/>
    <p:sldId id="302" r:id="rId11"/>
    <p:sldId id="305" r:id="rId12"/>
    <p:sldId id="303" r:id="rId13"/>
    <p:sldId id="304" r:id="rId14"/>
    <p:sldId id="306" r:id="rId15"/>
    <p:sldId id="309" r:id="rId16"/>
    <p:sldId id="308" r:id="rId17"/>
    <p:sldId id="307" r:id="rId18"/>
    <p:sldId id="310" r:id="rId19"/>
    <p:sldId id="283" r:id="rId20"/>
    <p:sldId id="296" r:id="rId21"/>
    <p:sldId id="312" r:id="rId22"/>
    <p:sldId id="311" r:id="rId23"/>
    <p:sldId id="313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2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4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2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0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2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9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5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8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5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B5ED-8576-4375-A0A5-1B52F84528C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B4C3-0FA0-4F0B-9794-DEA5E09B6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nppm87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etev-zoWo72KmE3t86Sb2bxB9c4hrGtU_7NFca-9YSxTnNBw/viewfor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nppm87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24" y="-4465"/>
            <a:ext cx="9193024" cy="68624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5264" y="1185714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0"/>
                <a:solidFill>
                  <a:schemeClr val="accent1">
                    <a:lumMod val="50000"/>
                  </a:schemeClr>
                </a:solidFill>
                <a:effectLst/>
                <a:ea typeface="Calibri"/>
                <a:cs typeface="Times New Roman"/>
              </a:rPr>
              <a:t>Система работы регионального методиста с </a:t>
            </a:r>
            <a:r>
              <a:rPr lang="ru-RU" sz="32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/>
                <a:ea typeface="Calibri"/>
                <a:cs typeface="Times New Roman"/>
              </a:rPr>
              <a:t>тьюторами</a:t>
            </a:r>
            <a:r>
              <a:rPr lang="ru-RU" sz="3200" b="1" cap="all" dirty="0">
                <a:ln w="0"/>
                <a:solidFill>
                  <a:schemeClr val="accent1">
                    <a:lumMod val="50000"/>
                  </a:schemeClr>
                </a:solidFill>
                <a:effectLst/>
                <a:ea typeface="Calibri"/>
                <a:cs typeface="Times New Roman"/>
              </a:rPr>
              <a:t> по построению и</a:t>
            </a:r>
          </a:p>
          <a:p>
            <a:pPr algn="ctr"/>
            <a:r>
              <a:rPr lang="ru-RU" sz="3200" b="1" cap="all" dirty="0">
                <a:ln w="0"/>
                <a:solidFill>
                  <a:schemeClr val="accent1">
                    <a:lumMod val="50000"/>
                  </a:schemeClr>
                </a:solidFill>
                <a:effectLst/>
                <a:ea typeface="Calibri"/>
                <a:cs typeface="Times New Roman"/>
              </a:rPr>
              <a:t>сопровождению индивидуального образовательного маршрута педагогических</a:t>
            </a:r>
          </a:p>
          <a:p>
            <a:pPr algn="ctr"/>
            <a:r>
              <a:rPr lang="ru-RU" sz="3200" b="1" cap="all" dirty="0">
                <a:ln w="0"/>
                <a:solidFill>
                  <a:schemeClr val="accent1">
                    <a:lumMod val="50000"/>
                  </a:schemeClr>
                </a:solidFill>
                <a:effectLst/>
                <a:ea typeface="Calibri"/>
                <a:cs typeface="Times New Roman"/>
              </a:rPr>
              <a:t>работников</a:t>
            </a:r>
            <a:endParaRPr lang="ru-RU" sz="3200" b="1" cap="all" dirty="0">
              <a:ln w="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864" y="5661248"/>
            <a:ext cx="6876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Сафиуллина Ильнара Исрафиловна</a:t>
            </a:r>
          </a:p>
          <a:p>
            <a:pPr algn="ctr"/>
            <a: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/>
              </a:rPr>
              <a:t>Преподаватель ЦНППМ, </a:t>
            </a:r>
            <a:r>
              <a:rPr lang="ru-RU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/>
              </a:rPr>
              <a:t>канд.хим.наук</a:t>
            </a:r>
            <a:endParaRPr lang="ru-RU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4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439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2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" y="1304925"/>
            <a:ext cx="8763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1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2137"/>
            <a:ext cx="82486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8250"/>
            <a:ext cx="9144001" cy="406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9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609725"/>
            <a:ext cx="9172576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0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6752"/>
            <a:ext cx="9144001" cy="470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00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6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6" y="2492896"/>
            <a:ext cx="9143752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5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-1"/>
            <a:ext cx="75057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713754"/>
            <a:ext cx="7488832" cy="506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Конкурс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педагогического мастерства и новаторства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Мagistеr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Posterum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Учитель Будущего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В Конкурсе могут принимать участие педагогические работники образовательных организаций, независимо от ведомственной принадлежности, типа и форм собственности по двадцати двум номинациям (Приложение 2).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участия требуется материалы Конкурса отправить на почту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cnppm87@mail.ru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заполнить заявку по форме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https://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4"/>
              </a:rPr>
              <a:t>docs.google.com/forms/d/e/1FAIpQLSetev-zoWo72KmE3t86Sb2bxB9c4hrGtU_7NFca-9YSxTnNBw/viewform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Материалы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принимаются с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октября - 21 ноября 2022 г.,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подведение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итогов – 12 декабря 2022г.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8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2161153"/>
            <a:ext cx="7632848" cy="4315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8000"/>
              </a:lnSpc>
              <a:spcAft>
                <a:spcPts val="605"/>
              </a:spcAft>
              <a:buClr>
                <a:srgbClr val="3891A7"/>
              </a:buClr>
              <a:buSzPts val="1900"/>
            </a:pPr>
            <a:r>
              <a:rPr lang="ru-RU" sz="2800" b="1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Индивидуальный образовательный маршрут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– комплекс методик профессионального самосовершенствования педагога, разрабатываемый им самим индивидуально с учетом особенностей его профессиональной деятельности, личностных характеристик, решаемых задач и поставленных целей при непрерывном методическом содействии и сопровождении.</a:t>
            </a:r>
            <a:endParaRPr lang="ru-RU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Wingdings 2" panose="050201020105070707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2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2688" y="1916832"/>
            <a:ext cx="7488832" cy="123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7 917 791-96-53 – Ильнара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Исрафиловна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почта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cnppm87@mail.ru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313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52" y="1196752"/>
            <a:ext cx="86227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выстраивает индивидуальные образовательные маршруты непрерывного </a:t>
            </a:r>
          </a:p>
          <a:p>
            <a:r>
              <a:rPr lang="ru-RU" sz="2000" dirty="0">
                <a:solidFill>
                  <a:schemeClr val="tx2"/>
                </a:solidFill>
              </a:rPr>
              <a:t>развития профессионального мастерства педагогических работников;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обобщает и распространяет информацию о передовых технологиях обучения </a:t>
            </a:r>
          </a:p>
          <a:p>
            <a:r>
              <a:rPr lang="ru-RU" sz="2000" dirty="0">
                <a:solidFill>
                  <a:schemeClr val="tx2"/>
                </a:solidFill>
              </a:rPr>
              <a:t>и воспитания, в том числе информационных, передовом отечественном и мировом </a:t>
            </a:r>
          </a:p>
          <a:p>
            <a:r>
              <a:rPr lang="ru-RU" sz="2000" dirty="0">
                <a:solidFill>
                  <a:schemeClr val="tx2"/>
                </a:solidFill>
              </a:rPr>
              <a:t>опыте в сфере образования;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разрабатывает необходимую документацию по проведению конкурсов, </a:t>
            </a:r>
          </a:p>
          <a:p>
            <a:r>
              <a:rPr lang="ru-RU" sz="2000" dirty="0">
                <a:solidFill>
                  <a:schemeClr val="tx2"/>
                </a:solidFill>
              </a:rPr>
              <a:t>выставок, олимпиад, слетов, соревнований и т.д., организует их проведение;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осуществляет методическое сопровождение инновационной деятельности </a:t>
            </a:r>
          </a:p>
          <a:p>
            <a:r>
              <a:rPr lang="ru-RU" sz="2000" dirty="0">
                <a:solidFill>
                  <a:schemeClr val="tx2"/>
                </a:solidFill>
              </a:rPr>
              <a:t>педагогических работников;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оказывает поддержку молодым педагогам, реализует программы </a:t>
            </a:r>
          </a:p>
          <a:p>
            <a:r>
              <a:rPr lang="ru-RU" sz="2000" dirty="0">
                <a:solidFill>
                  <a:schemeClr val="tx2"/>
                </a:solidFill>
              </a:rPr>
              <a:t>наставничества педагогических работников;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оказывает методическую помощь педагогам, чьи обучающиеся </a:t>
            </a:r>
          </a:p>
          <a:p>
            <a:r>
              <a:rPr lang="ru-RU" sz="2000" dirty="0">
                <a:solidFill>
                  <a:schemeClr val="tx2"/>
                </a:solidFill>
              </a:rPr>
              <a:t>демонстрируют низкие результаты обучения</a:t>
            </a:r>
            <a:r>
              <a:rPr lang="ru-RU" sz="2000" dirty="0" smtClean="0">
                <a:solidFill>
                  <a:schemeClr val="tx2"/>
                </a:solidFill>
              </a:rPr>
              <a:t>;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196752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/>
                </a:solidFill>
              </a:rPr>
              <a:t>посещает и анализирует уроки и внеурочные занятия с обучающимися </a:t>
            </a:r>
            <a:r>
              <a:rPr lang="ru-RU" dirty="0" smtClean="0">
                <a:solidFill>
                  <a:schemeClr val="tx2"/>
                </a:solidFill>
              </a:rPr>
              <a:t>с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целью оказания </a:t>
            </a:r>
            <a:r>
              <a:rPr lang="ru-RU" dirty="0">
                <a:solidFill>
                  <a:schemeClr val="tx2"/>
                </a:solidFill>
              </a:rPr>
              <a:t>методической и консультационной помощи педагогам;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/>
                </a:solidFill>
              </a:rPr>
              <a:t>вносит предложения по совершенствованию </a:t>
            </a:r>
            <a:r>
              <a:rPr lang="ru-RU" dirty="0" smtClean="0">
                <a:solidFill>
                  <a:schemeClr val="tx2"/>
                </a:solidFill>
              </a:rPr>
              <a:t>образовательной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деятельности в </a:t>
            </a:r>
            <a:r>
              <a:rPr lang="ru-RU" dirty="0">
                <a:solidFill>
                  <a:schemeClr val="tx2"/>
                </a:solidFill>
              </a:rPr>
              <a:t>образовательной организации;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/>
                </a:solidFill>
              </a:rPr>
              <a:t>анализирует состояние учебно-методической работы в образовательных </a:t>
            </a:r>
          </a:p>
          <a:p>
            <a:r>
              <a:rPr lang="ru-RU" dirty="0">
                <a:solidFill>
                  <a:schemeClr val="tx2"/>
                </a:solidFill>
              </a:rPr>
              <a:t>организациях и разрабатывает предложения по повышению ее эффективности;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/>
                </a:solidFill>
              </a:rPr>
              <a:t>оказывает консультативную и практическую помощь в </a:t>
            </a:r>
            <a:r>
              <a:rPr lang="ru-RU" dirty="0" smtClean="0">
                <a:solidFill>
                  <a:schemeClr val="tx2"/>
                </a:solidFill>
              </a:rPr>
              <a:t>работе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методических и </a:t>
            </a:r>
            <a:r>
              <a:rPr lang="ru-RU" dirty="0">
                <a:solidFill>
                  <a:schemeClr val="tx2"/>
                </a:solidFill>
              </a:rPr>
              <a:t>общественно-профессиональных объединений педагогических работников </a:t>
            </a:r>
            <a:r>
              <a:rPr lang="ru-RU" dirty="0" smtClean="0">
                <a:solidFill>
                  <a:schemeClr val="tx2"/>
                </a:solidFill>
              </a:rPr>
              <a:t>по </a:t>
            </a:r>
            <a:r>
              <a:rPr lang="ru-RU" dirty="0">
                <a:solidFill>
                  <a:schemeClr val="tx2"/>
                </a:solidFill>
              </a:rPr>
              <a:t>соответствующим направлениям деятельности;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/>
                </a:solidFill>
              </a:rPr>
              <a:t>стимулирует участие педагогических работников в деятельности </a:t>
            </a:r>
          </a:p>
          <a:p>
            <a:r>
              <a:rPr lang="ru-RU" dirty="0">
                <a:solidFill>
                  <a:schemeClr val="tx2"/>
                </a:solidFill>
              </a:rPr>
              <a:t>профессиональных ассоциаций;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/>
                </a:solidFill>
              </a:rPr>
              <a:t>проводит стажировки педагогических работников и управленческих кадров;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/>
                </a:solidFill>
              </a:rPr>
              <a:t>обобщает и распространяет наиболее результативный опыт педагогических </a:t>
            </a:r>
          </a:p>
          <a:p>
            <a:r>
              <a:rPr lang="ru-RU" dirty="0">
                <a:solidFill>
                  <a:schemeClr val="tx2"/>
                </a:solidFill>
              </a:rPr>
              <a:t>работников;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/>
                </a:solidFill>
              </a:rPr>
              <a:t>обеспечивает участие учителей-предметников в установочных </a:t>
            </a:r>
            <a:r>
              <a:rPr lang="ru-RU" dirty="0" smtClean="0">
                <a:solidFill>
                  <a:schemeClr val="tx2"/>
                </a:solidFill>
              </a:rPr>
              <a:t>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обучающих семинарах </a:t>
            </a:r>
            <a:r>
              <a:rPr lang="ru-RU" dirty="0">
                <a:solidFill>
                  <a:schemeClr val="tx2"/>
                </a:solidFill>
              </a:rPr>
              <a:t>и </a:t>
            </a:r>
            <a:r>
              <a:rPr lang="ru-RU" dirty="0" err="1">
                <a:solidFill>
                  <a:schemeClr val="tx2"/>
                </a:solidFill>
              </a:rPr>
              <a:t>вебинарах</a:t>
            </a:r>
            <a:r>
              <a:rPr lang="ru-RU" dirty="0">
                <a:solidFill>
                  <a:schemeClr val="tx2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1622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52538"/>
            <a:ext cx="90011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4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942975"/>
            <a:ext cx="58959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42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992888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35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2"/>
            <a:ext cx="90773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" y="2045205"/>
            <a:ext cx="82486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81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03370" y="3381532"/>
            <a:ext cx="2488510" cy="6235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Семинары/</a:t>
            </a:r>
            <a:r>
              <a:rPr lang="ru-RU" dirty="0" err="1" smtClean="0">
                <a:solidFill>
                  <a:schemeClr val="tx2"/>
                </a:solidFill>
              </a:rPr>
              <a:t>вебинары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3370" y="4437112"/>
            <a:ext cx="2488510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Мастер-классы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5517232"/>
            <a:ext cx="2520280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Научные форумы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2348880"/>
            <a:ext cx="2520280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стажировка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3370" y="1232756"/>
            <a:ext cx="2488510" cy="7560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КПК, </a:t>
            </a:r>
            <a:r>
              <a:rPr lang="ru-RU" dirty="0" err="1" smtClean="0">
                <a:solidFill>
                  <a:schemeClr val="tx2"/>
                </a:solidFill>
              </a:rPr>
              <a:t>проф.переподготовка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158" y="550605"/>
            <a:ext cx="214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ИОМ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526175"/>
            <a:ext cx="458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</a:t>
            </a:r>
          </a:p>
          <a:p>
            <a:r>
              <a:rPr lang="ru-R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Тьютора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19920" y="1988840"/>
            <a:ext cx="4464496" cy="28803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Составление ИОМ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Индивидуальное консультирование педагогов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Мониторинг выполнения ИОМ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Пролонгация ИОМ (продление </a:t>
            </a:r>
            <a:r>
              <a:rPr lang="ru-RU" dirty="0">
                <a:solidFill>
                  <a:schemeClr val="tx2"/>
                </a:solidFill>
              </a:rPr>
              <a:t>срока </a:t>
            </a:r>
            <a:r>
              <a:rPr lang="ru-RU" dirty="0" smtClean="0">
                <a:solidFill>
                  <a:schemeClr val="tx2"/>
                </a:solidFill>
              </a:rPr>
              <a:t>действия)</a:t>
            </a:r>
          </a:p>
          <a:p>
            <a:pPr marL="285750" indent="-285750" algn="ctr">
              <a:buFontTx/>
              <a:buChar char="-"/>
            </a:pPr>
            <a:endParaRPr lang="ru-RU" dirty="0" smtClean="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563888" y="1340768"/>
            <a:ext cx="432048" cy="44284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6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213"/>
            <a:ext cx="9164552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8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293</Words>
  <Application>Microsoft Office PowerPoint</Application>
  <PresentationFormat>Экран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posterum magister</dc:creator>
  <cp:lastModifiedBy>posterum magister</cp:lastModifiedBy>
  <cp:revision>38</cp:revision>
  <dcterms:created xsi:type="dcterms:W3CDTF">2021-02-15T06:15:58Z</dcterms:created>
  <dcterms:modified xsi:type="dcterms:W3CDTF">2022-10-18T10:48:43Z</dcterms:modified>
</cp:coreProperties>
</file>