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6" r:id="rId4"/>
  </p:sldMasterIdLst>
  <p:notesMasterIdLst>
    <p:notesMasterId r:id="rId27"/>
  </p:notesMasterIdLst>
  <p:handoutMasterIdLst>
    <p:handoutMasterId r:id="rId28"/>
  </p:handoutMasterIdLst>
  <p:sldIdLst>
    <p:sldId id="613" r:id="rId5"/>
    <p:sldId id="769" r:id="rId6"/>
    <p:sldId id="771" r:id="rId7"/>
    <p:sldId id="770" r:id="rId8"/>
    <p:sldId id="773" r:id="rId9"/>
    <p:sldId id="774" r:id="rId10"/>
    <p:sldId id="775" r:id="rId11"/>
    <p:sldId id="776" r:id="rId12"/>
    <p:sldId id="784" r:id="rId13"/>
    <p:sldId id="778" r:id="rId14"/>
    <p:sldId id="779" r:id="rId15"/>
    <p:sldId id="785" r:id="rId16"/>
    <p:sldId id="798" r:id="rId17"/>
    <p:sldId id="797" r:id="rId18"/>
    <p:sldId id="782" r:id="rId19"/>
    <p:sldId id="788" r:id="rId20"/>
    <p:sldId id="789" r:id="rId21"/>
    <p:sldId id="799" r:id="rId22"/>
    <p:sldId id="783" r:id="rId23"/>
    <p:sldId id="792" r:id="rId24"/>
    <p:sldId id="794" r:id="rId25"/>
    <p:sldId id="793" r:id="rId26"/>
  </p:sldIdLst>
  <p:sldSz cx="9144000" cy="5143500" type="screen16x9"/>
  <p:notesSz cx="9942513" cy="67611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AEEB"/>
    <a:srgbClr val="336699"/>
    <a:srgbClr val="E46C0A"/>
    <a:srgbClr val="376092"/>
    <a:srgbClr val="FC611C"/>
    <a:srgbClr val="00A8A3"/>
    <a:srgbClr val="E99A73"/>
    <a:srgbClr val="E7980B"/>
    <a:srgbClr val="A6A6A6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DDDF40-1750-4E6C-B9DC-74CA52185B63}" v="29" dt="2020-01-17T06:59:03.440"/>
  </p1510:revLst>
</p1510:revInfo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2349" autoAdjust="0"/>
  </p:normalViewPr>
  <p:slideViewPr>
    <p:cSldViewPr snapToGrid="0">
      <p:cViewPr>
        <p:scale>
          <a:sx n="106" d="100"/>
          <a:sy n="106" d="100"/>
        </p:scale>
        <p:origin x="-336" y="-72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4308688" cy="338057"/>
          </a:xfrm>
          <a:prstGeom prst="rect">
            <a:avLst/>
          </a:prstGeom>
        </p:spPr>
        <p:txBody>
          <a:bodyPr vert="horz" lIns="91121" tIns="45562" rIns="91121" bIns="4556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2241" y="3"/>
            <a:ext cx="4308687" cy="338057"/>
          </a:xfrm>
          <a:prstGeom prst="rect">
            <a:avLst/>
          </a:prstGeom>
        </p:spPr>
        <p:txBody>
          <a:bodyPr vert="horz" lIns="91121" tIns="45562" rIns="91121" bIns="4556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8AE029-F010-47F7-9DC1-E76188C4493E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6421541"/>
            <a:ext cx="4308688" cy="338057"/>
          </a:xfrm>
          <a:prstGeom prst="rect">
            <a:avLst/>
          </a:prstGeom>
        </p:spPr>
        <p:txBody>
          <a:bodyPr vert="horz" lIns="91121" tIns="45562" rIns="91121" bIns="4556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2241" y="6421541"/>
            <a:ext cx="4308687" cy="338057"/>
          </a:xfrm>
          <a:prstGeom prst="rect">
            <a:avLst/>
          </a:prstGeom>
        </p:spPr>
        <p:txBody>
          <a:bodyPr vert="horz" lIns="91121" tIns="45562" rIns="91121" bIns="4556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9FFB5F-C8A9-4B74-893F-FD3837F1F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157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3"/>
            <a:ext cx="4308688" cy="33805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121" tIns="45562" rIns="91121" bIns="4556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2241" y="3"/>
            <a:ext cx="4308687" cy="33805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121" tIns="45562" rIns="91121" bIns="4556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B97DBF17-2317-4324-A986-363D727113C5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109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17800" y="506413"/>
            <a:ext cx="4506913" cy="2535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5046" y="3211554"/>
            <a:ext cx="7954010" cy="304252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121" tIns="45562" rIns="91121" bIns="455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6421541"/>
            <a:ext cx="4308688" cy="33805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121" tIns="45562" rIns="91121" bIns="4556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2241" y="6421541"/>
            <a:ext cx="4308687" cy="33805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121" tIns="45562" rIns="91121" bIns="4556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A0EA824A-ECAA-4660-A371-1DD77E95C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593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9134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630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419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419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7324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6302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4190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4190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4190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7324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732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6302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7324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732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419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732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419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732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630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419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732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BD24D-F830-43BE-BD5F-FCE89014D8A8}" type="datetime1">
              <a:rPr lang="ru-RU" smtClean="0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04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5395C-0CEC-4C03-9A6B-378764A6BAA5}" type="datetime1">
              <a:rPr lang="ru-RU" smtClean="0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90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0D37D-CC6E-41EA-B267-7550B47EACB9}" type="datetime1">
              <a:rPr lang="ru-RU" smtClean="0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60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DECE0-FB5C-4D32-9184-7E646E6233AB}" type="datetime1">
              <a:rPr lang="ru-RU" smtClean="0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870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68AF4-B059-4CEE-AB18-ABB73BBDBA7B}" type="datetime1">
              <a:rPr lang="ru-RU" smtClean="0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70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8A093-3762-4CAC-BE2F-B6C9B1A38BE7}" type="datetime1">
              <a:rPr lang="ru-RU" smtClean="0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30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DA785-AE63-487E-A108-1EFF3B655BD8}" type="datetime1">
              <a:rPr lang="ru-RU" smtClean="0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81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B9FF6-B372-47F4-96D6-A70C802B2AB5}" type="datetime1">
              <a:rPr lang="ru-RU" smtClean="0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61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DFD8C-49EF-46EA-824E-6C6093205565}" type="datetime1">
              <a:rPr lang="ru-RU" smtClean="0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44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69DD9-EFD7-4A0B-9500-AB477F124655}" type="datetime1">
              <a:rPr lang="ru-RU" smtClean="0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57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6E29A-A3B1-482A-AD82-FE91B9A010F5}" type="datetime1">
              <a:rPr lang="ru-RU" smtClean="0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25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8069D8-7796-4651-8324-9BBF730C7B15}" type="datetime1">
              <a:rPr lang="ru-RU" smtClean="0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44463" y="0"/>
            <a:ext cx="8855075" cy="669925"/>
          </a:xfrm>
        </p:spPr>
        <p:txBody>
          <a:bodyPr/>
          <a:lstStyle/>
          <a:p>
            <a:pPr eaLnBrk="1" hangingPunct="1"/>
            <a:r>
              <a:rPr lang="ru-RU" altLang="ru-RU" sz="2100" b="1">
                <a:latin typeface="Arial" charset="0"/>
                <a:cs typeface="Arial" charset="0"/>
              </a:rPr>
              <a:t/>
            </a:r>
            <a:br>
              <a:rPr lang="ru-RU" altLang="ru-RU" sz="2100" b="1">
                <a:latin typeface="Arial" charset="0"/>
                <a:cs typeface="Arial" charset="0"/>
              </a:rPr>
            </a:br>
            <a:r>
              <a:rPr lang="ru-RU" altLang="ru-RU" sz="2100" b="1">
                <a:latin typeface="Arial" charset="0"/>
                <a:cs typeface="Arial" charset="0"/>
              </a:rPr>
              <a:t/>
            </a:r>
            <a:br>
              <a:rPr lang="ru-RU" altLang="ru-RU" sz="2100" b="1">
                <a:latin typeface="Arial" charset="0"/>
                <a:cs typeface="Arial" charset="0"/>
              </a:rPr>
            </a:br>
            <a:endParaRPr lang="ru-RU" altLang="ru-RU" sz="2100" b="1">
              <a:latin typeface="Arial" charset="0"/>
              <a:cs typeface="Arial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388870" y="857250"/>
            <a:ext cx="6351592" cy="169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система 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научно-методического сопровождения учителя 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1100" b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419872" y="3219822"/>
            <a:ext cx="5544616" cy="39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489" tIns="32745" rIns="65489" bIns="327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ru-RU" altLang="ru-RU" sz="2400" dirty="0">
              <a:solidFill>
                <a:schemeClr val="tx2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01516" y="3219822"/>
            <a:ext cx="5962972" cy="168030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Book Antiqua"/>
                <a:cs typeface="Times New Roman" panose="02020603050405020304" pitchFamily="18" charset="0"/>
                <a:sym typeface="Book Antiqua"/>
              </a:rPr>
              <a:t>Шеина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Book Antiqua"/>
                <a:cs typeface="Times New Roman" panose="02020603050405020304" pitchFamily="18" charset="0"/>
                <a:sym typeface="Book Antiqua"/>
              </a:rPr>
              <a:t>Ольга Викторовна,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Book Antiqua"/>
                <a:cs typeface="Times New Roman" panose="02020603050405020304" pitchFamily="18" charset="0"/>
                <a:sym typeface="Book Antiqua"/>
              </a:rPr>
              <a:t>директор МБОУ ДО </a:t>
            </a:r>
          </a:p>
          <a:p>
            <a:pPr lvl="0"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Book Antiqua"/>
                <a:cs typeface="Times New Roman" panose="02020603050405020304" pitchFamily="18" charset="0"/>
                <a:sym typeface="Book Antiqua"/>
              </a:rPr>
              <a:t>«Научно-информационно-методический центр»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ea typeface="Book Antiqua"/>
              <a:cs typeface="Times New Roman" panose="02020603050405020304" pitchFamily="18" charset="0"/>
              <a:sym typeface="Book Antiqua"/>
            </a:endParaRPr>
          </a:p>
          <a:p>
            <a:pPr lvl="0"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Book Antiqua"/>
                <a:cs typeface="Times New Roman" panose="02020603050405020304" pitchFamily="18" charset="0"/>
                <a:sym typeface="Book Antiqua"/>
              </a:rPr>
              <a:t>ГО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Book Antiqua"/>
                <a:cs typeface="Times New Roman" panose="02020603050405020304" pitchFamily="18" charset="0"/>
                <a:sym typeface="Book Antiqua"/>
              </a:rPr>
              <a:t>г.Уфа РБ</a:t>
            </a:r>
          </a:p>
        </p:txBody>
      </p:sp>
      <p:sp>
        <p:nvSpPr>
          <p:cNvPr id="2" name="AutoShape 2" descr="МБОУ ДО НИМ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5" descr="МБОУ ДО НИМЦ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12738"/>
            <a:ext cx="1661795" cy="166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503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15"/>
          <p:cNvPicPr>
            <a:picLocks noChangeAspect="1" noChangeArrowheads="1"/>
          </p:cNvPicPr>
          <p:nvPr/>
        </p:nvPicPr>
        <p:blipFill rotWithShape="1">
          <a:blip r:embed="rId3" cstate="print"/>
          <a:srcRect r="870" b="-19944"/>
          <a:stretch/>
        </p:blipFill>
        <p:spPr bwMode="auto">
          <a:xfrm>
            <a:off x="408287" y="661418"/>
            <a:ext cx="8298000" cy="11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4" y="157955"/>
            <a:ext cx="571501" cy="50101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668" y="133350"/>
            <a:ext cx="499181" cy="47625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EE729B91-831A-483F-90D7-0A2E9FBACE66}"/>
              </a:ext>
            </a:extLst>
          </p:cNvPr>
          <p:cNvSpPr/>
          <p:nvPr/>
        </p:nvSpPr>
        <p:spPr>
          <a:xfrm>
            <a:off x="4352488" y="772882"/>
            <a:ext cx="4353799" cy="4268225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B6DF8A7-4429-4301-9AFE-1FDE0C9CDD18}"/>
              </a:ext>
            </a:extLst>
          </p:cNvPr>
          <p:cNvSpPr txBox="1"/>
          <p:nvPr/>
        </p:nvSpPr>
        <p:spPr>
          <a:xfrm>
            <a:off x="1095375" y="166728"/>
            <a:ext cx="7740136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 действующие семинары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2660" y="14586857"/>
            <a:ext cx="5340891" cy="394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719259"/>
              </p:ext>
            </p:extLst>
          </p:nvPr>
        </p:nvGraphicFramePr>
        <p:xfrm>
          <a:off x="4455106" y="1661124"/>
          <a:ext cx="4148562" cy="24917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2601"/>
                <a:gridCol w="1628865"/>
                <a:gridCol w="1327096"/>
              </a:tblGrid>
              <a:tr h="858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направлений ПДС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слушателей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45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45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45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2" descr="https://klnvmu.mil.ru/upload/site195/document_images/VMstrwrrtgrtrrhjF-12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32" y="1092558"/>
            <a:ext cx="4025758" cy="298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39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15"/>
          <p:cNvPicPr>
            <a:picLocks noChangeAspect="1" noChangeArrowheads="1"/>
          </p:cNvPicPr>
          <p:nvPr/>
        </p:nvPicPr>
        <p:blipFill rotWithShape="1">
          <a:blip r:embed="rId3" cstate="print"/>
          <a:srcRect r="870" b="-19944"/>
          <a:stretch/>
        </p:blipFill>
        <p:spPr bwMode="auto">
          <a:xfrm>
            <a:off x="408287" y="661418"/>
            <a:ext cx="8298000" cy="11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4" y="157955"/>
            <a:ext cx="571501" cy="50101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668" y="133350"/>
            <a:ext cx="499181" cy="47625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EE729B91-831A-483F-90D7-0A2E9FBACE66}"/>
              </a:ext>
            </a:extLst>
          </p:cNvPr>
          <p:cNvSpPr/>
          <p:nvPr/>
        </p:nvSpPr>
        <p:spPr>
          <a:xfrm>
            <a:off x="3585883" y="772882"/>
            <a:ext cx="5409528" cy="4237268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B6DF8A7-4429-4301-9AFE-1FDE0C9CDD18}"/>
              </a:ext>
            </a:extLst>
          </p:cNvPr>
          <p:cNvSpPr txBox="1"/>
          <p:nvPr/>
        </p:nvSpPr>
        <p:spPr>
          <a:xfrm>
            <a:off x="417712" y="166728"/>
            <a:ext cx="8341599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конкурсы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B6CD21F8-B7C2-4DD1-AE98-90B7C30ACFAE}"/>
              </a:ext>
            </a:extLst>
          </p:cNvPr>
          <p:cNvSpPr/>
          <p:nvPr/>
        </p:nvSpPr>
        <p:spPr>
          <a:xfrm>
            <a:off x="3585883" y="772882"/>
            <a:ext cx="5249507" cy="4236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269875"/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 года столицы Башкортостана» </a:t>
            </a:r>
          </a:p>
          <a:p>
            <a:pPr marL="269875"/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75"/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 года башкирского языка и литературы»</a:t>
            </a:r>
          </a:p>
          <a:p>
            <a:pPr marL="269875" algn="ctr"/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75" algn="ctr"/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Учредители:</a:t>
            </a:r>
          </a:p>
          <a:p>
            <a:pPr marL="269875" algn="ctr"/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75"/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городского округа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Уфа 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75"/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75"/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Башкирская республиканская организация Профсоюза работников народного образования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науки Российской Федерации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A49C648C-49A1-4EF8-B239-5889BBE666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3" y="1497439"/>
            <a:ext cx="2521139" cy="252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4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15"/>
          <p:cNvPicPr>
            <a:picLocks noChangeAspect="1" noChangeArrowheads="1"/>
          </p:cNvPicPr>
          <p:nvPr/>
        </p:nvPicPr>
        <p:blipFill rotWithShape="1">
          <a:blip r:embed="rId3" cstate="print"/>
          <a:srcRect r="870" b="-19944"/>
          <a:stretch/>
        </p:blipFill>
        <p:spPr bwMode="auto">
          <a:xfrm>
            <a:off x="408287" y="661418"/>
            <a:ext cx="8298000" cy="11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4" y="157955"/>
            <a:ext cx="571501" cy="50101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668" y="133350"/>
            <a:ext cx="499181" cy="47625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EE729B91-831A-483F-90D7-0A2E9FBACE66}"/>
              </a:ext>
            </a:extLst>
          </p:cNvPr>
          <p:cNvSpPr/>
          <p:nvPr/>
        </p:nvSpPr>
        <p:spPr>
          <a:xfrm>
            <a:off x="3989071" y="772882"/>
            <a:ext cx="5006339" cy="4237268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B6DF8A7-4429-4301-9AFE-1FDE0C9CDD18}"/>
              </a:ext>
            </a:extLst>
          </p:cNvPr>
          <p:cNvSpPr txBox="1"/>
          <p:nvPr/>
        </p:nvSpPr>
        <p:spPr>
          <a:xfrm>
            <a:off x="417712" y="166728"/>
            <a:ext cx="8341599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конкурсы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B6CD21F8-B7C2-4DD1-AE98-90B7C30ACFAE}"/>
              </a:ext>
            </a:extLst>
          </p:cNvPr>
          <p:cNvSpPr/>
          <p:nvPr/>
        </p:nvSpPr>
        <p:spPr>
          <a:xfrm>
            <a:off x="4149090" y="772882"/>
            <a:ext cx="4686299" cy="4236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 года столицы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Башкортостана»</a:t>
            </a:r>
          </a:p>
          <a:p>
            <a:endParaRPr lang="ru-RU" sz="1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 педагогов </a:t>
            </a:r>
          </a:p>
          <a:p>
            <a:endParaRPr lang="ru-RU" sz="1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победителей и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лауреатов</a:t>
            </a:r>
          </a:p>
          <a:p>
            <a:endParaRPr lang="ru-RU" sz="1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педагогов общеобразовательных </a:t>
            </a:r>
            <a:endParaRPr lang="ru-RU" sz="1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город Уфа Республики  Башкортостан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asmandiyarova.af\Desktop\img_4072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" y="1510773"/>
            <a:ext cx="3829051" cy="267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20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15"/>
          <p:cNvPicPr>
            <a:picLocks noChangeAspect="1" noChangeArrowheads="1"/>
          </p:cNvPicPr>
          <p:nvPr/>
        </p:nvPicPr>
        <p:blipFill rotWithShape="1">
          <a:blip r:embed="rId3" cstate="print"/>
          <a:srcRect r="870" b="-19944"/>
          <a:stretch/>
        </p:blipFill>
        <p:spPr bwMode="auto">
          <a:xfrm>
            <a:off x="408287" y="661418"/>
            <a:ext cx="8298000" cy="11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4" y="157955"/>
            <a:ext cx="571501" cy="50101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668" y="133350"/>
            <a:ext cx="499181" cy="47625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EE729B91-831A-483F-90D7-0A2E9FBACE66}"/>
              </a:ext>
            </a:extLst>
          </p:cNvPr>
          <p:cNvSpPr/>
          <p:nvPr/>
        </p:nvSpPr>
        <p:spPr>
          <a:xfrm>
            <a:off x="3431314" y="1048806"/>
            <a:ext cx="5600699" cy="3961344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B6DF8A7-4429-4301-9AFE-1FDE0C9CDD18}"/>
              </a:ext>
            </a:extLst>
          </p:cNvPr>
          <p:cNvSpPr txBox="1"/>
          <p:nvPr/>
        </p:nvSpPr>
        <p:spPr>
          <a:xfrm>
            <a:off x="233560" y="189169"/>
            <a:ext cx="8341599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конкурсы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F0EC9B39-1DB6-4696-960D-3B16D97F29E3}"/>
              </a:ext>
            </a:extLst>
          </p:cNvPr>
          <p:cNvSpPr/>
          <p:nvPr/>
        </p:nvSpPr>
        <p:spPr>
          <a:xfrm>
            <a:off x="4890411" y="773475"/>
            <a:ext cx="3896944" cy="4236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F0EC9B39-1DB6-4696-960D-3B16D97F29E3}"/>
              </a:ext>
            </a:extLst>
          </p:cNvPr>
          <p:cNvSpPr/>
          <p:nvPr/>
        </p:nvSpPr>
        <p:spPr>
          <a:xfrm>
            <a:off x="3488464" y="817141"/>
            <a:ext cx="5655535" cy="4326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>
              <a:spcBef>
                <a:spcPts val="0"/>
              </a:spcBef>
            </a:pPr>
            <a:r>
              <a:rPr lang="ba-RU" sz="16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2018г. – </a:t>
            </a:r>
            <a:r>
              <a:rPr lang="ru-RU" sz="1600" b="1" dirty="0">
                <a:gradFill>
                  <a:gsLst>
                    <a:gs pos="0">
                      <a:srgbClr val="01B5D5"/>
                    </a:gs>
                    <a:gs pos="50000">
                      <a:srgbClr val="29B995"/>
                    </a:gs>
                    <a:gs pos="100000">
                      <a:srgbClr val="8BCC4A"/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ba-RU" sz="16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победителей и лауреатов конкурса  «Учитель года </a:t>
            </a:r>
          </a:p>
          <a:p>
            <a:pPr>
              <a:spcBef>
                <a:spcPts val="0"/>
              </a:spcBef>
            </a:pPr>
            <a:r>
              <a:rPr lang="ba-RU" sz="16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Башкортостана» </a:t>
            </a:r>
          </a:p>
          <a:p>
            <a:pPr>
              <a:spcBef>
                <a:spcPts val="0"/>
              </a:spcBef>
              <a:tabLst>
                <a:tab pos="358775" algn="l"/>
              </a:tabLst>
            </a:pPr>
            <a:r>
              <a:rPr lang="ru-RU" sz="1600" b="1" dirty="0">
                <a:gradFill>
                  <a:gsLst>
                    <a:gs pos="0">
                      <a:srgbClr val="01B5D5"/>
                    </a:gs>
                    <a:gs pos="50000">
                      <a:srgbClr val="29B995"/>
                    </a:gs>
                    <a:gs pos="100000">
                      <a:srgbClr val="8BCC4A"/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ba-RU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a-RU" sz="16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Всероссийского конкурса «Лучший учитель </a:t>
            </a:r>
          </a:p>
          <a:p>
            <a:pPr>
              <a:spcBef>
                <a:spcPts val="0"/>
              </a:spcBef>
              <a:tabLst>
                <a:tab pos="358775" algn="l"/>
              </a:tabLst>
            </a:pPr>
            <a:r>
              <a:rPr lang="ba-RU" sz="16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татарского языка и литературы»</a:t>
            </a:r>
          </a:p>
          <a:p>
            <a:pPr>
              <a:spcBef>
                <a:spcPts val="0"/>
              </a:spcBef>
              <a:tabLst>
                <a:tab pos="358775" algn="l"/>
              </a:tabLst>
            </a:pPr>
            <a:r>
              <a:rPr lang="ru-RU" sz="1600" b="1" dirty="0">
                <a:gradFill>
                  <a:gsLst>
                    <a:gs pos="0">
                      <a:srgbClr val="01B5D5"/>
                    </a:gs>
                    <a:gs pos="50000">
                      <a:srgbClr val="29B995"/>
                    </a:gs>
                    <a:gs pos="100000">
                      <a:srgbClr val="8BCC4A"/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ba-RU" sz="16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в номинации Всероссийского мастер-класса</a:t>
            </a:r>
          </a:p>
          <a:p>
            <a:pPr>
              <a:spcBef>
                <a:spcPts val="0"/>
              </a:spcBef>
              <a:tabLst>
                <a:tab pos="358775" algn="l"/>
              </a:tabLst>
            </a:pPr>
            <a:r>
              <a:rPr lang="ba-RU" sz="16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учителей родных языков </a:t>
            </a:r>
          </a:p>
          <a:p>
            <a:pPr>
              <a:spcBef>
                <a:spcPts val="0"/>
              </a:spcBef>
            </a:pPr>
            <a:r>
              <a:rPr lang="ba-RU" sz="16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2019г. – </a:t>
            </a:r>
            <a:r>
              <a:rPr lang="ru-RU" sz="1600" b="1" dirty="0">
                <a:gradFill>
                  <a:gsLst>
                    <a:gs pos="0">
                      <a:srgbClr val="01B5D5"/>
                    </a:gs>
                    <a:gs pos="50000">
                      <a:srgbClr val="29B995"/>
                    </a:gs>
                    <a:gs pos="100000">
                      <a:srgbClr val="8BCC4A"/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ba-RU" sz="16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a-RU" sz="16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победителей и </a:t>
            </a:r>
            <a:r>
              <a:rPr lang="ba-RU" sz="16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лауреатов конкурса «Учитель года</a:t>
            </a:r>
          </a:p>
          <a:p>
            <a:pPr>
              <a:spcBef>
                <a:spcPts val="0"/>
              </a:spcBef>
            </a:pPr>
            <a:r>
              <a:rPr lang="ba-RU" sz="16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Башкортостана»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gradFill>
                  <a:gsLst>
                    <a:gs pos="0">
                      <a:srgbClr val="01B5D5"/>
                    </a:gs>
                    <a:gs pos="50000">
                      <a:srgbClr val="29B995"/>
                    </a:gs>
                    <a:gs pos="100000">
                      <a:srgbClr val="8BCC4A"/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ba-RU" sz="16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в номинации Всероссийског</a:t>
            </a:r>
            <a:r>
              <a:rPr lang="ru-RU" sz="16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ba-RU" sz="16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мастер-класса </a:t>
            </a:r>
          </a:p>
          <a:p>
            <a:pPr>
              <a:spcBef>
                <a:spcPts val="0"/>
              </a:spcBef>
            </a:pPr>
            <a:r>
              <a:rPr lang="ba-RU" sz="16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учителей родных языков </a:t>
            </a:r>
          </a:p>
          <a:p>
            <a:pPr>
              <a:spcBef>
                <a:spcPts val="0"/>
              </a:spcBef>
            </a:pPr>
            <a:r>
              <a:rPr lang="ba-RU" sz="16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2020г. – </a:t>
            </a:r>
            <a:r>
              <a:rPr lang="ru-RU" sz="1600" b="1" dirty="0">
                <a:gradFill>
                  <a:gsLst>
                    <a:gs pos="0">
                      <a:srgbClr val="01B5D5"/>
                    </a:gs>
                    <a:gs pos="50000">
                      <a:srgbClr val="29B995"/>
                    </a:gs>
                    <a:gs pos="100000">
                      <a:srgbClr val="8BCC4A"/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ba-RU" sz="16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победителей и лауреатов конкурса «Учитель года </a:t>
            </a:r>
          </a:p>
          <a:p>
            <a:pPr>
              <a:spcBef>
                <a:spcPts val="0"/>
              </a:spcBef>
            </a:pPr>
            <a:r>
              <a:rPr lang="ba-RU" sz="16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Башкортостана»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gradFill>
                  <a:gsLst>
                    <a:gs pos="0">
                      <a:srgbClr val="01B5D5"/>
                    </a:gs>
                    <a:gs pos="50000">
                      <a:srgbClr val="29B995"/>
                    </a:gs>
                    <a:gs pos="100000">
                      <a:srgbClr val="8BCC4A"/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ba-RU" sz="16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абсолютный победитель в номинации «Молодые учителя»</a:t>
            </a:r>
          </a:p>
          <a:p>
            <a:pPr>
              <a:spcBef>
                <a:spcPts val="0"/>
              </a:spcBef>
            </a:pPr>
            <a:r>
              <a:rPr lang="ba-RU" sz="16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Всероссийского конкурса  «Педагогический дебют»  </a:t>
            </a:r>
          </a:p>
        </p:txBody>
      </p:sp>
      <p:pic>
        <p:nvPicPr>
          <p:cNvPr id="20" name="Picture 2" descr="C:\Users\Admin\Downloads\WhatsApp Image 2020-12-29 at 16.17.26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33" y="1048806"/>
            <a:ext cx="2892144" cy="396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77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15"/>
          <p:cNvPicPr>
            <a:picLocks noChangeAspect="1" noChangeArrowheads="1"/>
          </p:cNvPicPr>
          <p:nvPr/>
        </p:nvPicPr>
        <p:blipFill rotWithShape="1">
          <a:blip r:embed="rId3" cstate="print"/>
          <a:srcRect r="870" b="-19944"/>
          <a:stretch/>
        </p:blipFill>
        <p:spPr bwMode="auto">
          <a:xfrm>
            <a:off x="408287" y="661418"/>
            <a:ext cx="8298000" cy="11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4" y="157955"/>
            <a:ext cx="571501" cy="50101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668" y="133350"/>
            <a:ext cx="499181" cy="47625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EE729B91-831A-483F-90D7-0A2E9FBACE66}"/>
              </a:ext>
            </a:extLst>
          </p:cNvPr>
          <p:cNvSpPr/>
          <p:nvPr/>
        </p:nvSpPr>
        <p:spPr>
          <a:xfrm>
            <a:off x="4405512" y="772882"/>
            <a:ext cx="4353799" cy="4268225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40EFEC51-014E-493E-B6C1-0CEE2E3D1D8B}"/>
              </a:ext>
            </a:extLst>
          </p:cNvPr>
          <p:cNvSpPr/>
          <p:nvPr/>
        </p:nvSpPr>
        <p:spPr>
          <a:xfrm>
            <a:off x="4846319" y="779825"/>
            <a:ext cx="3997959" cy="41969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резидентов</a:t>
            </a:r>
          </a:p>
          <a:p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Своих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бросаем</a:t>
            </a:r>
          </a:p>
          <a:p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Ступени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B6DF8A7-4429-4301-9AFE-1FDE0C9CDD18}"/>
              </a:ext>
            </a:extLst>
          </p:cNvPr>
          <p:cNvSpPr txBox="1"/>
          <p:nvPr/>
        </p:nvSpPr>
        <p:spPr>
          <a:xfrm>
            <a:off x="1095375" y="166728"/>
            <a:ext cx="7360883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 в рамках клуба «Учитель года»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2660" y="14586857"/>
            <a:ext cx="5340891" cy="394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blob:https://web.whatsapp.com/6d9b7eeb-7286-4779-8e75-e9de2049c70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Picture 2" descr="C:\Users\Abashkina.OA\Desktop\WhatsApp Image 2021-02-02 at 12.34.13 (2)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2" y="1360169"/>
            <a:ext cx="4171948" cy="285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32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15"/>
          <p:cNvPicPr>
            <a:picLocks noChangeAspect="1" noChangeArrowheads="1"/>
          </p:cNvPicPr>
          <p:nvPr/>
        </p:nvPicPr>
        <p:blipFill rotWithShape="1">
          <a:blip r:embed="rId3" cstate="print"/>
          <a:srcRect r="870" b="-19944"/>
          <a:stretch/>
        </p:blipFill>
        <p:spPr bwMode="auto">
          <a:xfrm>
            <a:off x="408287" y="661418"/>
            <a:ext cx="8298000" cy="11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4" y="157955"/>
            <a:ext cx="571501" cy="50101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668" y="133350"/>
            <a:ext cx="499181" cy="47625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EE729B91-831A-483F-90D7-0A2E9FBACE66}"/>
              </a:ext>
            </a:extLst>
          </p:cNvPr>
          <p:cNvSpPr/>
          <p:nvPr/>
        </p:nvSpPr>
        <p:spPr>
          <a:xfrm>
            <a:off x="3989071" y="868680"/>
            <a:ext cx="4949190" cy="414147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B6DF8A7-4429-4301-9AFE-1FDE0C9CDD18}"/>
              </a:ext>
            </a:extLst>
          </p:cNvPr>
          <p:cNvSpPr txBox="1"/>
          <p:nvPr/>
        </p:nvSpPr>
        <p:spPr>
          <a:xfrm>
            <a:off x="417712" y="166728"/>
            <a:ext cx="8341599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конкурсы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B6CD21F8-B7C2-4DD1-AE98-90B7C30ACFAE}"/>
              </a:ext>
            </a:extLst>
          </p:cNvPr>
          <p:cNvSpPr/>
          <p:nvPr/>
        </p:nvSpPr>
        <p:spPr>
          <a:xfrm>
            <a:off x="4588511" y="773475"/>
            <a:ext cx="4555488" cy="4236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Педагог-мастер</a:t>
            </a:r>
          </a:p>
          <a:p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Педагог-исследователь</a:t>
            </a:r>
          </a:p>
          <a:p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City-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</a:t>
            </a: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="" xmlns:a16="http://schemas.microsoft.com/office/drawing/2014/main" id="{C5B2D7DE-4A70-428F-B4EB-847A50D98798}"/>
              </a:ext>
            </a:extLst>
          </p:cNvPr>
          <p:cNvGrpSpPr/>
          <p:nvPr/>
        </p:nvGrpSpPr>
        <p:grpSpPr>
          <a:xfrm>
            <a:off x="4163022" y="2641718"/>
            <a:ext cx="361790" cy="249798"/>
            <a:chOff x="5317337" y="1015948"/>
            <a:chExt cx="361790" cy="300125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94EAF2C9-FBA5-4CFC-8981-345394A9D700}"/>
                </a:ext>
              </a:extLst>
            </p:cNvPr>
            <p:cNvSpPr/>
            <p:nvPr/>
          </p:nvSpPr>
          <p:spPr>
            <a:xfrm>
              <a:off x="5347855" y="1136073"/>
              <a:ext cx="180000" cy="18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оловина рамки 19">
              <a:extLst>
                <a:ext uri="{FF2B5EF4-FFF2-40B4-BE49-F238E27FC236}">
                  <a16:creationId xmlns="" xmlns:a16="http://schemas.microsoft.com/office/drawing/2014/main" id="{A54A68AB-85E6-4E89-96E4-D81485D73FCF}"/>
                </a:ext>
              </a:extLst>
            </p:cNvPr>
            <p:cNvSpPr/>
            <p:nvPr/>
          </p:nvSpPr>
          <p:spPr>
            <a:xfrm rot="13759282">
              <a:off x="5408025" y="925260"/>
              <a:ext cx="180413" cy="361790"/>
            </a:xfrm>
            <a:prstGeom prst="halfFram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="" xmlns:a16="http://schemas.microsoft.com/office/drawing/2014/main" id="{3E234CD0-1305-43B4-87C7-E70A28C0DB8E}"/>
              </a:ext>
            </a:extLst>
          </p:cNvPr>
          <p:cNvGrpSpPr/>
          <p:nvPr/>
        </p:nvGrpSpPr>
        <p:grpSpPr>
          <a:xfrm>
            <a:off x="4144617" y="2065732"/>
            <a:ext cx="361790" cy="249798"/>
            <a:chOff x="5317337" y="1015948"/>
            <a:chExt cx="361790" cy="300125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="" xmlns:a16="http://schemas.microsoft.com/office/drawing/2014/main" id="{3CFEF2E7-865A-46BB-BA62-7FFB47A987E1}"/>
                </a:ext>
              </a:extLst>
            </p:cNvPr>
            <p:cNvSpPr/>
            <p:nvPr/>
          </p:nvSpPr>
          <p:spPr>
            <a:xfrm>
              <a:off x="5347855" y="1136073"/>
              <a:ext cx="180000" cy="18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оловина рамки 26">
              <a:extLst>
                <a:ext uri="{FF2B5EF4-FFF2-40B4-BE49-F238E27FC236}">
                  <a16:creationId xmlns="" xmlns:a16="http://schemas.microsoft.com/office/drawing/2014/main" id="{9002D947-2FA4-4C77-8530-3BD41F1992EB}"/>
                </a:ext>
              </a:extLst>
            </p:cNvPr>
            <p:cNvSpPr/>
            <p:nvPr/>
          </p:nvSpPr>
          <p:spPr>
            <a:xfrm rot="13759282">
              <a:off x="5408025" y="925260"/>
              <a:ext cx="180413" cy="361790"/>
            </a:xfrm>
            <a:prstGeom prst="halfFram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="" xmlns:a16="http://schemas.microsoft.com/office/drawing/2014/main" id="{3E234CD0-1305-43B4-87C7-E70A28C0DB8E}"/>
              </a:ext>
            </a:extLst>
          </p:cNvPr>
          <p:cNvGrpSpPr/>
          <p:nvPr/>
        </p:nvGrpSpPr>
        <p:grpSpPr>
          <a:xfrm>
            <a:off x="4193540" y="3198318"/>
            <a:ext cx="361790" cy="249798"/>
            <a:chOff x="5317337" y="1015948"/>
            <a:chExt cx="361790" cy="300125"/>
          </a:xfrm>
        </p:grpSpPr>
        <p:sp>
          <p:nvSpPr>
            <p:cNvPr id="39" name="Прямоугольник 38">
              <a:extLst>
                <a:ext uri="{FF2B5EF4-FFF2-40B4-BE49-F238E27FC236}">
                  <a16:creationId xmlns="" xmlns:a16="http://schemas.microsoft.com/office/drawing/2014/main" id="{3CFEF2E7-865A-46BB-BA62-7FFB47A987E1}"/>
                </a:ext>
              </a:extLst>
            </p:cNvPr>
            <p:cNvSpPr/>
            <p:nvPr/>
          </p:nvSpPr>
          <p:spPr>
            <a:xfrm>
              <a:off x="5347855" y="1136073"/>
              <a:ext cx="180000" cy="18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оловина рамки 39">
              <a:extLst>
                <a:ext uri="{FF2B5EF4-FFF2-40B4-BE49-F238E27FC236}">
                  <a16:creationId xmlns="" xmlns:a16="http://schemas.microsoft.com/office/drawing/2014/main" id="{9002D947-2FA4-4C77-8530-3BD41F1992EB}"/>
                </a:ext>
              </a:extLst>
            </p:cNvPr>
            <p:cNvSpPr/>
            <p:nvPr/>
          </p:nvSpPr>
          <p:spPr>
            <a:xfrm rot="13759282">
              <a:off x="5408025" y="925260"/>
              <a:ext cx="180413" cy="361790"/>
            </a:xfrm>
            <a:prstGeom prst="halfFram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10242" name="Picture 2" descr="https://www.laplandiya.org/uploads/pages/2202/img/news-20180320-1521546082-ghbk5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00" y="1494588"/>
            <a:ext cx="3574644" cy="264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19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15"/>
          <p:cNvPicPr>
            <a:picLocks noChangeAspect="1" noChangeArrowheads="1"/>
          </p:cNvPicPr>
          <p:nvPr/>
        </p:nvPicPr>
        <p:blipFill rotWithShape="1">
          <a:blip r:embed="rId3" cstate="print"/>
          <a:srcRect r="870" b="-19944"/>
          <a:stretch/>
        </p:blipFill>
        <p:spPr bwMode="auto">
          <a:xfrm>
            <a:off x="408287" y="661418"/>
            <a:ext cx="8298000" cy="11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4" y="157955"/>
            <a:ext cx="571501" cy="50101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668" y="133350"/>
            <a:ext cx="499181" cy="47625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EE729B91-831A-483F-90D7-0A2E9FBACE66}"/>
              </a:ext>
            </a:extLst>
          </p:cNvPr>
          <p:cNvSpPr/>
          <p:nvPr/>
        </p:nvSpPr>
        <p:spPr>
          <a:xfrm>
            <a:off x="3989070" y="772882"/>
            <a:ext cx="5154929" cy="4237268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B6DF8A7-4429-4301-9AFE-1FDE0C9CDD18}"/>
              </a:ext>
            </a:extLst>
          </p:cNvPr>
          <p:cNvSpPr txBox="1"/>
          <p:nvPr/>
        </p:nvSpPr>
        <p:spPr>
          <a:xfrm>
            <a:off x="417712" y="166728"/>
            <a:ext cx="8341599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Педагог-мастер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B6CD21F8-B7C2-4DD1-AE98-90B7C30ACFAE}"/>
              </a:ext>
            </a:extLst>
          </p:cNvPr>
          <p:cNvSpPr/>
          <p:nvPr/>
        </p:nvSpPr>
        <p:spPr>
          <a:xfrm>
            <a:off x="4457700" y="773475"/>
            <a:ext cx="4686299" cy="4236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165339"/>
              </p:ext>
            </p:extLst>
          </p:nvPr>
        </p:nvGraphicFramePr>
        <p:xfrm>
          <a:off x="4149089" y="1665793"/>
          <a:ext cx="4834890" cy="24578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8751"/>
                <a:gridCol w="2107024"/>
                <a:gridCol w="1969115"/>
              </a:tblGrid>
              <a:tr h="5122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 конкурса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победителей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22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22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22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073" name="Picture 1" descr="\\192.168.3.7\Share\118 каб\1ОРГПЕД ОТДЕЛ\Желнова\презентации\ФОТО МАСТЕР_КЛАССОВ\WhatsApp Image 2021-01-24 at 20.23.19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" y="772882"/>
            <a:ext cx="3944303" cy="19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3" descr="blob:https://web.whatsapp.com/073edb42-fcd4-4959-a63e-892fe614a0d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79" y="2926450"/>
            <a:ext cx="3997150" cy="208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23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15"/>
          <p:cNvPicPr>
            <a:picLocks noChangeAspect="1" noChangeArrowheads="1"/>
          </p:cNvPicPr>
          <p:nvPr/>
        </p:nvPicPr>
        <p:blipFill rotWithShape="1">
          <a:blip r:embed="rId3" cstate="print"/>
          <a:srcRect r="870" b="-19944"/>
          <a:stretch/>
        </p:blipFill>
        <p:spPr bwMode="auto">
          <a:xfrm>
            <a:off x="408287" y="661418"/>
            <a:ext cx="8298000" cy="11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4" y="157955"/>
            <a:ext cx="571501" cy="50101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668" y="133350"/>
            <a:ext cx="499181" cy="47625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EE729B91-831A-483F-90D7-0A2E9FBACE66}"/>
              </a:ext>
            </a:extLst>
          </p:cNvPr>
          <p:cNvSpPr/>
          <p:nvPr/>
        </p:nvSpPr>
        <p:spPr>
          <a:xfrm>
            <a:off x="3989070" y="772882"/>
            <a:ext cx="5154929" cy="4237268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B6DF8A7-4429-4301-9AFE-1FDE0C9CDD18}"/>
              </a:ext>
            </a:extLst>
          </p:cNvPr>
          <p:cNvSpPr txBox="1"/>
          <p:nvPr/>
        </p:nvSpPr>
        <p:spPr>
          <a:xfrm>
            <a:off x="417712" y="166728"/>
            <a:ext cx="8341599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Педагог-исследователь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B6CD21F8-B7C2-4DD1-AE98-90B7C30ACFAE}"/>
              </a:ext>
            </a:extLst>
          </p:cNvPr>
          <p:cNvSpPr/>
          <p:nvPr/>
        </p:nvSpPr>
        <p:spPr>
          <a:xfrm>
            <a:off x="4457700" y="773475"/>
            <a:ext cx="4686299" cy="4236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180467"/>
              </p:ext>
            </p:extLst>
          </p:nvPr>
        </p:nvGraphicFramePr>
        <p:xfrm>
          <a:off x="4149089" y="1665793"/>
          <a:ext cx="4834890" cy="24831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8751"/>
                <a:gridCol w="2107024"/>
                <a:gridCol w="1969115"/>
              </a:tblGrid>
              <a:tr h="5122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 конкурса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победителей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22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105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22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69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22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66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171" name="Picture 3" descr="C:\Users\Abashkina.OA\Desktop\WhatsApp Image 2021-02-02 at 12.34.13 (1)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" y="1079891"/>
            <a:ext cx="3909060" cy="362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91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Прямоугольник 67"/>
          <p:cNvSpPr/>
          <p:nvPr/>
        </p:nvSpPr>
        <p:spPr>
          <a:xfrm>
            <a:off x="1" y="861425"/>
            <a:ext cx="378619" cy="380201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        НАПРАВЛЕНИЕ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Овал 71"/>
          <p:cNvSpPr/>
          <p:nvPr/>
        </p:nvSpPr>
        <p:spPr>
          <a:xfrm>
            <a:off x="1143986" y="869930"/>
            <a:ext cx="487308" cy="283821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2931910" y="874523"/>
            <a:ext cx="495068" cy="276459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4626239" y="858117"/>
            <a:ext cx="454591" cy="307445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Овал 74"/>
          <p:cNvSpPr/>
          <p:nvPr/>
        </p:nvSpPr>
        <p:spPr>
          <a:xfrm>
            <a:off x="6286521" y="864291"/>
            <a:ext cx="457180" cy="301271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7948142" y="874523"/>
            <a:ext cx="479004" cy="276459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597896" y="1146800"/>
            <a:ext cx="15794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 менторов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4108305" y="1148221"/>
            <a:ext cx="17716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Cyr Bash Normal" panose="020B06030503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Золотые лекции</a:t>
            </a:r>
            <a:endParaRPr lang="ru-RU" b="1" dirty="0">
              <a:solidFill>
                <a:srgbClr val="002060"/>
              </a:solidFill>
              <a:latin typeface="Times Cyr Bash Normal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7120890" y="1105692"/>
            <a:ext cx="20231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Курсы повышения квалификации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4" name="Прямая соединительная линия 113"/>
          <p:cNvCxnSpPr/>
          <p:nvPr/>
        </p:nvCxnSpPr>
        <p:spPr>
          <a:xfrm>
            <a:off x="278606" y="1585912"/>
            <a:ext cx="0" cy="150018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8" name="Стрелка вверх 27"/>
          <p:cNvSpPr/>
          <p:nvPr/>
        </p:nvSpPr>
        <p:spPr>
          <a:xfrm rot="5400000">
            <a:off x="407194" y="1365567"/>
            <a:ext cx="270108" cy="270353"/>
          </a:xfrm>
          <a:prstGeom prst="up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Стрелка вверх 123"/>
          <p:cNvSpPr/>
          <p:nvPr/>
        </p:nvSpPr>
        <p:spPr>
          <a:xfrm rot="5400000">
            <a:off x="395764" y="3456451"/>
            <a:ext cx="270108" cy="270353"/>
          </a:xfrm>
          <a:prstGeom prst="up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Стрелка вверх 127"/>
          <p:cNvSpPr/>
          <p:nvPr/>
        </p:nvSpPr>
        <p:spPr>
          <a:xfrm rot="10800000">
            <a:off x="1281913" y="1853348"/>
            <a:ext cx="211454" cy="765810"/>
          </a:xfrm>
          <a:prstGeom prst="upArrow">
            <a:avLst/>
          </a:prstGeom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Стрелка вверх 128"/>
          <p:cNvSpPr/>
          <p:nvPr/>
        </p:nvSpPr>
        <p:spPr>
          <a:xfrm rot="10800000">
            <a:off x="3053110" y="1871649"/>
            <a:ext cx="242402" cy="844127"/>
          </a:xfrm>
          <a:prstGeom prst="upArrow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Стрелка вверх 131"/>
          <p:cNvSpPr/>
          <p:nvPr/>
        </p:nvSpPr>
        <p:spPr>
          <a:xfrm rot="10800000">
            <a:off x="4726133" y="1930869"/>
            <a:ext cx="267999" cy="640881"/>
          </a:xfrm>
          <a:prstGeom prst="upArrow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Стрелка вверх 134"/>
          <p:cNvSpPr/>
          <p:nvPr/>
        </p:nvSpPr>
        <p:spPr>
          <a:xfrm rot="10800000">
            <a:off x="6453799" y="1934056"/>
            <a:ext cx="289903" cy="626264"/>
          </a:xfrm>
          <a:prstGeom prst="upArrow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Стрелка вверх 136"/>
          <p:cNvSpPr/>
          <p:nvPr/>
        </p:nvSpPr>
        <p:spPr>
          <a:xfrm rot="10800000">
            <a:off x="8115300" y="2085919"/>
            <a:ext cx="187934" cy="250087"/>
          </a:xfrm>
          <a:prstGeom prst="up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2416318" y="1145462"/>
            <a:ext cx="18079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Городские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868527" y="1145462"/>
            <a:ext cx="16687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Конкурсное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97894" y="2560320"/>
            <a:ext cx="19578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сообщество профессионалов учителей, 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педагогов оказывающих индивидуальное сопровождение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263140" y="2724405"/>
            <a:ext cx="20802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ежемесячно ведущие педагоги проводят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консультации для молодых педагогов по разным дисциплинам 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205193" y="2743201"/>
            <a:ext cx="180155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YouTube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ДО «НИМЦ»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плейлист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лекциями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ведущих педагогов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города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852161" y="2620090"/>
            <a:ext cx="17830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ежегодно проводятся профессиональные конкурсы :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Учитель года;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-Педагог-мастер;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-Педагог-исследователь;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City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урок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579217" y="2321059"/>
            <a:ext cx="153069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рганизованы курсы повышения квалификации для молодых педагогов</a:t>
            </a:r>
          </a:p>
        </p:txBody>
      </p:sp>
      <p:pic>
        <p:nvPicPr>
          <p:cNvPr id="29" name="Picture 15"/>
          <p:cNvPicPr>
            <a:picLocks noChangeAspect="1" noChangeArrowheads="1"/>
          </p:cNvPicPr>
          <p:nvPr/>
        </p:nvPicPr>
        <p:blipFill rotWithShape="1">
          <a:blip r:embed="rId2" cstate="print"/>
          <a:srcRect r="870" b="-19944"/>
          <a:stretch/>
        </p:blipFill>
        <p:spPr bwMode="auto">
          <a:xfrm>
            <a:off x="408287" y="661418"/>
            <a:ext cx="8298000" cy="11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4" y="157955"/>
            <a:ext cx="571501" cy="50101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668" y="133350"/>
            <a:ext cx="499181" cy="47625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7B6DF8A7-4429-4301-9AFE-1FDE0C9CDD18}"/>
              </a:ext>
            </a:extLst>
          </p:cNvPr>
          <p:cNvSpPr txBox="1"/>
          <p:nvPr/>
        </p:nvSpPr>
        <p:spPr>
          <a:xfrm>
            <a:off x="677425" y="214669"/>
            <a:ext cx="7897734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муниципального наставничества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02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15"/>
          <p:cNvPicPr>
            <a:picLocks noChangeAspect="1" noChangeArrowheads="1"/>
          </p:cNvPicPr>
          <p:nvPr/>
        </p:nvPicPr>
        <p:blipFill rotWithShape="1">
          <a:blip r:embed="rId3" cstate="print"/>
          <a:srcRect r="870" b="-19944"/>
          <a:stretch/>
        </p:blipFill>
        <p:spPr bwMode="auto">
          <a:xfrm>
            <a:off x="408287" y="661418"/>
            <a:ext cx="8298000" cy="11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4" y="157955"/>
            <a:ext cx="571501" cy="50101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668" y="133350"/>
            <a:ext cx="499181" cy="47625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EE729B91-831A-483F-90D7-0A2E9FBACE66}"/>
              </a:ext>
            </a:extLst>
          </p:cNvPr>
          <p:cNvSpPr/>
          <p:nvPr/>
        </p:nvSpPr>
        <p:spPr>
          <a:xfrm>
            <a:off x="5029199" y="982979"/>
            <a:ext cx="3895083" cy="3865773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B6DF8A7-4429-4301-9AFE-1FDE0C9CDD18}"/>
              </a:ext>
            </a:extLst>
          </p:cNvPr>
          <p:cNvSpPr txBox="1"/>
          <p:nvPr/>
        </p:nvSpPr>
        <p:spPr>
          <a:xfrm>
            <a:off x="1095375" y="29073"/>
            <a:ext cx="7479784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Форум «Наставничество в образовании. Актуальные модели, формы, практики»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F0EC9B39-1DB6-4696-960D-3B16D97F29E3}"/>
              </a:ext>
            </a:extLst>
          </p:cNvPr>
          <p:cNvSpPr/>
          <p:nvPr/>
        </p:nvSpPr>
        <p:spPr>
          <a:xfrm>
            <a:off x="5326380" y="1120140"/>
            <a:ext cx="3460974" cy="3474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заместители руководителя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организаций городского округа город Уфа Республики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Башкортостан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https://nimc-ufa.ru/wp-content/image_news/2020/10/29/120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94" y="1555694"/>
            <a:ext cx="4820469" cy="272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47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15"/>
          <p:cNvPicPr>
            <a:picLocks noChangeAspect="1" noChangeArrowheads="1"/>
          </p:cNvPicPr>
          <p:nvPr/>
        </p:nvPicPr>
        <p:blipFill rotWithShape="1">
          <a:blip r:embed="rId3" cstate="print"/>
          <a:srcRect r="870" b="-19944"/>
          <a:stretch/>
        </p:blipFill>
        <p:spPr bwMode="auto">
          <a:xfrm>
            <a:off x="408287" y="661418"/>
            <a:ext cx="8298000" cy="11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4" y="157955"/>
            <a:ext cx="571501" cy="50101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668" y="133350"/>
            <a:ext cx="499181" cy="47625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EE729B91-831A-483F-90D7-0A2E9FBACE66}"/>
              </a:ext>
            </a:extLst>
          </p:cNvPr>
          <p:cNvSpPr/>
          <p:nvPr/>
        </p:nvSpPr>
        <p:spPr>
          <a:xfrm>
            <a:off x="4405512" y="772882"/>
            <a:ext cx="4578468" cy="4268225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40EFEC51-014E-493E-B6C1-0CEE2E3D1D8B}"/>
              </a:ext>
            </a:extLst>
          </p:cNvPr>
          <p:cNvSpPr/>
          <p:nvPr/>
        </p:nvSpPr>
        <p:spPr>
          <a:xfrm>
            <a:off x="4846319" y="779825"/>
            <a:ext cx="4297681" cy="41969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школьные методические объединения</a:t>
            </a:r>
          </a:p>
          <a:p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айонные методические объединения</a:t>
            </a:r>
          </a:p>
          <a:p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ородские методические объединения</a:t>
            </a:r>
          </a:p>
          <a:p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ДО «НИМЦ»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B6DF8A7-4429-4301-9AFE-1FDE0C9CDD18}"/>
              </a:ext>
            </a:extLst>
          </p:cNvPr>
          <p:cNvSpPr txBox="1"/>
          <p:nvPr/>
        </p:nvSpPr>
        <p:spPr>
          <a:xfrm>
            <a:off x="1095375" y="166728"/>
            <a:ext cx="7740136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ba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сопровождение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grpSp>
        <p:nvGrpSpPr>
          <p:cNvPr id="40" name="Группа 39">
            <a:extLst>
              <a:ext uri="{FF2B5EF4-FFF2-40B4-BE49-F238E27FC236}">
                <a16:creationId xmlns="" xmlns:a16="http://schemas.microsoft.com/office/drawing/2014/main" id="{D19DE842-B8C9-4636-A556-17D4B1F14DE0}"/>
              </a:ext>
            </a:extLst>
          </p:cNvPr>
          <p:cNvGrpSpPr/>
          <p:nvPr/>
        </p:nvGrpSpPr>
        <p:grpSpPr>
          <a:xfrm>
            <a:off x="4506423" y="2491696"/>
            <a:ext cx="361790" cy="249798"/>
            <a:chOff x="5317337" y="1015948"/>
            <a:chExt cx="361790" cy="300125"/>
          </a:xfrm>
        </p:grpSpPr>
        <p:sp>
          <p:nvSpPr>
            <p:cNvPr id="41" name="Прямоугольник 40">
              <a:extLst>
                <a:ext uri="{FF2B5EF4-FFF2-40B4-BE49-F238E27FC236}">
                  <a16:creationId xmlns="" xmlns:a16="http://schemas.microsoft.com/office/drawing/2014/main" id="{A788A83B-B2B7-4924-A56D-47EF7144111D}"/>
                </a:ext>
              </a:extLst>
            </p:cNvPr>
            <p:cNvSpPr/>
            <p:nvPr/>
          </p:nvSpPr>
          <p:spPr>
            <a:xfrm>
              <a:off x="5347855" y="1136073"/>
              <a:ext cx="180000" cy="18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оловина рамки 41">
              <a:extLst>
                <a:ext uri="{FF2B5EF4-FFF2-40B4-BE49-F238E27FC236}">
                  <a16:creationId xmlns="" xmlns:a16="http://schemas.microsoft.com/office/drawing/2014/main" id="{31F5F590-E95F-40A7-B54F-C8206DF1C03D}"/>
                </a:ext>
              </a:extLst>
            </p:cNvPr>
            <p:cNvSpPr/>
            <p:nvPr/>
          </p:nvSpPr>
          <p:spPr>
            <a:xfrm rot="13759282">
              <a:off x="5408025" y="925260"/>
              <a:ext cx="180413" cy="361790"/>
            </a:xfrm>
            <a:prstGeom prst="halfFram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2660" y="14586857"/>
            <a:ext cx="5340891" cy="394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D19DE842-B8C9-4636-A556-17D4B1F14DE0}"/>
              </a:ext>
            </a:extLst>
          </p:cNvPr>
          <p:cNvGrpSpPr/>
          <p:nvPr/>
        </p:nvGrpSpPr>
        <p:grpSpPr>
          <a:xfrm>
            <a:off x="4472399" y="1936222"/>
            <a:ext cx="361790" cy="249798"/>
            <a:chOff x="5317337" y="1015948"/>
            <a:chExt cx="361790" cy="300125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A788A83B-B2B7-4924-A56D-47EF7144111D}"/>
                </a:ext>
              </a:extLst>
            </p:cNvPr>
            <p:cNvSpPr/>
            <p:nvPr/>
          </p:nvSpPr>
          <p:spPr>
            <a:xfrm>
              <a:off x="5347855" y="1136073"/>
              <a:ext cx="180000" cy="18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оловина рамки 17">
              <a:extLst>
                <a:ext uri="{FF2B5EF4-FFF2-40B4-BE49-F238E27FC236}">
                  <a16:creationId xmlns="" xmlns:a16="http://schemas.microsoft.com/office/drawing/2014/main" id="{31F5F590-E95F-40A7-B54F-C8206DF1C03D}"/>
                </a:ext>
              </a:extLst>
            </p:cNvPr>
            <p:cNvSpPr/>
            <p:nvPr/>
          </p:nvSpPr>
          <p:spPr>
            <a:xfrm rot="13759282">
              <a:off x="5408025" y="925260"/>
              <a:ext cx="180413" cy="361790"/>
            </a:xfrm>
            <a:prstGeom prst="halfFram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="" xmlns:a16="http://schemas.microsoft.com/office/drawing/2014/main" id="{D19DE842-B8C9-4636-A556-17D4B1F14DE0}"/>
              </a:ext>
            </a:extLst>
          </p:cNvPr>
          <p:cNvGrpSpPr/>
          <p:nvPr/>
        </p:nvGrpSpPr>
        <p:grpSpPr>
          <a:xfrm>
            <a:off x="4492309" y="3010120"/>
            <a:ext cx="361790" cy="249798"/>
            <a:chOff x="5317337" y="1015948"/>
            <a:chExt cx="361790" cy="300125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="" xmlns:a16="http://schemas.microsoft.com/office/drawing/2014/main" id="{A788A83B-B2B7-4924-A56D-47EF7144111D}"/>
                </a:ext>
              </a:extLst>
            </p:cNvPr>
            <p:cNvSpPr/>
            <p:nvPr/>
          </p:nvSpPr>
          <p:spPr>
            <a:xfrm>
              <a:off x="5347855" y="1136073"/>
              <a:ext cx="180000" cy="18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оловина рамки 20">
              <a:extLst>
                <a:ext uri="{FF2B5EF4-FFF2-40B4-BE49-F238E27FC236}">
                  <a16:creationId xmlns="" xmlns:a16="http://schemas.microsoft.com/office/drawing/2014/main" id="{31F5F590-E95F-40A7-B54F-C8206DF1C03D}"/>
                </a:ext>
              </a:extLst>
            </p:cNvPr>
            <p:cNvSpPr/>
            <p:nvPr/>
          </p:nvSpPr>
          <p:spPr>
            <a:xfrm rot="13759282">
              <a:off x="5408025" y="925260"/>
              <a:ext cx="180413" cy="361790"/>
            </a:xfrm>
            <a:prstGeom prst="halfFram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="" xmlns:a16="http://schemas.microsoft.com/office/drawing/2014/main" id="{D19DE842-B8C9-4636-A556-17D4B1F14DE0}"/>
              </a:ext>
            </a:extLst>
          </p:cNvPr>
          <p:cNvGrpSpPr/>
          <p:nvPr/>
        </p:nvGrpSpPr>
        <p:grpSpPr>
          <a:xfrm>
            <a:off x="4516331" y="3554857"/>
            <a:ext cx="361790" cy="249798"/>
            <a:chOff x="5317337" y="1015948"/>
            <a:chExt cx="361790" cy="300125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="" xmlns:a16="http://schemas.microsoft.com/office/drawing/2014/main" id="{A788A83B-B2B7-4924-A56D-47EF7144111D}"/>
                </a:ext>
              </a:extLst>
            </p:cNvPr>
            <p:cNvSpPr/>
            <p:nvPr/>
          </p:nvSpPr>
          <p:spPr>
            <a:xfrm>
              <a:off x="5347855" y="1136073"/>
              <a:ext cx="180000" cy="18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оловина рамки 23">
              <a:extLst>
                <a:ext uri="{FF2B5EF4-FFF2-40B4-BE49-F238E27FC236}">
                  <a16:creationId xmlns="" xmlns:a16="http://schemas.microsoft.com/office/drawing/2014/main" id="{31F5F590-E95F-40A7-B54F-C8206DF1C03D}"/>
                </a:ext>
              </a:extLst>
            </p:cNvPr>
            <p:cNvSpPr/>
            <p:nvPr/>
          </p:nvSpPr>
          <p:spPr>
            <a:xfrm rot="13759282">
              <a:off x="5408025" y="925260"/>
              <a:ext cx="180413" cy="361790"/>
            </a:xfrm>
            <a:prstGeom prst="halfFram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25" name="Picture 15"/>
          <p:cNvPicPr>
            <a:picLocks noChangeAspect="1" noChangeArrowheads="1"/>
          </p:cNvPicPr>
          <p:nvPr/>
        </p:nvPicPr>
        <p:blipFill rotWithShape="1">
          <a:blip r:embed="rId3" cstate="print"/>
          <a:srcRect r="870" b="-19944"/>
          <a:stretch/>
        </p:blipFill>
        <p:spPr bwMode="auto">
          <a:xfrm>
            <a:off x="408287" y="713678"/>
            <a:ext cx="8298000" cy="11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C:\Users\Abashkina.OA\Downloads\IMG_817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86" y="1502968"/>
            <a:ext cx="3997225" cy="257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51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15"/>
          <p:cNvPicPr>
            <a:picLocks noChangeAspect="1" noChangeArrowheads="1"/>
          </p:cNvPicPr>
          <p:nvPr/>
        </p:nvPicPr>
        <p:blipFill rotWithShape="1">
          <a:blip r:embed="rId3" cstate="print"/>
          <a:srcRect r="870" b="-19944"/>
          <a:stretch/>
        </p:blipFill>
        <p:spPr bwMode="auto">
          <a:xfrm>
            <a:off x="408287" y="661418"/>
            <a:ext cx="8298000" cy="11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4" y="157955"/>
            <a:ext cx="571501" cy="50101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668" y="133350"/>
            <a:ext cx="499181" cy="47625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EE729B91-831A-483F-90D7-0A2E9FBACE66}"/>
              </a:ext>
            </a:extLst>
          </p:cNvPr>
          <p:cNvSpPr/>
          <p:nvPr/>
        </p:nvSpPr>
        <p:spPr>
          <a:xfrm>
            <a:off x="5029199" y="982979"/>
            <a:ext cx="3895083" cy="3865773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B6DF8A7-4429-4301-9AFE-1FDE0C9CDD18}"/>
              </a:ext>
            </a:extLst>
          </p:cNvPr>
          <p:cNvSpPr txBox="1"/>
          <p:nvPr/>
        </p:nvSpPr>
        <p:spPr>
          <a:xfrm>
            <a:off x="994411" y="214669"/>
            <a:ext cx="7212258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обучающихся в 2019-2020 учебном году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F0EC9B39-1DB6-4696-960D-3B16D97F29E3}"/>
              </a:ext>
            </a:extLst>
          </p:cNvPr>
          <p:cNvSpPr/>
          <p:nvPr/>
        </p:nvSpPr>
        <p:spPr>
          <a:xfrm>
            <a:off x="5326380" y="1355670"/>
            <a:ext cx="3460974" cy="3474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баллов – 61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 </a:t>
            </a: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баллов по 2 предметам – 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выпускника </a:t>
            </a:r>
          </a:p>
          <a:p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Призовые места </a:t>
            </a:r>
          </a:p>
          <a:p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 обучающихся</a:t>
            </a:r>
          </a:p>
          <a:p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6" descr="blob:https://web.whatsapp.com/16a5d35a-c87b-413f-b74a-82057beb5df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5" y="1292804"/>
            <a:ext cx="4866807" cy="324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98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15"/>
          <p:cNvPicPr>
            <a:picLocks noChangeAspect="1" noChangeArrowheads="1"/>
          </p:cNvPicPr>
          <p:nvPr/>
        </p:nvPicPr>
        <p:blipFill rotWithShape="1">
          <a:blip r:embed="rId3" cstate="print"/>
          <a:srcRect r="870" b="-19944"/>
          <a:stretch/>
        </p:blipFill>
        <p:spPr bwMode="auto">
          <a:xfrm>
            <a:off x="408287" y="661418"/>
            <a:ext cx="8298000" cy="11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4" y="157955"/>
            <a:ext cx="571501" cy="50101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668" y="133350"/>
            <a:ext cx="499181" cy="47625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EE729B91-831A-483F-90D7-0A2E9FBACE66}"/>
              </a:ext>
            </a:extLst>
          </p:cNvPr>
          <p:cNvSpPr/>
          <p:nvPr/>
        </p:nvSpPr>
        <p:spPr>
          <a:xfrm>
            <a:off x="4557287" y="982979"/>
            <a:ext cx="4366996" cy="3865773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B6DF8A7-4429-4301-9AFE-1FDE0C9CDD18}"/>
              </a:ext>
            </a:extLst>
          </p:cNvPr>
          <p:cNvSpPr txBox="1"/>
          <p:nvPr/>
        </p:nvSpPr>
        <p:spPr>
          <a:xfrm>
            <a:off x="1095375" y="214669"/>
            <a:ext cx="7479783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конкурс «Большая перемена»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F0EC9B39-1DB6-4696-960D-3B16D97F29E3}"/>
              </a:ext>
            </a:extLst>
          </p:cNvPr>
          <p:cNvSpPr/>
          <p:nvPr/>
        </p:nvSpPr>
        <p:spPr>
          <a:xfrm>
            <a:off x="5029199" y="1355670"/>
            <a:ext cx="3758155" cy="3474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1 000 000 рублей – 3 обучающихся</a:t>
            </a:r>
          </a:p>
          <a:p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200 000 рублей – 2 обучающихся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C:\Users\Abashkina.OA\Desktop\18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89" y="826080"/>
            <a:ext cx="4179570" cy="417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99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15"/>
          <p:cNvPicPr>
            <a:picLocks noChangeAspect="1" noChangeArrowheads="1"/>
          </p:cNvPicPr>
          <p:nvPr/>
        </p:nvPicPr>
        <p:blipFill rotWithShape="1">
          <a:blip r:embed="rId3" cstate="print"/>
          <a:srcRect r="870" b="-19944"/>
          <a:stretch/>
        </p:blipFill>
        <p:spPr bwMode="auto">
          <a:xfrm>
            <a:off x="408287" y="661418"/>
            <a:ext cx="8298000" cy="11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4" y="157955"/>
            <a:ext cx="571501" cy="50101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668" y="133350"/>
            <a:ext cx="499181" cy="47625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EE729B91-831A-483F-90D7-0A2E9FBACE66}"/>
              </a:ext>
            </a:extLst>
          </p:cNvPr>
          <p:cNvSpPr/>
          <p:nvPr/>
        </p:nvSpPr>
        <p:spPr>
          <a:xfrm>
            <a:off x="5029199" y="982979"/>
            <a:ext cx="3895083" cy="3865773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B6DF8A7-4429-4301-9AFE-1FDE0C9CDD18}"/>
              </a:ext>
            </a:extLst>
          </p:cNvPr>
          <p:cNvSpPr txBox="1"/>
          <p:nvPr/>
        </p:nvSpPr>
        <p:spPr>
          <a:xfrm>
            <a:off x="1095375" y="214669"/>
            <a:ext cx="7479783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 России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Worldskills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F0EC9B39-1DB6-4696-960D-3B16D97F29E3}"/>
              </a:ext>
            </a:extLst>
          </p:cNvPr>
          <p:cNvSpPr/>
          <p:nvPr/>
        </p:nvSpPr>
        <p:spPr>
          <a:xfrm>
            <a:off x="4720590" y="1355670"/>
            <a:ext cx="4423410" cy="3474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призера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медальона «За профессионализм»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46" y="826759"/>
            <a:ext cx="4889753" cy="426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59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15"/>
          <p:cNvPicPr>
            <a:picLocks noChangeAspect="1" noChangeArrowheads="1"/>
          </p:cNvPicPr>
          <p:nvPr/>
        </p:nvPicPr>
        <p:blipFill rotWithShape="1">
          <a:blip r:embed="rId3" cstate="print"/>
          <a:srcRect r="870" b="-19944"/>
          <a:stretch/>
        </p:blipFill>
        <p:spPr bwMode="auto">
          <a:xfrm>
            <a:off x="408287" y="661418"/>
            <a:ext cx="8298000" cy="11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4" y="157955"/>
            <a:ext cx="571501" cy="50101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668" y="133350"/>
            <a:ext cx="499181" cy="47625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EE729B91-831A-483F-90D7-0A2E9FBACE66}"/>
              </a:ext>
            </a:extLst>
          </p:cNvPr>
          <p:cNvSpPr/>
          <p:nvPr/>
        </p:nvSpPr>
        <p:spPr>
          <a:xfrm>
            <a:off x="4405512" y="772882"/>
            <a:ext cx="4353799" cy="4268225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B6CD21F8-B7C2-4DD1-AE98-90B7C30ACFAE}"/>
              </a:ext>
            </a:extLst>
          </p:cNvPr>
          <p:cNvSpPr/>
          <p:nvPr/>
        </p:nvSpPr>
        <p:spPr>
          <a:xfrm>
            <a:off x="4557287" y="773475"/>
            <a:ext cx="4230068" cy="4236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 семинаров и конференций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5070 учителей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7B6DF8A7-4429-4301-9AFE-1FDE0C9CDD18}"/>
              </a:ext>
            </a:extLst>
          </p:cNvPr>
          <p:cNvSpPr txBox="1"/>
          <p:nvPr/>
        </p:nvSpPr>
        <p:spPr>
          <a:xfrm>
            <a:off x="1095375" y="166728"/>
            <a:ext cx="7740136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ba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сопровождение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 descr="C:\Users\Abashkina.OA\Downloads\konferentsiya_42_iz_7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" y="1212038"/>
            <a:ext cx="4085472" cy="338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2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15"/>
          <p:cNvPicPr>
            <a:picLocks noChangeAspect="1" noChangeArrowheads="1"/>
          </p:cNvPicPr>
          <p:nvPr/>
        </p:nvPicPr>
        <p:blipFill rotWithShape="1">
          <a:blip r:embed="rId3" cstate="print"/>
          <a:srcRect r="870" b="-19944"/>
          <a:stretch/>
        </p:blipFill>
        <p:spPr bwMode="auto">
          <a:xfrm>
            <a:off x="408287" y="661418"/>
            <a:ext cx="8298000" cy="11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4" y="157955"/>
            <a:ext cx="571501" cy="50101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668" y="133350"/>
            <a:ext cx="499181" cy="47625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EE729B91-831A-483F-90D7-0A2E9FBACE66}"/>
              </a:ext>
            </a:extLst>
          </p:cNvPr>
          <p:cNvSpPr/>
          <p:nvPr/>
        </p:nvSpPr>
        <p:spPr>
          <a:xfrm>
            <a:off x="4404359" y="862116"/>
            <a:ext cx="4170800" cy="3961344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B6DF8A7-4429-4301-9AFE-1FDE0C9CDD18}"/>
              </a:ext>
            </a:extLst>
          </p:cNvPr>
          <p:cNvSpPr txBox="1"/>
          <p:nvPr/>
        </p:nvSpPr>
        <p:spPr>
          <a:xfrm>
            <a:off x="444806" y="222836"/>
            <a:ext cx="8341599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ba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Тематика семинаров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F0EC9B39-1DB6-4696-960D-3B16D97F29E3}"/>
              </a:ext>
            </a:extLst>
          </p:cNvPr>
          <p:cNvSpPr/>
          <p:nvPr/>
        </p:nvSpPr>
        <p:spPr>
          <a:xfrm>
            <a:off x="4890411" y="773475"/>
            <a:ext cx="3896944" cy="4236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B6CD21F8-B7C2-4DD1-AE98-90B7C30ACFAE}"/>
              </a:ext>
            </a:extLst>
          </p:cNvPr>
          <p:cNvSpPr/>
          <p:nvPr/>
        </p:nvSpPr>
        <p:spPr>
          <a:xfrm>
            <a:off x="4557287" y="773475"/>
            <a:ext cx="4230068" cy="4236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 проведение единого государственного экзамена (ЕГЭ)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государственной итоговой аттестации (ГИА)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Федеральных государственных образовательных стандартов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Цифровое образование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4" name="Picture 2" descr="C:\Users\Abashkina.OA\Downloads\учите-ь-си-я-на-сто-е-6043203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87" y="1108710"/>
            <a:ext cx="3868162" cy="326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16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15"/>
          <p:cNvPicPr>
            <a:picLocks noChangeAspect="1" noChangeArrowheads="1"/>
          </p:cNvPicPr>
          <p:nvPr/>
        </p:nvPicPr>
        <p:blipFill rotWithShape="1">
          <a:blip r:embed="rId3" cstate="print"/>
          <a:srcRect r="870" b="-19944"/>
          <a:stretch/>
        </p:blipFill>
        <p:spPr bwMode="auto">
          <a:xfrm>
            <a:off x="408287" y="661418"/>
            <a:ext cx="8298000" cy="11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4" y="157955"/>
            <a:ext cx="571501" cy="50101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668" y="133350"/>
            <a:ext cx="499181" cy="47625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EE729B91-831A-483F-90D7-0A2E9FBACE66}"/>
              </a:ext>
            </a:extLst>
          </p:cNvPr>
          <p:cNvSpPr/>
          <p:nvPr/>
        </p:nvSpPr>
        <p:spPr>
          <a:xfrm>
            <a:off x="3829050" y="779825"/>
            <a:ext cx="5255858" cy="4268225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B6DF8A7-4429-4301-9AFE-1FDE0C9CDD18}"/>
              </a:ext>
            </a:extLst>
          </p:cNvPr>
          <p:cNvSpPr txBox="1"/>
          <p:nvPr/>
        </p:nvSpPr>
        <p:spPr>
          <a:xfrm>
            <a:off x="417712" y="166728"/>
            <a:ext cx="8341599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методических семинаров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B6CD21F8-B7C2-4DD1-AE98-90B7C30ACFAE}"/>
              </a:ext>
            </a:extLst>
          </p:cNvPr>
          <p:cNvSpPr/>
          <p:nvPr/>
        </p:nvSpPr>
        <p:spPr>
          <a:xfrm>
            <a:off x="4274820" y="773475"/>
            <a:ext cx="4960620" cy="4236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217522"/>
              </p:ext>
            </p:extLst>
          </p:nvPr>
        </p:nvGraphicFramePr>
        <p:xfrm>
          <a:off x="3954780" y="1657351"/>
          <a:ext cx="5017770" cy="2228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2590"/>
                <a:gridCol w="1672590"/>
                <a:gridCol w="1672590"/>
              </a:tblGrid>
              <a:tr h="92319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методических семинаров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слушателей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521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521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4697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521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2109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6" name="Picture 4" descr="\\192.168.3.7\Share\118 каб\1ОРГПЕД ОТДЕЛ\Желнова\Просвещение 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31" y="879788"/>
            <a:ext cx="3568399" cy="120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3" descr="\\192.168.3.7\Share\118 каб\1ОРГПЕД ОТДЕЛ\Желнова\Академ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12" y="2307520"/>
            <a:ext cx="3681837" cy="116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\\192.168.3.7\Share\118 каб\1ОРГПЕД ОТДЕЛ\Желнова\Русское слово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13" y="3622358"/>
            <a:ext cx="3681837" cy="122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20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15"/>
          <p:cNvPicPr>
            <a:picLocks noChangeAspect="1" noChangeArrowheads="1"/>
          </p:cNvPicPr>
          <p:nvPr/>
        </p:nvPicPr>
        <p:blipFill rotWithShape="1">
          <a:blip r:embed="rId3" cstate="print"/>
          <a:srcRect r="870" b="-19944"/>
          <a:stretch/>
        </p:blipFill>
        <p:spPr bwMode="auto">
          <a:xfrm>
            <a:off x="408287" y="661418"/>
            <a:ext cx="8298000" cy="11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4" y="157955"/>
            <a:ext cx="571501" cy="50101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668" y="133350"/>
            <a:ext cx="499181" cy="47625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EE729B91-831A-483F-90D7-0A2E9FBACE66}"/>
              </a:ext>
            </a:extLst>
          </p:cNvPr>
          <p:cNvSpPr/>
          <p:nvPr/>
        </p:nvSpPr>
        <p:spPr>
          <a:xfrm>
            <a:off x="4404359" y="862116"/>
            <a:ext cx="4301928" cy="3961344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B6DF8A7-4429-4301-9AFE-1FDE0C9CDD18}"/>
              </a:ext>
            </a:extLst>
          </p:cNvPr>
          <p:cNvSpPr txBox="1"/>
          <p:nvPr/>
        </p:nvSpPr>
        <p:spPr>
          <a:xfrm>
            <a:off x="233560" y="214669"/>
            <a:ext cx="8341599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повышения квалификации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F0EC9B39-1DB6-4696-960D-3B16D97F29E3}"/>
              </a:ext>
            </a:extLst>
          </p:cNvPr>
          <p:cNvSpPr/>
          <p:nvPr/>
        </p:nvSpPr>
        <p:spPr>
          <a:xfrm>
            <a:off x="4890411" y="773475"/>
            <a:ext cx="3896944" cy="4236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Курсы повышения квалификации</a:t>
            </a:r>
          </a:p>
          <a:p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 действующие семинары</a:t>
            </a:r>
          </a:p>
          <a:p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</a:t>
            </a:r>
          </a:p>
          <a:p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семинары</a:t>
            </a:r>
          </a:p>
          <a:p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конкурсы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Группа 20">
            <a:extLst>
              <a:ext uri="{FF2B5EF4-FFF2-40B4-BE49-F238E27FC236}">
                <a16:creationId xmlns="" xmlns:a16="http://schemas.microsoft.com/office/drawing/2014/main" id="{3BB77E04-5E09-453C-ACC0-DB26E74BF3F3}"/>
              </a:ext>
            </a:extLst>
          </p:cNvPr>
          <p:cNvGrpSpPr/>
          <p:nvPr/>
        </p:nvGrpSpPr>
        <p:grpSpPr>
          <a:xfrm>
            <a:off x="4502077" y="2792174"/>
            <a:ext cx="361790" cy="249798"/>
            <a:chOff x="5317337" y="1015948"/>
            <a:chExt cx="361790" cy="300125"/>
          </a:xfrm>
        </p:grpSpPr>
        <p:sp>
          <p:nvSpPr>
            <p:cNvPr id="22" name="Прямоугольник 21">
              <a:extLst>
                <a:ext uri="{FF2B5EF4-FFF2-40B4-BE49-F238E27FC236}">
                  <a16:creationId xmlns="" xmlns:a16="http://schemas.microsoft.com/office/drawing/2014/main" id="{6BA79FFC-4D65-4C59-90F8-31B9C67486B3}"/>
                </a:ext>
              </a:extLst>
            </p:cNvPr>
            <p:cNvSpPr/>
            <p:nvPr/>
          </p:nvSpPr>
          <p:spPr>
            <a:xfrm>
              <a:off x="5347855" y="1136073"/>
              <a:ext cx="180000" cy="18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оловина рамки 22">
              <a:extLst>
                <a:ext uri="{FF2B5EF4-FFF2-40B4-BE49-F238E27FC236}">
                  <a16:creationId xmlns="" xmlns:a16="http://schemas.microsoft.com/office/drawing/2014/main" id="{5EACD6B3-0EDA-4190-9B26-3082F4C2A308}"/>
                </a:ext>
              </a:extLst>
            </p:cNvPr>
            <p:cNvSpPr/>
            <p:nvPr/>
          </p:nvSpPr>
          <p:spPr>
            <a:xfrm rot="13759282">
              <a:off x="5408025" y="925260"/>
              <a:ext cx="180413" cy="361790"/>
            </a:xfrm>
            <a:prstGeom prst="halfFram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2B0000BA-BFF6-4FDB-92A1-42CA6BB2EB9A}"/>
              </a:ext>
            </a:extLst>
          </p:cNvPr>
          <p:cNvGrpSpPr/>
          <p:nvPr/>
        </p:nvGrpSpPr>
        <p:grpSpPr>
          <a:xfrm>
            <a:off x="4512820" y="3350928"/>
            <a:ext cx="361790" cy="249798"/>
            <a:chOff x="5317337" y="1015948"/>
            <a:chExt cx="361790" cy="300125"/>
          </a:xfrm>
        </p:grpSpPr>
        <p:sp>
          <p:nvSpPr>
            <p:cNvPr id="35" name="Прямоугольник 34">
              <a:extLst>
                <a:ext uri="{FF2B5EF4-FFF2-40B4-BE49-F238E27FC236}">
                  <a16:creationId xmlns="" xmlns:a16="http://schemas.microsoft.com/office/drawing/2014/main" id="{328EBCB8-4F15-4F27-987A-FEA72A6F6279}"/>
                </a:ext>
              </a:extLst>
            </p:cNvPr>
            <p:cNvSpPr/>
            <p:nvPr/>
          </p:nvSpPr>
          <p:spPr>
            <a:xfrm>
              <a:off x="5347855" y="1136073"/>
              <a:ext cx="180000" cy="18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оловина рамки 36">
              <a:extLst>
                <a:ext uri="{FF2B5EF4-FFF2-40B4-BE49-F238E27FC236}">
                  <a16:creationId xmlns="" xmlns:a16="http://schemas.microsoft.com/office/drawing/2014/main" id="{C77CA29A-227F-422C-B0BE-8F487773F747}"/>
                </a:ext>
              </a:extLst>
            </p:cNvPr>
            <p:cNvSpPr/>
            <p:nvPr/>
          </p:nvSpPr>
          <p:spPr>
            <a:xfrm rot="13759282">
              <a:off x="5408025" y="925260"/>
              <a:ext cx="180413" cy="361790"/>
            </a:xfrm>
            <a:prstGeom prst="halfFram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="" xmlns:a16="http://schemas.microsoft.com/office/drawing/2014/main" id="{3BB77E04-5E09-453C-ACC0-DB26E74BF3F3}"/>
              </a:ext>
            </a:extLst>
          </p:cNvPr>
          <p:cNvGrpSpPr/>
          <p:nvPr/>
        </p:nvGrpSpPr>
        <p:grpSpPr>
          <a:xfrm>
            <a:off x="4515691" y="1660004"/>
            <a:ext cx="361790" cy="249798"/>
            <a:chOff x="5317337" y="1015948"/>
            <a:chExt cx="361790" cy="300125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="" xmlns:a16="http://schemas.microsoft.com/office/drawing/2014/main" id="{6BA79FFC-4D65-4C59-90F8-31B9C67486B3}"/>
                </a:ext>
              </a:extLst>
            </p:cNvPr>
            <p:cNvSpPr/>
            <p:nvPr/>
          </p:nvSpPr>
          <p:spPr>
            <a:xfrm>
              <a:off x="5347855" y="1136073"/>
              <a:ext cx="180000" cy="18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оловина рамки 26">
              <a:extLst>
                <a:ext uri="{FF2B5EF4-FFF2-40B4-BE49-F238E27FC236}">
                  <a16:creationId xmlns="" xmlns:a16="http://schemas.microsoft.com/office/drawing/2014/main" id="{5EACD6B3-0EDA-4190-9B26-3082F4C2A308}"/>
                </a:ext>
              </a:extLst>
            </p:cNvPr>
            <p:cNvSpPr/>
            <p:nvPr/>
          </p:nvSpPr>
          <p:spPr>
            <a:xfrm rot="13759282">
              <a:off x="5408025" y="925260"/>
              <a:ext cx="180413" cy="361790"/>
            </a:xfrm>
            <a:prstGeom prst="halfFram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="" xmlns:a16="http://schemas.microsoft.com/office/drawing/2014/main" id="{3BB77E04-5E09-453C-ACC0-DB26E74BF3F3}"/>
              </a:ext>
            </a:extLst>
          </p:cNvPr>
          <p:cNvGrpSpPr/>
          <p:nvPr/>
        </p:nvGrpSpPr>
        <p:grpSpPr>
          <a:xfrm>
            <a:off x="4507309" y="2223884"/>
            <a:ext cx="361790" cy="249798"/>
            <a:chOff x="5317337" y="1015948"/>
            <a:chExt cx="361790" cy="300125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="" xmlns:a16="http://schemas.microsoft.com/office/drawing/2014/main" id="{6BA79FFC-4D65-4C59-90F8-31B9C67486B3}"/>
                </a:ext>
              </a:extLst>
            </p:cNvPr>
            <p:cNvSpPr/>
            <p:nvPr/>
          </p:nvSpPr>
          <p:spPr>
            <a:xfrm>
              <a:off x="5347855" y="1136073"/>
              <a:ext cx="180000" cy="18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оловина рамки 27">
              <a:extLst>
                <a:ext uri="{FF2B5EF4-FFF2-40B4-BE49-F238E27FC236}">
                  <a16:creationId xmlns="" xmlns:a16="http://schemas.microsoft.com/office/drawing/2014/main" id="{5EACD6B3-0EDA-4190-9B26-3082F4C2A308}"/>
                </a:ext>
              </a:extLst>
            </p:cNvPr>
            <p:cNvSpPr/>
            <p:nvPr/>
          </p:nvSpPr>
          <p:spPr>
            <a:xfrm rot="13759282">
              <a:off x="5408025" y="925260"/>
              <a:ext cx="180413" cy="361790"/>
            </a:xfrm>
            <a:prstGeom prst="halfFram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="" xmlns:a16="http://schemas.microsoft.com/office/drawing/2014/main" id="{3BB77E04-5E09-453C-ACC0-DB26E74BF3F3}"/>
              </a:ext>
            </a:extLst>
          </p:cNvPr>
          <p:cNvGrpSpPr/>
          <p:nvPr/>
        </p:nvGrpSpPr>
        <p:grpSpPr>
          <a:xfrm>
            <a:off x="4507588" y="3854275"/>
            <a:ext cx="361790" cy="249798"/>
            <a:chOff x="5317337" y="1015948"/>
            <a:chExt cx="361790" cy="300125"/>
          </a:xfrm>
        </p:grpSpPr>
        <p:sp>
          <p:nvSpPr>
            <p:cNvPr id="30" name="Прямоугольник 29">
              <a:extLst>
                <a:ext uri="{FF2B5EF4-FFF2-40B4-BE49-F238E27FC236}">
                  <a16:creationId xmlns="" xmlns:a16="http://schemas.microsoft.com/office/drawing/2014/main" id="{6BA79FFC-4D65-4C59-90F8-31B9C67486B3}"/>
                </a:ext>
              </a:extLst>
            </p:cNvPr>
            <p:cNvSpPr/>
            <p:nvPr/>
          </p:nvSpPr>
          <p:spPr>
            <a:xfrm>
              <a:off x="5347855" y="1136073"/>
              <a:ext cx="180000" cy="18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оловина рамки 30">
              <a:extLst>
                <a:ext uri="{FF2B5EF4-FFF2-40B4-BE49-F238E27FC236}">
                  <a16:creationId xmlns="" xmlns:a16="http://schemas.microsoft.com/office/drawing/2014/main" id="{5EACD6B3-0EDA-4190-9B26-3082F4C2A308}"/>
                </a:ext>
              </a:extLst>
            </p:cNvPr>
            <p:cNvSpPr/>
            <p:nvPr/>
          </p:nvSpPr>
          <p:spPr>
            <a:xfrm rot="13759282">
              <a:off x="5408025" y="925260"/>
              <a:ext cx="180413" cy="361790"/>
            </a:xfrm>
            <a:prstGeom prst="halfFram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20482" name="Picture 2" descr="C:\Users\Abashkina.OA\Downloads\img_476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49" y="1033566"/>
            <a:ext cx="4273010" cy="361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20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15"/>
          <p:cNvPicPr>
            <a:picLocks noChangeAspect="1" noChangeArrowheads="1"/>
          </p:cNvPicPr>
          <p:nvPr/>
        </p:nvPicPr>
        <p:blipFill rotWithShape="1">
          <a:blip r:embed="rId3" cstate="print"/>
          <a:srcRect r="870" b="-19944"/>
          <a:stretch/>
        </p:blipFill>
        <p:spPr bwMode="auto">
          <a:xfrm>
            <a:off x="408287" y="661418"/>
            <a:ext cx="8298000" cy="11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4" y="157955"/>
            <a:ext cx="571501" cy="50101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668" y="133350"/>
            <a:ext cx="499181" cy="47625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EE729B91-831A-483F-90D7-0A2E9FBACE66}"/>
              </a:ext>
            </a:extLst>
          </p:cNvPr>
          <p:cNvSpPr/>
          <p:nvPr/>
        </p:nvSpPr>
        <p:spPr>
          <a:xfrm>
            <a:off x="4352050" y="772882"/>
            <a:ext cx="4353799" cy="4268225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40EFEC51-014E-493E-B6C1-0CEE2E3D1D8B}"/>
              </a:ext>
            </a:extLst>
          </p:cNvPr>
          <p:cNvSpPr/>
          <p:nvPr/>
        </p:nvSpPr>
        <p:spPr>
          <a:xfrm>
            <a:off x="4557287" y="779825"/>
            <a:ext cx="4286991" cy="41969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направлений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(бюджетные)</a:t>
            </a: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направлений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(внебюджетные)</a:t>
            </a: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курсовой подготовки: 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часов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 часа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 часов</a:t>
            </a:r>
            <a:endParaRPr lang="en-US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2049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</a:t>
            </a:r>
          </a:p>
          <a:p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 руководителей и заместителей директора ОУ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B6DF8A7-4429-4301-9AFE-1FDE0C9CDD18}"/>
              </a:ext>
            </a:extLst>
          </p:cNvPr>
          <p:cNvSpPr txBox="1"/>
          <p:nvPr/>
        </p:nvSpPr>
        <p:spPr>
          <a:xfrm>
            <a:off x="1095375" y="166728"/>
            <a:ext cx="7740136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Курсы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квалификации 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2660" y="14586857"/>
            <a:ext cx="5340891" cy="394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 descr="C:\Users\Abashkina.OA\Downloads\DSC0875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9518"/>
            <a:ext cx="4317760" cy="333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74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15"/>
          <p:cNvPicPr>
            <a:picLocks noChangeAspect="1" noChangeArrowheads="1"/>
          </p:cNvPicPr>
          <p:nvPr/>
        </p:nvPicPr>
        <p:blipFill rotWithShape="1">
          <a:blip r:embed="rId3" cstate="print"/>
          <a:srcRect r="870" b="-19944"/>
          <a:stretch/>
        </p:blipFill>
        <p:spPr bwMode="auto">
          <a:xfrm>
            <a:off x="408287" y="661418"/>
            <a:ext cx="8298000" cy="11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4" y="157955"/>
            <a:ext cx="571501" cy="50101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668" y="133350"/>
            <a:ext cx="499181" cy="47625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EE729B91-831A-483F-90D7-0A2E9FBACE66}"/>
              </a:ext>
            </a:extLst>
          </p:cNvPr>
          <p:cNvSpPr/>
          <p:nvPr/>
        </p:nvSpPr>
        <p:spPr>
          <a:xfrm>
            <a:off x="4352488" y="772882"/>
            <a:ext cx="4353799" cy="4268225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B6DF8A7-4429-4301-9AFE-1FDE0C9CDD18}"/>
              </a:ext>
            </a:extLst>
          </p:cNvPr>
          <p:cNvSpPr txBox="1"/>
          <p:nvPr/>
        </p:nvSpPr>
        <p:spPr>
          <a:xfrm>
            <a:off x="417712" y="166728"/>
            <a:ext cx="8341599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остоянно действующих семинаров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B6CD21F8-B7C2-4DD1-AE98-90B7C30ACFAE}"/>
              </a:ext>
            </a:extLst>
          </p:cNvPr>
          <p:cNvSpPr/>
          <p:nvPr/>
        </p:nvSpPr>
        <p:spPr>
          <a:xfrm>
            <a:off x="4890411" y="773475"/>
            <a:ext cx="3896944" cy="4236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и л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итература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и обществознание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Начальное образование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Логопедия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</a:t>
            </a:r>
          </a:p>
          <a:p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C:\Users\Abashkina.OA\Downloads\_DSC806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" y="1202870"/>
            <a:ext cx="4146748" cy="337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99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15"/>
          <p:cNvPicPr>
            <a:picLocks noChangeAspect="1" noChangeArrowheads="1"/>
          </p:cNvPicPr>
          <p:nvPr/>
        </p:nvPicPr>
        <p:blipFill rotWithShape="1">
          <a:blip r:embed="rId3" cstate="print"/>
          <a:srcRect r="870" b="-19944"/>
          <a:stretch/>
        </p:blipFill>
        <p:spPr bwMode="auto">
          <a:xfrm>
            <a:off x="408287" y="661418"/>
            <a:ext cx="8298000" cy="11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4" y="157955"/>
            <a:ext cx="571501" cy="50101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668" y="133350"/>
            <a:ext cx="499181" cy="47625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EE729B91-831A-483F-90D7-0A2E9FBACE66}"/>
              </a:ext>
            </a:extLst>
          </p:cNvPr>
          <p:cNvSpPr/>
          <p:nvPr/>
        </p:nvSpPr>
        <p:spPr>
          <a:xfrm>
            <a:off x="4404359" y="862116"/>
            <a:ext cx="4301490" cy="3961344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B6DF8A7-4429-4301-9AFE-1FDE0C9CDD18}"/>
              </a:ext>
            </a:extLst>
          </p:cNvPr>
          <p:cNvSpPr txBox="1"/>
          <p:nvPr/>
        </p:nvSpPr>
        <p:spPr>
          <a:xfrm>
            <a:off x="444806" y="222836"/>
            <a:ext cx="8341599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ba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Тематика постоянно действующих семинаров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F0EC9B39-1DB6-4696-960D-3B16D97F29E3}"/>
              </a:ext>
            </a:extLst>
          </p:cNvPr>
          <p:cNvSpPr/>
          <p:nvPr/>
        </p:nvSpPr>
        <p:spPr>
          <a:xfrm>
            <a:off x="4890411" y="773475"/>
            <a:ext cx="3896944" cy="4236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B6CD21F8-B7C2-4DD1-AE98-90B7C30ACFAE}"/>
              </a:ext>
            </a:extLst>
          </p:cNvPr>
          <p:cNvSpPr/>
          <p:nvPr/>
        </p:nvSpPr>
        <p:spPr>
          <a:xfrm>
            <a:off x="4557287" y="773475"/>
            <a:ext cx="4230068" cy="4236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 проведение единого государственного экзамена (ЕГЭ)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государственной итоговой аттестации (ГИА)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Федеральных государственных образовательных стандартов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ое образование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C:\Users\Abashkina.OA\Downloads\34c725c18daec003f1a90329cedebad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" y="1148753"/>
            <a:ext cx="4187189" cy="348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28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ased_W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CC30A5895D31A43944F9FDBE11F8CF1" ma:contentTypeVersion="0" ma:contentTypeDescription="Создание документа." ma:contentTypeScope="" ma:versionID="17629e9aeb634061d620b05ede7a87e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6E3516-0C5C-4828-B44E-2D1F324CEE30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954D56F-9235-488B-A6EA-0F346F969A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C4F29D8-DF1C-4165-97F4-B126EC24C1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Zased_W_</Template>
  <TotalTime>4684</TotalTime>
  <Words>598</Words>
  <Application>Microsoft Office PowerPoint</Application>
  <PresentationFormat>Экран (16:9)</PresentationFormat>
  <Paragraphs>255</Paragraphs>
  <Slides>22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Zased_W_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Пестрецов Андрей Анатольевич</dc:creator>
  <cp:lastModifiedBy>Абашкина Ольга Александровна</cp:lastModifiedBy>
  <cp:revision>439</cp:revision>
  <cp:lastPrinted>2021-01-18T12:13:28Z</cp:lastPrinted>
  <dcterms:created xsi:type="dcterms:W3CDTF">2014-06-03T04:33:56Z</dcterms:created>
  <dcterms:modified xsi:type="dcterms:W3CDTF">2021-02-02T09:35:13Z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0x0101001CC30A5895D31A43944F9FDBE11F8CF1</vt:lpwstr>
  </property>
</Properties>
</file>