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31"/>
  </p:notesMasterIdLst>
  <p:handoutMasterIdLst>
    <p:handoutMasterId r:id="rId32"/>
  </p:handoutMasterIdLst>
  <p:sldIdLst>
    <p:sldId id="257" r:id="rId3"/>
    <p:sldId id="261" r:id="rId4"/>
    <p:sldId id="266" r:id="rId5"/>
    <p:sldId id="270" r:id="rId6"/>
    <p:sldId id="258" r:id="rId7"/>
    <p:sldId id="259" r:id="rId8"/>
    <p:sldId id="260" r:id="rId9"/>
    <p:sldId id="297" r:id="rId10"/>
    <p:sldId id="271" r:id="rId11"/>
    <p:sldId id="299" r:id="rId12"/>
    <p:sldId id="272" r:id="rId13"/>
    <p:sldId id="273" r:id="rId14"/>
    <p:sldId id="274" r:id="rId15"/>
    <p:sldId id="298" r:id="rId16"/>
    <p:sldId id="275" r:id="rId17"/>
    <p:sldId id="296" r:id="rId18"/>
    <p:sldId id="276" r:id="rId19"/>
    <p:sldId id="287" r:id="rId20"/>
    <p:sldId id="277" r:id="rId21"/>
    <p:sldId id="280" r:id="rId22"/>
    <p:sldId id="288" r:id="rId23"/>
    <p:sldId id="289" r:id="rId24"/>
    <p:sldId id="290" r:id="rId25"/>
    <p:sldId id="291" r:id="rId26"/>
    <p:sldId id="292" r:id="rId27"/>
    <p:sldId id="284" r:id="rId28"/>
    <p:sldId id="285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66" autoAdjust="0"/>
  </p:normalViewPr>
  <p:slideViewPr>
    <p:cSldViewPr>
      <p:cViewPr varScale="1">
        <p:scale>
          <a:sx n="101" d="100"/>
          <a:sy n="101" d="100"/>
        </p:scale>
        <p:origin x="-19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60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6F9A7-A804-4AAA-A4AF-F9CC6C9961B4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92BA2-D1C8-4AFC-9CF0-E59CBD19E3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373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2720D-4D4F-4D27-8EE4-5CC1CC502806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1924D-DDA4-4074-A850-7499FF97E5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1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924D-DDA4-4074-A850-7499FF97E50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924D-DDA4-4074-A850-7499FF97E50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5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924D-DDA4-4074-A850-7499FF97E50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4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95EF2-6F2C-4171-84D9-FF0BA63B1B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E8610-CE8C-4C27-B54C-C31A057B8D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246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38CDB-A9F0-4CC0-9CCC-1C4E0C49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1D3E-A04B-4562-A6CD-EBAEB0F7A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92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8F7C-14B0-42C2-8FCB-8133436C87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B5793-72C1-4AFD-AACB-86F196037C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2346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9C57E-6FD0-46B8-83A8-FEEA5BC913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DB2D7-36D8-43AA-971E-6381C267DF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7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8F606-8946-4A89-9B81-E827745078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567F-DACD-4009-A5E8-CF57C75455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87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3DC6-D3A0-45F6-9BDB-7A84D6A41A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F4BFE-5B19-4650-90EE-12554430D7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85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3984-3E79-47B6-BA80-D2C55B9C99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697B-449D-439B-B7B9-C1BEF9A258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6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75FB4-E0F8-4C34-850B-7C387D457C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5A36-3C57-4564-957D-62BED45363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533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C5B94-5F6E-4644-A795-64E8E0DD39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6D1D-F7F5-4D75-9DDD-5A044CDD69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832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ABA4-B3B4-4400-AF7F-696F09CB2A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D941F-639D-4932-9838-BD27A223A9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291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47CC-39B4-4DFF-9AE0-0622EABE21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CD86-EDB0-4CC1-BDD5-E02F59AD7B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77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EEA3EBB-7307-47FB-B976-EF80EC13B40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687548-379D-4004-AC07-6E7ADC4E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0BBB4C-5D5F-4590-B8CD-F91172D62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406D92-4B13-4C39-A6AF-775AFC3A998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842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5" Type="http://schemas.openxmlformats.org/officeDocument/2006/relationships/package" Target="../embeddings/______Microsoft_PowerPoint4.sldx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445624" cy="1935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Организация   исследовательской деятельности  школьников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при изучении химии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4149080"/>
            <a:ext cx="4330824" cy="15121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i="1" dirty="0" smtClean="0">
                <a:cs typeface="Aharoni" pitchFamily="2" charset="-79"/>
              </a:rPr>
              <a:t>БЕЛОНОГОВА Г.У.,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cs typeface="Aharoni" pitchFamily="2" charset="-79"/>
              </a:rPr>
              <a:t>заслуженный учитель РБ, </a:t>
            </a:r>
            <a:endParaRPr lang="en-US" sz="2400" dirty="0" smtClean="0">
              <a:cs typeface="Aharoni" pitchFamily="2" charset="-79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cs typeface="Aharoni" pitchFamily="2" charset="-79"/>
              </a:rPr>
              <a:t>г. Уфа</a:t>
            </a:r>
          </a:p>
        </p:txBody>
      </p:sp>
    </p:spTree>
    <p:extLst>
      <p:ext uri="{BB962C8B-B14F-4D97-AF65-F5344CB8AC3E}">
        <p14:creationId xmlns:p14="http://schemas.microsoft.com/office/powerpoint/2010/main" val="15374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561662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66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202373"/>
              </p:ext>
            </p:extLst>
          </p:nvPr>
        </p:nvGraphicFramePr>
        <p:xfrm>
          <a:off x="22151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1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  <p:graphicFrame>
        <p:nvGraphicFramePr>
          <p:cNvPr id="1229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4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56" y="104360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9632" y="692696"/>
            <a:ext cx="655272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8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Адсорбция органических кислот активированным углем</a:t>
            </a:r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Ученик 10А класса МОУ лицея №153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Хурсан Д.С.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 Руководитель: Белоногова Г.У.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0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 b="10146"/>
          <a:stretch>
            <a:fillRect/>
          </a:stretch>
        </p:blipFill>
        <p:spPr bwMode="auto">
          <a:xfrm>
            <a:off x="0" y="0"/>
            <a:ext cx="33924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8501063" y="5857875"/>
            <a:ext cx="496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i="1">
                <a:latin typeface="Calibri" pitchFamily="34" charset="0"/>
              </a:rPr>
              <a:t>1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-1" y="0"/>
          <a:ext cx="91440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Слайд" r:id="rId5" imgW="4570298" imgH="3427567" progId="PowerPoint.Slide.12">
                  <p:embed/>
                </p:oleObj>
              </mc:Choice>
              <mc:Fallback>
                <p:oleObj name="Слайд" r:id="rId5" imgW="4570298" imgH="342756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144001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0" y="-27384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7384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Слайд" r:id="rId3" imgW="4570298" imgH="3427567" progId="PowerPoint.Slide.12">
                  <p:embed/>
                </p:oleObj>
              </mc:Choice>
              <mc:Fallback>
                <p:oleObj name="Слайд" r:id="rId3" imgW="4570298" imgH="342756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5536" y="1052736"/>
            <a:ext cx="7786688" cy="500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Font typeface="Wingdings" pitchFamily="2" charset="2"/>
              <a:buNone/>
            </a:pPr>
            <a:r>
              <a:rPr lang="ru-RU" sz="1400" i="1" dirty="0"/>
              <a:t> </a:t>
            </a:r>
            <a:r>
              <a:rPr lang="ru-RU" sz="3200" i="1" dirty="0"/>
              <a:t>Не существует сколько-нибудь</a:t>
            </a:r>
            <a:endParaRPr lang="ru-RU" sz="3200" dirty="0"/>
          </a:p>
          <a:p>
            <a:pPr>
              <a:lnSpc>
                <a:spcPct val="114000"/>
              </a:lnSpc>
              <a:buFont typeface="Wingdings" pitchFamily="2" charset="2"/>
              <a:buNone/>
            </a:pPr>
            <a:r>
              <a:rPr lang="ru-RU" sz="3200" i="1" dirty="0" smtClean="0"/>
              <a:t>достоверных </a:t>
            </a:r>
            <a:r>
              <a:rPr lang="ru-RU" sz="3200" i="1" dirty="0"/>
              <a:t>тестов на одаренность, </a:t>
            </a:r>
            <a:r>
              <a:rPr lang="ru-RU" sz="3200" i="1" dirty="0" smtClean="0"/>
              <a:t>кроме </a:t>
            </a:r>
            <a:r>
              <a:rPr lang="ru-RU" sz="3200" i="1" dirty="0"/>
              <a:t>тех, которые </a:t>
            </a:r>
            <a:r>
              <a:rPr lang="ru-RU" sz="3200" i="1" dirty="0" smtClean="0"/>
              <a:t>проявляются </a:t>
            </a:r>
            <a:r>
              <a:rPr lang="ru-RU" sz="3200" i="1" dirty="0"/>
              <a:t>в результате активного </a:t>
            </a:r>
            <a:r>
              <a:rPr lang="ru-RU" sz="3200" i="1" dirty="0" smtClean="0"/>
              <a:t>участия </a:t>
            </a:r>
            <a:r>
              <a:rPr lang="ru-RU" sz="3200" i="1" dirty="0"/>
              <a:t>хотя бы в самой </a:t>
            </a:r>
            <a:r>
              <a:rPr lang="ru-RU" sz="3200" i="1" dirty="0" smtClean="0"/>
              <a:t>маленькой </a:t>
            </a:r>
            <a:r>
              <a:rPr lang="ru-RU" sz="3200" i="1" dirty="0"/>
              <a:t>поисковой исследовательской работе</a:t>
            </a:r>
            <a:r>
              <a:rPr lang="ru-RU" sz="3200" i="1" dirty="0" smtClean="0"/>
              <a:t>.</a:t>
            </a:r>
          </a:p>
          <a:p>
            <a:pPr>
              <a:buFont typeface="Wingdings" pitchFamily="2" charset="2"/>
              <a:buNone/>
            </a:pPr>
            <a:r>
              <a:rPr lang="ru-RU" sz="3200" i="1" dirty="0" smtClean="0"/>
              <a:t> </a:t>
            </a:r>
            <a:endParaRPr lang="ru-RU" sz="3200" dirty="0"/>
          </a:p>
          <a:p>
            <a:pPr>
              <a:buFont typeface="Wingdings" pitchFamily="2" charset="2"/>
              <a:buNone/>
            </a:pPr>
            <a:r>
              <a:rPr lang="ru-RU" sz="3200" i="1" dirty="0"/>
              <a:t>                              </a:t>
            </a:r>
            <a:r>
              <a:rPr lang="ru-RU" sz="3200" i="1" dirty="0" smtClean="0"/>
              <a:t>    </a:t>
            </a:r>
            <a:r>
              <a:rPr lang="ru-RU" sz="3200" i="1" dirty="0"/>
              <a:t>А.Н. Колмогоров</a:t>
            </a:r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si.org.ru/wp-content/uploads/2012/02/Prozrachnaya-v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Объект 2"/>
          <p:cNvSpPr txBox="1">
            <a:spLocks/>
          </p:cNvSpPr>
          <p:nvPr/>
        </p:nvSpPr>
        <p:spPr bwMode="auto">
          <a:xfrm>
            <a:off x="1943100" y="4508500"/>
            <a:ext cx="57245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800" b="1" i="1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Макаров Игорь,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11 класс,</a:t>
            </a:r>
          </a:p>
          <a:p>
            <a:pPr>
              <a:lnSpc>
                <a:spcPct val="110000"/>
              </a:lnSpc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 МБОУ Лицей №153, г. Уфа;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800" b="1" i="1" dirty="0" err="1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Багаутдинова</a:t>
            </a:r>
            <a:r>
              <a:rPr lang="ru-RU" sz="2800" b="1" i="1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 Аделина</a:t>
            </a:r>
            <a:r>
              <a:rPr lang="ru-RU" sz="2800" i="1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,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1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 класс,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  <a:ea typeface="Aharoni"/>
                <a:cs typeface="Aharoni"/>
              </a:rPr>
              <a:t>МБОУ СОШ №110, г. Уфа.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74650" y="765175"/>
            <a:ext cx="8445500" cy="16557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СРАВНЕНИЕ ЭФФЕКТИВНОСТИ БЫТОВЫХ ФИЛЬТРОВ ДЛЯ ОЧИСТКИ ВОДЫ</a:t>
            </a:r>
            <a:endParaRPr lang="ru-RU" sz="3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368" y="0"/>
            <a:ext cx="5071872" cy="676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854744" cy="6480719"/>
          </a:xfrm>
        </p:spPr>
        <p:txBody>
          <a:bodyPr>
            <a:norm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82314"/>
              </p:ext>
            </p:extLst>
          </p:nvPr>
        </p:nvGraphicFramePr>
        <p:xfrm>
          <a:off x="323528" y="188638"/>
          <a:ext cx="8820471" cy="6634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360"/>
                <a:gridCol w="3818231"/>
                <a:gridCol w="2505880"/>
              </a:tblGrid>
              <a:tr h="554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Год участия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Статус конференции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05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XXXIX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Всероссийской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научно-практической конференции школьников по химии. г Санкт-Петербург, в секции «Экологические проблемы химии».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Международный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конкурс научно-исследовательских работ «Химия в жизни человека» Казань.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Конкурс исследовательских работ, учащихся в рамках МАН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Республики Башкортостан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Российская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НПК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XVIII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Ломоносовские чтения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Республиканская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НПК учащихся «Чистая наука»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этап конкурса  исследовательских работ им. В.И. Вернадского, секция «химии»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фестиваль творческих открытий и инициатив «Леонардо»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место 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золотая медаль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p.userapi.com/c10644/v10644547/68a/hnr5cQsK5S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96" y="44624"/>
            <a:ext cx="89408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Благодарю за внимание 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239000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Организация исследовательской работы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167135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Научный центр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1196752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Школа</a:t>
            </a:r>
            <a:endParaRPr lang="ru-RU" sz="2400" dirty="0"/>
          </a:p>
        </p:txBody>
      </p:sp>
      <p:sp>
        <p:nvSpPr>
          <p:cNvPr id="6" name="Стрелка вниз 5"/>
          <p:cNvSpPr/>
          <p:nvPr/>
        </p:nvSpPr>
        <p:spPr>
          <a:xfrm rot="3291130">
            <a:off x="1898137" y="697451"/>
            <a:ext cx="212135" cy="615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8791706">
            <a:off x="5687807" y="668099"/>
            <a:ext cx="198717" cy="615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7"/>
          <p:cNvSpPr/>
          <p:nvPr/>
        </p:nvSpPr>
        <p:spPr>
          <a:xfrm>
            <a:off x="1259632" y="1628800"/>
            <a:ext cx="504056" cy="50405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8"/>
          <p:cNvSpPr/>
          <p:nvPr/>
        </p:nvSpPr>
        <p:spPr>
          <a:xfrm>
            <a:off x="5868144" y="1700808"/>
            <a:ext cx="504056" cy="50405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39552" y="2276872"/>
            <a:ext cx="3007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Руководитель – ученый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Научное оборудование</a:t>
            </a:r>
          </a:p>
          <a:p>
            <a:pPr marL="342900" indent="-342900">
              <a:buAutoNum type="arabicPeriod"/>
            </a:pPr>
            <a:r>
              <a:rPr lang="ru-RU" dirty="0" smtClean="0"/>
              <a:t>Объекты исследования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5" y="2276872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Руководитель – учитель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Простое оборудование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Простые объекты исследования</a:t>
            </a:r>
          </a:p>
          <a:p>
            <a:pPr marL="342900" indent="-342900">
              <a:buAutoNum type="arabicPeriod"/>
            </a:pPr>
            <a:r>
              <a:rPr lang="ru-RU" dirty="0" smtClean="0"/>
              <a:t>Связь с программой</a:t>
            </a:r>
            <a:endParaRPr lang="ru-RU" dirty="0"/>
          </a:p>
        </p:txBody>
      </p:sp>
      <p:sp>
        <p:nvSpPr>
          <p:cNvPr id="12" name="Минус 11"/>
          <p:cNvSpPr/>
          <p:nvPr/>
        </p:nvSpPr>
        <p:spPr>
          <a:xfrm>
            <a:off x="1259632" y="3356992"/>
            <a:ext cx="576064" cy="5760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5796136" y="3789040"/>
            <a:ext cx="576064" cy="5760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552" y="4005064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Руководитель – ученый</a:t>
            </a:r>
          </a:p>
          <a:p>
            <a:pPr marL="342900" indent="-342900">
              <a:buAutoNum type="arabicPeriod"/>
            </a:pPr>
            <a:r>
              <a:rPr lang="ru-RU" dirty="0" smtClean="0"/>
              <a:t>Сложное оборудование</a:t>
            </a:r>
          </a:p>
          <a:p>
            <a:pPr marL="342900" indent="-342900">
              <a:buAutoNum type="arabicPeriod"/>
            </a:pPr>
            <a:r>
              <a:rPr lang="ru-RU" dirty="0" smtClean="0"/>
              <a:t>Сложные объекты исследования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Неоднозначность результатов</a:t>
            </a:r>
          </a:p>
          <a:p>
            <a:pPr marL="342900" indent="-342900">
              <a:buAutoNum type="arabicPeriod"/>
            </a:pPr>
            <a:r>
              <a:rPr lang="ru-RU" dirty="0" smtClean="0"/>
              <a:t>Далеко от программы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 всем доступно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499992" y="4366845"/>
            <a:ext cx="331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Ограничен выбор тем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Неурочное время учителя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Этапы исследовательской работы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Выбор темы.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Планирование и проведение эксперимента.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Оформление исследовательской работы.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Подготовка доклада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Защита работы на конференциях и конкурсах.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3923928" y="3501008"/>
            <a:ext cx="158417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5389"/>
          <a:stretch/>
        </p:blipFill>
        <p:spPr bwMode="auto">
          <a:xfrm>
            <a:off x="0" y="287657"/>
            <a:ext cx="9125146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1619672" y="4437112"/>
            <a:ext cx="1331640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"/>
          <a:stretch/>
        </p:blipFill>
        <p:spPr bwMode="auto">
          <a:xfrm>
            <a:off x="251200" y="260648"/>
            <a:ext cx="8742045" cy="61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48680"/>
            <a:ext cx="9115425" cy="596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8575" y="4900784"/>
            <a:ext cx="133164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0583" y="5445224"/>
            <a:ext cx="144708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19"/>
            <a:ext cx="8593265" cy="681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5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Изображение\Изображение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6632"/>
            <a:ext cx="4497385" cy="6618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</TotalTime>
  <Words>281</Words>
  <Application>Microsoft Office PowerPoint</Application>
  <PresentationFormat>Экран (4:3)</PresentationFormat>
  <Paragraphs>71</Paragraphs>
  <Slides>28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Изящная</vt:lpstr>
      <vt:lpstr>Тема Office</vt:lpstr>
      <vt:lpstr>Слайд</vt:lpstr>
      <vt:lpstr>Организация   исследовательской деятельности  школьников при изучении химии</vt:lpstr>
      <vt:lpstr>Презентация PowerPoint</vt:lpstr>
      <vt:lpstr>Организация исследовательской работы</vt:lpstr>
      <vt:lpstr>Этапы исследовательской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Адсорбция органических кислот активированным углем</vt:lpstr>
      <vt:lpstr>Презентация PowerPoint</vt:lpstr>
      <vt:lpstr>Презентация PowerPoint</vt:lpstr>
      <vt:lpstr>СРАВНЕНИЕ ЭФФЕКТИВНОСТИ БЫТОВЫХ ФИЛЬТРОВ ДЛЯ ОЧИСТКИ 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ПОДХОД ПРИ ИЗУЧЕНИИ НЕКОТОРЫХ РАЗДЕЛОВ ОБЩЕЙ ХИМИИ</dc:title>
  <dc:creator>Admin</dc:creator>
  <cp:lastModifiedBy>valbel-ufa@yandex.ru</cp:lastModifiedBy>
  <cp:revision>136</cp:revision>
  <dcterms:created xsi:type="dcterms:W3CDTF">2013-10-12T11:24:57Z</dcterms:created>
  <dcterms:modified xsi:type="dcterms:W3CDTF">2023-09-21T04:10:40Z</dcterms:modified>
</cp:coreProperties>
</file>