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61" r:id="rId4"/>
    <p:sldId id="262" r:id="rId5"/>
    <p:sldId id="258" r:id="rId6"/>
    <p:sldId id="265" r:id="rId7"/>
    <p:sldId id="279" r:id="rId8"/>
    <p:sldId id="263" r:id="rId9"/>
    <p:sldId id="280" r:id="rId10"/>
    <p:sldId id="281" r:id="rId11"/>
    <p:sldId id="283" r:id="rId12"/>
    <p:sldId id="285" r:id="rId13"/>
    <p:sldId id="287" r:id="rId14"/>
    <p:sldId id="288" r:id="rId15"/>
    <p:sldId id="289" r:id="rId16"/>
    <p:sldId id="290" r:id="rId17"/>
    <p:sldId id="291" r:id="rId18"/>
    <p:sldId id="292" r:id="rId19"/>
    <p:sldId id="293" r:id="rId20"/>
    <p:sldId id="294" r:id="rId21"/>
    <p:sldId id="295" r:id="rId22"/>
    <p:sldId id="296" r:id="rId23"/>
    <p:sldId id="297" r:id="rId24"/>
    <p:sldId id="298" r:id="rId25"/>
    <p:sldId id="299" r:id="rId26"/>
    <p:sldId id="300" r:id="rId27"/>
    <p:sldId id="301" r:id="rId28"/>
    <p:sldId id="270" r:id="rId29"/>
    <p:sldId id="275" r:id="rId30"/>
    <p:sldId id="259" r:id="rId31"/>
    <p:sldId id="266" r:id="rId32"/>
    <p:sldId id="267" r:id="rId33"/>
    <p:sldId id="316" r:id="rId34"/>
    <p:sldId id="317" r:id="rId35"/>
    <p:sldId id="318" r:id="rId36"/>
    <p:sldId id="319" r:id="rId37"/>
    <p:sldId id="302" r:id="rId38"/>
    <p:sldId id="303" r:id="rId39"/>
    <p:sldId id="324" r:id="rId40"/>
    <p:sldId id="325" r:id="rId41"/>
    <p:sldId id="326" r:id="rId42"/>
    <p:sldId id="327" r:id="rId43"/>
    <p:sldId id="328" r:id="rId44"/>
    <p:sldId id="329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312" r:id="rId54"/>
    <p:sldId id="313" r:id="rId55"/>
    <p:sldId id="314" r:id="rId56"/>
    <p:sldId id="320" r:id="rId57"/>
    <p:sldId id="321" r:id="rId58"/>
    <p:sldId id="322" r:id="rId59"/>
    <p:sldId id="323" r:id="rId60"/>
    <p:sldId id="272" r:id="rId61"/>
    <p:sldId id="273" r:id="rId62"/>
    <p:sldId id="276" r:id="rId63"/>
    <p:sldId id="277" r:id="rId64"/>
    <p:sldId id="264" r:id="rId65"/>
    <p:sldId id="268" r:id="rId66"/>
    <p:sldId id="269" r:id="rId67"/>
    <p:sldId id="330" r:id="rId68"/>
    <p:sldId id="315" r:id="rId6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оглавления" id="{6FA16AF3-80AF-430F-8CB0-662117E49038}">
          <p14:sldIdLst/>
        </p14:section>
        <p14:section name="Раздел 1" id="{4D02C900-5CBB-4629-818A-404C09EDBB5D}">
          <p14:sldIdLst>
            <p14:sldId id="257"/>
            <p14:sldId id="260"/>
            <p14:sldId id="261"/>
            <p14:sldId id="262"/>
            <p14:sldId id="258"/>
            <p14:sldId id="265"/>
            <p14:sldId id="279"/>
            <p14:sldId id="263"/>
            <p14:sldId id="280"/>
            <p14:sldId id="281"/>
            <p14:sldId id="283"/>
            <p14:sldId id="285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  <p14:sldId id="300"/>
            <p14:sldId id="301"/>
            <p14:sldId id="270"/>
            <p14:sldId id="275"/>
            <p14:sldId id="259"/>
            <p14:sldId id="266"/>
            <p14:sldId id="267"/>
            <p14:sldId id="316"/>
            <p14:sldId id="317"/>
            <p14:sldId id="318"/>
            <p14:sldId id="319"/>
            <p14:sldId id="302"/>
            <p14:sldId id="303"/>
            <p14:sldId id="324"/>
            <p14:sldId id="325"/>
            <p14:sldId id="326"/>
            <p14:sldId id="327"/>
            <p14:sldId id="328"/>
            <p14:sldId id="329"/>
            <p14:sldId id="304"/>
            <p14:sldId id="305"/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  <p14:sldId id="320"/>
            <p14:sldId id="321"/>
            <p14:sldId id="322"/>
            <p14:sldId id="323"/>
            <p14:sldId id="272"/>
            <p14:sldId id="273"/>
            <p14:sldId id="276"/>
            <p14:sldId id="277"/>
            <p14:sldId id="264"/>
            <p14:sldId id="268"/>
            <p14:sldId id="269"/>
            <p14:sldId id="330"/>
            <p14:sldId id="315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-484" y="-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8CD16EE-690D-4156-8CD7-527FBA5AE6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8CF93412-5888-4EF4-A063-DE03E65B98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73E8146-BD9A-4C16-AB7D-9C0ECEDEE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178ED-0E2B-4EE6-ABA3-15F961D57706}" type="datetimeFigureOut">
              <a:rPr lang="ru-RU" smtClean="0"/>
              <a:t>12.11.2024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7FC2D36-F019-4064-BE20-47BDCF956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2D9FD23-CA20-4D21-9C2B-C9626A9AF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1591E-71B8-4275-A281-479C9C18B3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1042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4EE5EE9-C00D-469B-9CAD-B20AB5E69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1F3B2443-C633-4CFC-A8CF-EDF5AE99AD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689B698-A7F6-43B8-827B-793031DCA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178ED-0E2B-4EE6-ABA3-15F961D57706}" type="datetimeFigureOut">
              <a:rPr lang="ru-RU" smtClean="0"/>
              <a:t>12.11.2024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68AA845-8B42-4A53-8DE9-A2CC78381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B0A6CE7-A035-4B48-BFD7-3B1270B8E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1591E-71B8-4275-A281-479C9C18B3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5377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40955408-0F56-436E-9CAE-9686F0E528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7C346BF6-96FF-4D1A-AB16-903369BD78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258F62F-E919-44A8-9BA6-C84FE13A0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178ED-0E2B-4EE6-ABA3-15F961D57706}" type="datetimeFigureOut">
              <a:rPr lang="ru-RU" smtClean="0"/>
              <a:t>12.11.2024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6E05FD5-8D3E-49B1-A921-F9424008A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5BFB584-4A33-4A80-BA4E-1602F6013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1591E-71B8-4275-A281-479C9C18B3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0105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0C1D17E-95B4-4075-B23C-A31489CD2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AC5B493-76B5-4B64-B09F-A3036A642B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2360364-0826-4854-878E-8A6059ECC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178ED-0E2B-4EE6-ABA3-15F961D57706}" type="datetimeFigureOut">
              <a:rPr lang="ru-RU" smtClean="0"/>
              <a:t>12.11.2024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621B6B2-EA6C-4473-8E09-0EA4F991D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2745E4C-340D-4475-9A22-41935AC8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1591E-71B8-4275-A281-479C9C18B3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2398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F2BDB72-3FE5-4F14-A2D3-82EB42F63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502EB91-5572-4DC1-9D11-EEFE364CE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95B28AD-7CF1-4615-95B1-931223085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178ED-0E2B-4EE6-ABA3-15F961D57706}" type="datetimeFigureOut">
              <a:rPr lang="ru-RU" smtClean="0"/>
              <a:t>12.11.2024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4B72340-5832-4976-9D5E-E522C47E1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773B63D-5D46-490D-912D-AA19FAA37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1591E-71B8-4275-A281-479C9C18B3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3932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5D97E92-7494-4021-BE50-AC561EB9C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C62AE29-07D1-432D-9BAB-D75E1E6059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B9CF91F-3329-40AD-A40F-356EF1E599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9A4B274-5455-458B-98BF-C314A2158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178ED-0E2B-4EE6-ABA3-15F961D57706}" type="datetimeFigureOut">
              <a:rPr lang="ru-RU" smtClean="0"/>
              <a:t>12.11.2024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89A64A6F-C804-4BBC-A93B-D5F1C5141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B417F58-8737-4D3E-B704-A7077BA3B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1591E-71B8-4275-A281-479C9C18B3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377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608F7B9-9CC8-4C12-A1DD-EEC17FD41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24C3FE1-A284-4ECD-AD15-B73A73D774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0F060EEE-4A8C-4BD7-BFB0-C6F81C4F9E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6DD16595-ECEE-4B49-9EE2-2955D2421E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511E6437-30CB-49E3-80EC-57E70C8D9D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EF44CCCC-D27B-4895-841F-B64EEA021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178ED-0E2B-4EE6-ABA3-15F961D57706}" type="datetimeFigureOut">
              <a:rPr lang="ru-RU" smtClean="0"/>
              <a:t>12.11.2024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E79F7201-D752-41A6-AF39-F988F3D7D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6F06281E-0245-4FAA-B759-23994BF40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1591E-71B8-4275-A281-479C9C18B3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5604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846792C-7D6F-4DA0-8235-DBC74C52C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7E92E309-4935-457D-94D9-61C1EFADF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178ED-0E2B-4EE6-ABA3-15F961D57706}" type="datetimeFigureOut">
              <a:rPr lang="ru-RU" smtClean="0"/>
              <a:t>12.11.2024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6D34017C-B37A-4CA6-80A5-1707C6FF0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9D0D6C6A-8059-4A0B-AEFB-64A0F1088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1591E-71B8-4275-A281-479C9C18B3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0110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93189213-BF68-445B-8C08-24B2405A0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178ED-0E2B-4EE6-ABA3-15F961D57706}" type="datetimeFigureOut">
              <a:rPr lang="ru-RU" smtClean="0"/>
              <a:t>12.11.2024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FA075E18-AC44-45E9-B392-CFE873534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0C5E495C-8D98-4E98-AD07-88769D666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1591E-71B8-4275-A281-479C9C18B3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6252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7729711-5CEC-4A94-AE4A-F7B22D573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FBA53E7-3D69-4A57-9D7D-A0775832D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E2A20903-D912-4D03-BDC9-61F6DEBB44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B3F5F5F-2AFA-4B18-B9B0-45E7C8B1F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178ED-0E2B-4EE6-ABA3-15F961D57706}" type="datetimeFigureOut">
              <a:rPr lang="ru-RU" smtClean="0"/>
              <a:t>12.11.2024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1BA3233-A92D-4DA1-8219-0C7B290F5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1614C24-25BA-4B6C-84C1-AF0918A14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1591E-71B8-4275-A281-479C9C18B3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0644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7E927D1-1BFA-4C71-8C23-643B5991A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1A743B2E-A1F3-484A-863E-D54F2FEE95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970E6BFD-4DEC-4351-BBF2-776DC88CDF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C8311EC-31C5-44FD-8EC6-A40134A0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178ED-0E2B-4EE6-ABA3-15F961D57706}" type="datetimeFigureOut">
              <a:rPr lang="ru-RU" smtClean="0"/>
              <a:t>12.11.2024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B2744D4-9973-4AED-9477-AAB154A87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3B5B0B90-B78A-4CDD-B648-236F648FC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1591E-71B8-4275-A281-479C9C18B3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098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7E06DD9-36DB-4300-916A-D1525DCA2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24DB72B-A190-408B-AB8D-4CA4715C48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F0C2C27-E99D-4AC3-886A-82DE695DA9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1178ED-0E2B-4EE6-ABA3-15F961D57706}" type="datetimeFigureOut">
              <a:rPr lang="ru-RU" smtClean="0"/>
              <a:t>12.11.2024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3F9A3C9-D22D-42A1-A5A3-4CAA8514D6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0012B96-02B3-455D-A09C-3CA87644AC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1591E-71B8-4275-A281-479C9C18B3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272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0.wdp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2.wdp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4.wdp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5" Type="http://schemas.microsoft.com/office/2007/relationships/hdphoto" Target="../media/hdphoto18.wdp"/><Relationship Id="rId4" Type="http://schemas.openxmlformats.org/officeDocument/2006/relationships/image" Target="../media/image5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hyperlink" Target="https://fipi.ru/ege/dlya-predmetnyh-komissiy-subektov-rf" TargetMode="Externa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39C1191-C536-4897-9AB8-E479C3DFB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" name="Объект 11">
            <a:extLst>
              <a:ext uri="{FF2B5EF4-FFF2-40B4-BE49-F238E27FC236}">
                <a16:creationId xmlns:a16="http://schemas.microsoft.com/office/drawing/2014/main" xmlns="" id="{50285201-7FAE-45E8-859B-BBF1E8A7D9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58" y="23328"/>
            <a:ext cx="12197558" cy="6857999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2F4B8ACC-6042-43E4-9C18-EF07E94F130A}"/>
                  </a:ext>
                </a:extLst>
              </p:cNvPr>
              <p:cNvSpPr txBox="1"/>
              <p:nvPr/>
            </p:nvSpPr>
            <p:spPr>
              <a:xfrm>
                <a:off x="1147665" y="72863"/>
                <a:ext cx="10748866" cy="11079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Министерство образования и науки Республики Башкортостан</m:t>
                      </m:r>
                    </m:oMath>
                  </m:oMathPara>
                </a14:m>
                <a:endParaRPr lang="ru-RU" b="0" i="1" dirty="0">
                  <a:solidFill>
                    <a:schemeClr val="accent1">
                      <a:lumMod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Центр непрерывного повышения профессионального мастерства педагогических работников </m:t>
                      </m:r>
                    </m:oMath>
                  </m:oMathPara>
                </a14:m>
                <a:endParaRPr lang="ru-RU" dirty="0">
                  <a:solidFill>
                    <a:schemeClr val="accent1">
                      <a:lumMod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ГБПОУ Уфимский многопрофильный профессиональный колледж </m:t>
                      </m:r>
                    </m:oMath>
                  </m:oMathPara>
                </a14:m>
                <a:endParaRPr lang="ru-RU" i="1" dirty="0">
                  <a:solidFill>
                    <a:schemeClr val="accent1">
                      <a:lumMod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endParaRPr lang="ru-RU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F4B8ACC-6042-43E4-9C18-EF07E94F13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7665" y="72863"/>
                <a:ext cx="10748866" cy="110799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BC600CD-FDBF-4D87-8557-CEB1377DF101}"/>
              </a:ext>
            </a:extLst>
          </p:cNvPr>
          <p:cNvSpPr txBox="1"/>
          <p:nvPr/>
        </p:nvSpPr>
        <p:spPr>
          <a:xfrm>
            <a:off x="1852623" y="1869880"/>
            <a:ext cx="84811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accent1">
                    <a:lumMod val="50000"/>
                  </a:schemeClr>
                </a:solidFill>
              </a:rPr>
              <a:t>Решение задач на определение формул органических соединений и цепочки превращений по органической химии (задания №32-33)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7249E44-1583-4A44-A313-F0FEBFD22BC6}"/>
              </a:ext>
            </a:extLst>
          </p:cNvPr>
          <p:cNvSpPr txBox="1"/>
          <p:nvPr/>
        </p:nvSpPr>
        <p:spPr>
          <a:xfrm>
            <a:off x="1147665" y="4805265"/>
            <a:ext cx="72684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Подготовил:  </a:t>
            </a:r>
          </a:p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Баймиев Евгений Иванович, учитель химии МАОУ «Лицей 96» ГО г. Уфа,</a:t>
            </a:r>
          </a:p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региональный методист, председатель РПК по химии</a:t>
            </a:r>
          </a:p>
        </p:txBody>
      </p:sp>
      <p:pic>
        <p:nvPicPr>
          <p:cNvPr id="7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4130" y="904706"/>
            <a:ext cx="1708770" cy="65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33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5531005" cy="68543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31005" y="1516565"/>
            <a:ext cx="6643921" cy="382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81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5631366" cy="68403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31366" y="1455234"/>
            <a:ext cx="6537462" cy="392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70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6055112" cy="68236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55112" y="1106087"/>
            <a:ext cx="6136888" cy="4611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83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5441795" cy="68411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34130" y="0"/>
            <a:ext cx="6657870" cy="684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29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07220" y="1014761"/>
            <a:ext cx="8318810" cy="455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42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1005E81-923F-5259-C16D-33AC46F11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630"/>
            <a:ext cx="12192000" cy="6752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47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8C8373A-7045-AF0D-3BAE-689783DA2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52" y="0"/>
            <a:ext cx="121308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236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CF18DEB-DDBE-A9B5-FE10-0AD0F51FC7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55" y="0"/>
            <a:ext cx="115200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72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69B50AA-600C-CEB5-7C60-873B9A356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27" y="0"/>
            <a:ext cx="117649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33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7D38402-B17C-05F6-544A-1B3EF7B089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417"/>
            <a:ext cx="12192000" cy="677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81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8E683AE-455B-88AB-0F47-D8B65BF930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7030A0B-10F0-2213-DE02-9B4F8E9DB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00755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№29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1A23AE7-A685-6F7E-7763-DD300F1A5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55477"/>
            <a:ext cx="10515600" cy="5031827"/>
          </a:xfrm>
        </p:spPr>
        <p:txBody>
          <a:bodyPr/>
          <a:lstStyle/>
          <a:p>
            <a:pPr algn="just"/>
            <a:r>
              <a:rPr lang="ru-RU" sz="1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Проверяемые требования (умения) согласно КИМ ЕГЭ: 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Определять окислитель и восстановитель; объяснять сущность изученных видов химических реакций: электролитической диссоциации, ионного обмена, окислительно-восстановительных (и составлять их уравнения)	</a:t>
            </a:r>
          </a:p>
          <a:p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0E13CFC-5294-3077-FB90-EF4A89F21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7375" y="1358238"/>
            <a:ext cx="8537249" cy="549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55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BEF3950-F7CF-F2F5-F273-C40DF29985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704"/>
            <a:ext cx="12192000" cy="6630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75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122F993-143B-D5D9-CDB0-8848D4E21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4071"/>
            <a:ext cx="12192000" cy="644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64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C2072EC-81A1-E946-9AAA-3EB69FA6D0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1097"/>
            <a:ext cx="12192000" cy="536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935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8389F03-36A3-91A7-6232-56CDF307F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51" y="0"/>
            <a:ext cx="118328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26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AB5C03F-0672-DAC6-C3C5-D78E52C0AE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056"/>
            <a:ext cx="12192000" cy="651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944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F807E7F-10DA-BC7A-DAF6-387D78F9B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48252"/>
            <a:ext cx="12192000" cy="356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997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938C63A-CCCB-3726-9E4D-762C7CFD8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713"/>
            <a:ext cx="12192000" cy="666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38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F52D292-99D2-08D4-B34C-ADFC84485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0408"/>
            <a:ext cx="12192000" cy="3917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76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71FD181-DB4F-A0BC-7C1F-5AE822548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9526" y="100206"/>
            <a:ext cx="9732948" cy="318539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Пример 4 задания №32.</a:t>
            </a:r>
            <a:endParaRPr lang="ru-RU" sz="28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4D6A5786-E352-D170-588F-FDDB92EF70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6467" y="587381"/>
            <a:ext cx="6909675" cy="1952625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461EE49-EEC4-F085-F411-BB2BA2EEC4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8544" y="2672624"/>
            <a:ext cx="8409625" cy="418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88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2CE66B4-5EDC-F001-CD90-94E4019302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EF52BC6-C01F-F205-16C6-4947722FB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9526" y="100206"/>
            <a:ext cx="9732948" cy="318539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Пример 5 задания №32.</a:t>
            </a:r>
            <a:endParaRPr lang="ru-RU" sz="28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CB70741-CA4E-969D-61EE-8B620017B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652" y="1542850"/>
            <a:ext cx="7200696" cy="52412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9A15C1E-3986-91EE-5B19-051FC651CCC2}"/>
              </a:ext>
            </a:extLst>
          </p:cNvPr>
          <p:cNvSpPr txBox="1"/>
          <p:nvPr/>
        </p:nvSpPr>
        <p:spPr>
          <a:xfrm>
            <a:off x="220053" y="418745"/>
            <a:ext cx="115389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0" i="0" u="none" strike="noStrike" baseline="0" dirty="0">
                <a:latin typeface="TimesNewRoman"/>
              </a:rPr>
              <a:t>Напишите уравнения реакций, с помощью которых можно осуществить следующие превращения:</a:t>
            </a:r>
            <a:endParaRPr lang="ru-RU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6420AB22-4CE1-6CD3-B94C-52EEC04D81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438" y="737284"/>
            <a:ext cx="8672344" cy="805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66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FB5CB02-9AA9-1B5C-D9D2-EDCEE36DAD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28A3390-1CD3-3578-40F6-9F75A2ECF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46"/>
            <a:ext cx="10515600" cy="67249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№30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B39F79C-9974-B6F8-92AC-75996E0DF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72568"/>
            <a:ext cx="10515600" cy="5604395"/>
          </a:xfrm>
        </p:spPr>
        <p:txBody>
          <a:bodyPr/>
          <a:lstStyle/>
          <a:p>
            <a:pPr algn="just"/>
            <a:r>
              <a:rPr lang="ru-RU" sz="1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Проверяемые требования (умения) согласно КИМ ЕГЭ: 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Определять характер среды водных растворов веществ; объяснять сущность изученных видов химических реакций: электролитической диссоциации, ионного обмена, окислительно-восстановительных (и составлять их уравнения)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37939CB-BFED-FD16-703D-D566AF948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434" y="1414330"/>
            <a:ext cx="10011131" cy="543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02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75C8CA2-D658-DAC7-CD83-7E7CDBD309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C22DE9E-2503-9A41-7338-40E51D717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037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№33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33F557E-3FBF-EC52-5B34-B7F823951D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5136"/>
            <a:ext cx="10515600" cy="5031827"/>
          </a:xfrm>
        </p:spPr>
        <p:txBody>
          <a:bodyPr/>
          <a:lstStyle/>
          <a:p>
            <a:pPr algn="just"/>
            <a:r>
              <a:rPr lang="ru-RU" sz="1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Проверяемые требования (умения) согласно КИМ ЕГЭ: 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Планировать/проводить вычисления по химическим формулам и уравнениям.</a:t>
            </a:r>
          </a:p>
          <a:p>
            <a:pPr marL="0" indent="0" algn="just">
              <a:buNone/>
            </a:pPr>
            <a:r>
              <a:rPr lang="ru-RU" sz="1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Пример:</a:t>
            </a:r>
            <a:endParaRPr lang="ru-RU" sz="1800" b="1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800" b="0" i="0" u="none" strike="noStrike" baseline="0" dirty="0">
                <a:latin typeface="TimesNewRomanPSMT"/>
              </a:rPr>
              <a:t>При сгорании органического вещества А массой 3,4 г получено 4,48 л (н.у.) углекислого  газа и 1,8 г воды. Известно, что вещество А вступает в реакцию с раствором гидроксида лития при нагревании, в результате чего образуется предельный одноатомный спирт и соль, кислотный остаток которой содержит семь атомов углерода.</a:t>
            </a:r>
          </a:p>
          <a:p>
            <a:pPr marL="0" indent="0" algn="just">
              <a:buNone/>
            </a:pPr>
            <a:r>
              <a:rPr lang="ru-RU" sz="1800" b="0" i="0" u="none" strike="noStrike" baseline="0" dirty="0">
                <a:latin typeface="TimesNewRomanPSMT"/>
              </a:rPr>
              <a:t>На основании данных условия задачи:</a:t>
            </a:r>
          </a:p>
          <a:p>
            <a:pPr algn="just"/>
            <a:r>
              <a:rPr lang="ru-RU" sz="1800" b="0" i="0" u="none" strike="noStrike" baseline="0" dirty="0">
                <a:latin typeface="Times New Roman" panose="02020603050405020304" pitchFamily="18" charset="0"/>
              </a:rPr>
              <a:t>1) </a:t>
            </a:r>
            <a:r>
              <a:rPr lang="ru-RU" sz="1800" b="0" i="0" u="none" strike="noStrike" baseline="0" dirty="0">
                <a:latin typeface="TimesNewRomanPSMT"/>
              </a:rPr>
              <a:t>проведите необходимые вычисления (указывайте единицы измерения и обозначения искомых физических величин) и установите молекулярную формулу вещества А</a:t>
            </a:r>
            <a:r>
              <a:rPr lang="ru-RU" sz="1800" b="0" i="0" u="none" strike="noStrike" baseline="0" dirty="0">
                <a:latin typeface="Times New Roman" panose="02020603050405020304" pitchFamily="18" charset="0"/>
              </a:rPr>
              <a:t>;</a:t>
            </a:r>
          </a:p>
          <a:p>
            <a:pPr algn="just"/>
            <a:r>
              <a:rPr lang="ru-RU" sz="1800" b="0" i="0" u="none" strike="noStrike" baseline="0" dirty="0">
                <a:latin typeface="Times New Roman" panose="02020603050405020304" pitchFamily="18" charset="0"/>
              </a:rPr>
              <a:t>2) </a:t>
            </a:r>
            <a:r>
              <a:rPr lang="ru-RU" sz="1800" b="0" i="0" u="none" strike="noStrike" baseline="0" dirty="0">
                <a:latin typeface="TimesNewRomanPSMT"/>
              </a:rPr>
              <a:t>составьте возможную структурную формулу вещества А, которая однозначно отражает порядок связи атомов в его молекуле;</a:t>
            </a:r>
          </a:p>
          <a:p>
            <a:pPr algn="just"/>
            <a:r>
              <a:rPr lang="ru-RU" sz="1800" b="0" i="0" u="none" strike="noStrike" baseline="0" dirty="0">
                <a:latin typeface="Times New Roman" panose="02020603050405020304" pitchFamily="18" charset="0"/>
              </a:rPr>
              <a:t>3) </a:t>
            </a:r>
            <a:r>
              <a:rPr lang="ru-RU" sz="1800" b="0" i="0" u="none" strike="noStrike" baseline="0" dirty="0">
                <a:latin typeface="TimesNewRomanPSMT"/>
              </a:rPr>
              <a:t>напишите уравнение реакции вещества А с раствором гидроксида лития при нагревании (используйте структурные формулы органических веществ)</a:t>
            </a:r>
            <a:r>
              <a:rPr lang="ru-RU" sz="1800" b="0" i="0" u="none" strike="noStrike" baseline="0" dirty="0">
                <a:latin typeface="Times New Roman" panose="02020603050405020304" pitchFamily="18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989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EB768ED-4532-27A8-769C-7A720BA91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090" y="408416"/>
            <a:ext cx="8834555" cy="5402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38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BEFAC81-6431-8D7F-961F-FA9E7B846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798" y="959976"/>
            <a:ext cx="10718403" cy="427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794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4BCC877-C799-2EEE-DB84-EE7D849E2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650" y="152400"/>
            <a:ext cx="94107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01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F28728E-7056-BB59-250E-8310E8AB38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525" y="57150"/>
            <a:ext cx="9886950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218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DCA2C5A-DADD-F586-0CD0-3E519A35C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305" y="546931"/>
            <a:ext cx="10927693" cy="581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621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8378D0A-DAA2-152B-F852-DC29B5FBA2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862" y="38100"/>
            <a:ext cx="9058275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30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AFAC53C-67B3-08AC-FAAB-D8FF27A7C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779"/>
            <a:ext cx="12192000" cy="6512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96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7193CEA-59E7-79D4-4BB4-5207036E2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511" y="0"/>
            <a:ext cx="101069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477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E1D7FC0-2389-181B-3822-47336C08B6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462" y="-705146"/>
            <a:ext cx="10468598" cy="732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31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1FC9E0C-54F2-FD08-D788-0F36F87A89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482A6A7-1491-ABE5-3E68-6871C3880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396"/>
            <a:ext cx="10515600" cy="38098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№31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56331BE-25AA-287B-2701-6C73266FDB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015" y="367469"/>
            <a:ext cx="11323178" cy="5809495"/>
          </a:xfrm>
        </p:spPr>
        <p:txBody>
          <a:bodyPr/>
          <a:lstStyle/>
          <a:p>
            <a:pPr algn="just"/>
            <a:r>
              <a:rPr lang="ru-RU" sz="1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Проверяемые требования (умения) согласно КИМ ЕГЭ: 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Характеризовать общие химические свойства основных классов неорганических соединений, свойства отдельных представителей этих классов; объяснять зависимость свойств неорганических и органических веществ от их состава и строения; объяснять сущность изученных видов химических реакций и составлять их уравнения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638B41C-DB54-255D-B658-5DDCDE654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332" y="1418403"/>
            <a:ext cx="8238543" cy="5439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12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605F8EE-FE08-216D-6D52-AD2CB59EB8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118" y="524305"/>
            <a:ext cx="10298820" cy="366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78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8CFCA2D-C6F7-04E1-C889-9CA88AE99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Таблица 1. Примеры перехода от предварительных результатов расчетов к простейшей формуле органического вещества через множитель.</a:t>
            </a: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103EA14-C5D5-42B5-EE71-2280CCA11B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8118" y="1140823"/>
            <a:ext cx="9955764" cy="5068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87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0935567-9CAE-10E9-8786-D9BB0D545156}"/>
              </a:ext>
            </a:extLst>
          </p:cNvPr>
          <p:cNvSpPr txBox="1"/>
          <p:nvPr/>
        </p:nvSpPr>
        <p:spPr>
          <a:xfrm>
            <a:off x="769121" y="478564"/>
            <a:ext cx="1099843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buFont typeface="+mj-lt"/>
              <a:buAutoNum type="arabicParenR" startAt="2"/>
            </a:pP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случае наличия общего делителя у всех, полученных на предварительном этапе, количеств молей, переход к простейшей формуле можно осуществить путем деления на этот общий делитель.</a:t>
            </a:r>
          </a:p>
          <a:p>
            <a:pPr marL="342900" lvl="0" indent="-342900" algn="just">
              <a:buFont typeface="+mj-lt"/>
              <a:buAutoNum type="arabicParenR" startAt="2"/>
            </a:pPr>
            <a:endParaRPr lang="ru-RU" b="1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Таблица 2. Примеры перехода от предварительных результатов расчетов к простейшей формуле органического вещества через общий делитель</a:t>
            </a:r>
            <a:endParaRPr lang="ru-R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78815" algn="just"/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E3556B2-02F7-1B24-53F7-CEFCB366AB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9035" y="1967970"/>
            <a:ext cx="10118609" cy="3486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48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3EE700D-3451-16F9-920B-2C7524C5C2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038" y="40080"/>
            <a:ext cx="9809921" cy="307061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2BFAB37-C44B-D581-A5CD-3BE3B41B4D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206" y="3156077"/>
            <a:ext cx="10984321" cy="6524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2315CF5-FEA5-2933-D893-4146A0E8D0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84648" y="3899285"/>
            <a:ext cx="7022703" cy="273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78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BFDE0A7-C95C-5053-A2FD-F015C24609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9043" y="-376016"/>
            <a:ext cx="11060102" cy="5170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69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4C4A6C0-995C-0B87-11F0-DC59C95DE0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1170"/>
            <a:ext cx="12192000" cy="645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8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BAD3497-988B-E57F-CA3E-CBFFF6D7FC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442912"/>
            <a:ext cx="11963400" cy="597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06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A273CAA-837C-7ACB-F949-4FF48A9BB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357"/>
            <a:ext cx="12192000" cy="651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80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A632599-A504-0CD9-CB80-0F64EBF5FC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9170"/>
            <a:ext cx="12192000" cy="525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422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0CE453A-BDFA-4E5B-E9D1-1512F2974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1121"/>
            <a:ext cx="10515600" cy="63473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Пример 3 задания №33</a:t>
            </a:r>
            <a:endParaRPr lang="ru-RU" sz="28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E89D4E3-1736-C75B-6543-FC7FC4E5D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9609"/>
            <a:ext cx="12192000" cy="499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01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1A72FFA-8345-4356-B8FB-AA485C986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51825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№32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BB7E200-2042-482A-8F61-127F364018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5136"/>
            <a:ext cx="10515600" cy="5031827"/>
          </a:xfrm>
        </p:spPr>
        <p:txBody>
          <a:bodyPr/>
          <a:lstStyle/>
          <a:p>
            <a:pPr algn="just"/>
            <a:r>
              <a:rPr lang="ru-RU" sz="1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Проверяемые требования (умения) согласно КИМ ЕГЭ: 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Характеризовать строение и химические свойства изученных органических соединений, объяснять зависимость свойств неорганических и органических веществ от их состава и строения</a:t>
            </a:r>
          </a:p>
          <a:p>
            <a:pPr marL="0" indent="0" algn="just">
              <a:buNone/>
            </a:pPr>
            <a:r>
              <a:rPr lang="ru-RU" sz="1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Пример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058DE8F-87CF-6A07-7AD3-91C1038C7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503" y="2350672"/>
            <a:ext cx="9525000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22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CD7AA51-F74E-9E5F-79D4-1A50CD694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166"/>
            <a:ext cx="12192000" cy="673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7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103EE46-F7DA-678E-DAFB-F8E42BD22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4382"/>
            <a:ext cx="12192000" cy="436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57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1256295-E955-1FC0-920C-BABEA31B3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Пример 4 задания №33</a:t>
            </a:r>
            <a:endParaRPr lang="ru-RU" sz="2800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043D2EC3-1B7D-F45D-6303-2418CAF415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7884" y="1828801"/>
            <a:ext cx="11308823" cy="4537816"/>
          </a:xfrm>
        </p:spPr>
      </p:pic>
    </p:spTree>
    <p:extLst>
      <p:ext uri="{BB962C8B-B14F-4D97-AF65-F5344CB8AC3E}">
        <p14:creationId xmlns:p14="http://schemas.microsoft.com/office/powerpoint/2010/main" val="315298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658FA48-ECBB-C389-5EDA-1707E4E0CE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5867"/>
            <a:ext cx="12192000" cy="636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97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98C32D6-3E95-0555-D941-62B3A38D4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420"/>
            <a:ext cx="12192000" cy="6693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122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64EFB07-BC54-0FB8-AA2C-6352215545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970"/>
            <a:ext cx="12192000" cy="505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42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5DC6AEA-0BD2-83C7-AEAD-18C187E76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2529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Пример 5 задания №33</a:t>
            </a:r>
            <a:endParaRPr lang="ru-RU" sz="28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F47ABC5-57B4-2EDA-18FA-47E40C6060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8335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ru-RU" b="0" i="0" dirty="0">
                <a:solidFill>
                  <a:srgbClr val="000000"/>
                </a:solidFill>
                <a:effectLst/>
                <a:latin typeface="Rubik"/>
              </a:rPr>
              <a:t>Органическое вещество А содержит 49,32% углерода, 6,85% водорода и кислород. Известно, что это при взаимодействии этого вещества с водным раствором гидроксида калия образуется вещество состава C</a:t>
            </a:r>
            <a:r>
              <a:rPr lang="ru-RU" b="0" i="0" baseline="-25000" dirty="0">
                <a:solidFill>
                  <a:srgbClr val="000000"/>
                </a:solidFill>
                <a:effectLst/>
                <a:latin typeface="Rubik"/>
              </a:rPr>
              <a:t>2</a:t>
            </a:r>
            <a:r>
              <a:rPr lang="ru-RU" b="0" i="0" dirty="0">
                <a:solidFill>
                  <a:srgbClr val="000000"/>
                </a:solidFill>
                <a:effectLst/>
                <a:latin typeface="Rubik"/>
              </a:rPr>
              <a:t>O</a:t>
            </a:r>
            <a:r>
              <a:rPr lang="ru-RU" b="0" i="0" baseline="-25000" dirty="0">
                <a:solidFill>
                  <a:srgbClr val="000000"/>
                </a:solidFill>
                <a:effectLst/>
                <a:latin typeface="Rubik"/>
              </a:rPr>
              <a:t>4</a:t>
            </a:r>
            <a:r>
              <a:rPr lang="ru-RU" b="0" i="0" dirty="0">
                <a:solidFill>
                  <a:srgbClr val="000000"/>
                </a:solidFill>
                <a:effectLst/>
                <a:latin typeface="Rubik"/>
              </a:rPr>
              <a:t>K</a:t>
            </a:r>
            <a:r>
              <a:rPr lang="ru-RU" b="0" i="0" baseline="-25000" dirty="0">
                <a:solidFill>
                  <a:srgbClr val="000000"/>
                </a:solidFill>
                <a:effectLst/>
                <a:latin typeface="Rubik"/>
              </a:rPr>
              <a:t>2</a:t>
            </a:r>
            <a:r>
              <a:rPr lang="ru-RU" b="0" i="0" dirty="0">
                <a:solidFill>
                  <a:srgbClr val="000000"/>
                </a:solidFill>
                <a:effectLst/>
                <a:latin typeface="Rubik"/>
              </a:rPr>
              <a:t> и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Rubik"/>
              </a:rPr>
              <a:t>и</a:t>
            </a:r>
            <a:r>
              <a:rPr lang="ru-RU" b="0" i="0" dirty="0">
                <a:solidFill>
                  <a:srgbClr val="000000"/>
                </a:solidFill>
                <a:effectLst/>
                <a:latin typeface="Rubik"/>
              </a:rPr>
              <a:t> два спирта, которые при нагревании в присутствии серебра превращаются в альдегид.</a:t>
            </a:r>
          </a:p>
          <a:p>
            <a:pPr algn="l">
              <a:buFont typeface="+mj-lt"/>
              <a:buAutoNum type="arabicPeriod"/>
            </a:pPr>
            <a:r>
              <a:rPr lang="ru-RU" b="0" i="0" dirty="0">
                <a:solidFill>
                  <a:srgbClr val="000000"/>
                </a:solidFill>
                <a:effectLst/>
                <a:latin typeface="Rubik"/>
              </a:rPr>
              <a:t>Проведите необходимые вычисления (указывайте единицы измерения искомых физических величин) и установите молекулярную формулу органического вещества А.</a:t>
            </a:r>
          </a:p>
          <a:p>
            <a:pPr algn="l">
              <a:buFont typeface="+mj-lt"/>
              <a:buAutoNum type="arabicPeriod"/>
            </a:pPr>
            <a:r>
              <a:rPr lang="ru-RU" b="0" i="0" dirty="0">
                <a:solidFill>
                  <a:srgbClr val="000000"/>
                </a:solidFill>
                <a:effectLst/>
                <a:latin typeface="Rubik"/>
              </a:rPr>
              <a:t>Составьте структурную формулу этого вещества, которая однозначно отражает порядок связи атомов в его молекуле.</a:t>
            </a:r>
          </a:p>
          <a:p>
            <a:pPr algn="l">
              <a:buFont typeface="+mj-lt"/>
              <a:buAutoNum type="arabicPeriod"/>
            </a:pPr>
            <a:r>
              <a:rPr lang="ru-RU" b="0" i="0" dirty="0">
                <a:solidFill>
                  <a:srgbClr val="000000"/>
                </a:solidFill>
                <a:effectLst/>
                <a:latin typeface="Rubik"/>
              </a:rPr>
              <a:t>Напишите уравнение реакции вещества А с водным раствором гидроксида калия, используя структурную формулу вещества.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694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47BE6C46-7473-4CAA-40BF-6A14407B4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29" y="1123772"/>
            <a:ext cx="10620515" cy="461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813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1B23ECB-D2ED-992B-38D6-9FC926266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5437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Пример 6 задания №33</a:t>
            </a:r>
            <a:endParaRPr lang="ru-RU" sz="28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29FF841-839D-4D30-8134-ABF94ACB76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l"/>
            <a:r>
              <a:rPr lang="ru-RU" b="0" i="0" dirty="0">
                <a:solidFill>
                  <a:srgbClr val="000000"/>
                </a:solidFill>
                <a:effectLst/>
                <a:latin typeface="Rubik"/>
              </a:rPr>
              <a:t>Некоторое вещество было получено при окислении углеводорода состава С</a:t>
            </a:r>
            <a:r>
              <a:rPr lang="ru-RU" b="0" i="0" baseline="-25000" dirty="0">
                <a:solidFill>
                  <a:srgbClr val="000000"/>
                </a:solidFill>
                <a:effectLst/>
                <a:latin typeface="Rubik"/>
              </a:rPr>
              <a:t>5</a:t>
            </a:r>
            <a:r>
              <a:rPr lang="ru-RU" b="0" i="0" dirty="0">
                <a:solidFill>
                  <a:srgbClr val="000000"/>
                </a:solidFill>
                <a:effectLst/>
                <a:latin typeface="Rubik"/>
              </a:rPr>
              <a:t>Н</a:t>
            </a:r>
            <a:r>
              <a:rPr lang="ru-RU" b="0" i="0" baseline="-25000" dirty="0">
                <a:solidFill>
                  <a:srgbClr val="000000"/>
                </a:solidFill>
                <a:effectLst/>
                <a:latin typeface="Rubik"/>
              </a:rPr>
              <a:t>8</a:t>
            </a:r>
            <a:r>
              <a:rPr lang="ru-RU" b="0" i="0" dirty="0">
                <a:solidFill>
                  <a:srgbClr val="000000"/>
                </a:solidFill>
                <a:effectLst/>
                <a:latin typeface="Rubik"/>
              </a:rPr>
              <a:t> перманганатом калия в присутствии серной кислоты. Это вещество содержит 61,54% кислорода, 34,62% углерода и 3,84% водорода по массе.</a:t>
            </a:r>
          </a:p>
          <a:p>
            <a:pPr algn="l"/>
            <a:r>
              <a:rPr lang="ru-RU" b="0" i="0" dirty="0">
                <a:solidFill>
                  <a:srgbClr val="000000"/>
                </a:solidFill>
                <a:effectLst/>
                <a:latin typeface="Rubik"/>
              </a:rPr>
              <a:t>На основании данных условия задачи:</a:t>
            </a:r>
          </a:p>
          <a:p>
            <a:pPr algn="l">
              <a:buFont typeface="+mj-lt"/>
              <a:buAutoNum type="arabicPeriod"/>
            </a:pPr>
            <a:r>
              <a:rPr lang="ru-RU" b="0" i="0" dirty="0">
                <a:solidFill>
                  <a:srgbClr val="000000"/>
                </a:solidFill>
                <a:effectLst/>
                <a:latin typeface="Rubik"/>
              </a:rPr>
              <a:t>Проведите необходимые вычисления (указывайте единицы измерения искомых физических величин) и установите молекулярную формулу органического вещества.</a:t>
            </a:r>
          </a:p>
          <a:p>
            <a:pPr algn="l">
              <a:buFont typeface="+mj-lt"/>
              <a:buAutoNum type="arabicPeriod"/>
            </a:pPr>
            <a:r>
              <a:rPr lang="ru-RU" b="0" i="0" dirty="0">
                <a:solidFill>
                  <a:srgbClr val="000000"/>
                </a:solidFill>
                <a:effectLst/>
                <a:latin typeface="Rubik"/>
              </a:rPr>
              <a:t>Составьте возможную структурную формулу этого вещества, которая однозначно отражает порядок связи атомов в его молекуле.</a:t>
            </a:r>
          </a:p>
          <a:p>
            <a:pPr algn="l">
              <a:buFont typeface="+mj-lt"/>
              <a:buAutoNum type="arabicPeriod"/>
            </a:pPr>
            <a:r>
              <a:rPr lang="ru-RU" b="0" i="0" dirty="0">
                <a:solidFill>
                  <a:srgbClr val="000000"/>
                </a:solidFill>
                <a:effectLst/>
                <a:latin typeface="Rubik"/>
              </a:rPr>
              <a:t>Напишите уравнение получения этого вещества окислением соответствующего углеводорода состава С</a:t>
            </a:r>
            <a:r>
              <a:rPr lang="ru-RU" b="0" i="0" baseline="-25000" dirty="0">
                <a:solidFill>
                  <a:srgbClr val="000000"/>
                </a:solidFill>
                <a:effectLst/>
                <a:latin typeface="Rubik"/>
              </a:rPr>
              <a:t>5</a:t>
            </a:r>
            <a:r>
              <a:rPr lang="ru-RU" b="0" i="0" dirty="0">
                <a:solidFill>
                  <a:srgbClr val="000000"/>
                </a:solidFill>
                <a:effectLst/>
                <a:latin typeface="Rubik"/>
              </a:rPr>
              <a:t>Н</a:t>
            </a:r>
            <a:r>
              <a:rPr lang="ru-RU" b="0" i="0" baseline="-25000" dirty="0">
                <a:solidFill>
                  <a:srgbClr val="000000"/>
                </a:solidFill>
                <a:effectLst/>
                <a:latin typeface="Rubik"/>
              </a:rPr>
              <a:t>8</a:t>
            </a:r>
            <a:r>
              <a:rPr lang="ru-RU" b="0" i="0" dirty="0">
                <a:solidFill>
                  <a:srgbClr val="000000"/>
                </a:solidFill>
                <a:effectLst/>
                <a:latin typeface="Rubik"/>
              </a:rPr>
              <a:t> перманганатом калия в присутствии серной кислоты (используйте структурные формулы органических веществ).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956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82F2239-4E7E-F9F5-A450-DF3A3E6E5E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xmlns="" id="{82B4B70B-3673-2BE7-7F74-70F2CFD9D9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290" y="565180"/>
            <a:ext cx="10784792" cy="452431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Общая формула вещества – </a:t>
            </a:r>
            <a:r>
              <a:rPr kumimoji="0" lang="ru-RU" altLang="ru-RU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kumimoji="0" lang="ru-RU" altLang="ru-RU" sz="2400" b="0" i="0" u="none" strike="noStrike" cap="none" normalizeH="0" baseline="-3000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kumimoji="0" lang="ru-RU" altLang="ru-RU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kumimoji="0" lang="ru-RU" altLang="ru-RU" sz="2400" b="0" i="0" u="none" strike="noStrike" cap="none" normalizeH="0" baseline="-3000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kumimoji="0" lang="ru-RU" altLang="ru-RU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kumimoji="0" lang="ru-RU" altLang="ru-RU" sz="2400" b="0" i="0" u="none" strike="noStrike" cap="none" normalizeH="0" baseline="-3000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endParaRPr kumimoji="0" lang="ru-RU" alt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Составлено выражение для определения соотношения числа атомов углерода, водорода, кислорода в составе вещества: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 : у : z = (34,62 / 12) : (3,84 / 1) : (61,54 / 16)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Установлено соотношение числа атомов С, Н, О в молекуле: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 : у : z = 2,89 : 3,84 : 3,85 = 1 : 1,33 : 1,33 = 3 : 4 : 4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Молекулярная формула вещества – С</a:t>
            </a:r>
            <a:r>
              <a:rPr kumimoji="0" lang="ru-RU" altLang="ru-RU" sz="2400" b="0" i="0" u="none" strike="noStrike" cap="none" normalizeH="0" baseline="-300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kumimoji="0" lang="ru-RU" altLang="ru-RU" sz="2400" b="0" i="0" u="none" strike="noStrike" cap="none" normalizeH="0" baseline="-300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kumimoji="0" lang="ru-RU" altLang="ru-RU" sz="2400" b="0" i="0" u="none" strike="noStrike" cap="none" normalizeH="0" baseline="-300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ru-RU" altLang="ru-RU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2"/>
              <a:tabLst/>
            </a:pP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Приведена структурная формула вещества: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               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3"/>
              <a:tabLst/>
            </a:pP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Написано уравнение получения этого вещества: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                                            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9592FD63-2FFF-DF5C-4093-087463522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474" y="2721188"/>
            <a:ext cx="2794475" cy="109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xmlns="" id="{EA9D134E-76FC-2D48-F2DD-0C852443B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4679919"/>
            <a:ext cx="10292678" cy="128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6670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F9FFF7B-5ECB-BD03-43F2-850BB55E1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752" y="0"/>
            <a:ext cx="8130612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ECE2C06-B773-1E6C-7733-84E495DB6084}"/>
              </a:ext>
            </a:extLst>
          </p:cNvPr>
          <p:cNvSpPr txBox="1"/>
          <p:nvPr/>
        </p:nvSpPr>
        <p:spPr>
          <a:xfrm>
            <a:off x="8737364" y="4549676"/>
            <a:ext cx="332075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600" b="0" i="1" u="none" strike="noStrike" baseline="0" dirty="0">
                <a:latin typeface="TimesNewRomanPS-ItalicMT"/>
              </a:rPr>
              <a:t>Примечание</a:t>
            </a:r>
            <a:r>
              <a:rPr lang="ru-RU" sz="1600" b="0" i="0" u="none" strike="noStrike" baseline="0" dirty="0">
                <a:latin typeface="TimesNewRomanPSMT"/>
              </a:rPr>
              <a:t>. Допустимо использование структурных формул разных видов (развёрнутой,</a:t>
            </a:r>
          </a:p>
          <a:p>
            <a:pPr algn="l"/>
            <a:r>
              <a:rPr lang="ru-RU" sz="1600" b="0" i="0" u="none" strike="noStrike" baseline="0" dirty="0">
                <a:latin typeface="TimesNewRomanPSMT"/>
              </a:rPr>
              <a:t>сокращённой, скелетной), однозначно отражающих порядок связи атомов и взаимное расположение заместителей и функциональных групп в молекуле органического вещества.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50193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3AFF28E-DF53-E5A8-EB2D-1A94A18E86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903566B-4737-875A-7689-01C76B91E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9524" y="424946"/>
            <a:ext cx="9732948" cy="318539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Пример 8 задания №33.</a:t>
            </a:r>
            <a:endParaRPr lang="ru-RU" sz="28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AA999D1-FD01-534B-628A-AD0BB319C6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6477" y="1110954"/>
            <a:ext cx="9419043" cy="446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025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212F546-1570-1AD1-668D-EAC9F0B59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675" y="104775"/>
            <a:ext cx="9010650" cy="664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01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42A15B4-7C07-A7CE-D5AA-91716523F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3218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Пример 9 задания №33</a:t>
            </a:r>
            <a:endParaRPr lang="ru-RU" sz="28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9B52588-3AED-6665-8342-BB35E280C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908" y="1162228"/>
            <a:ext cx="9384184" cy="378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85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0E05AA0-AAF5-64F8-DF89-02EC2B54FE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906" y="506474"/>
            <a:ext cx="9272187" cy="584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53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31007C1-B2DD-EA3E-DC58-66CF158583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D2808E2-E2BF-0BC9-E8D6-1A396F7B1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723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№34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1E82C92-A786-A802-182C-A0C10A4410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5136"/>
            <a:ext cx="10515600" cy="5031827"/>
          </a:xfrm>
        </p:spPr>
        <p:txBody>
          <a:bodyPr/>
          <a:lstStyle/>
          <a:p>
            <a:pPr algn="just"/>
            <a:r>
              <a:rPr lang="ru-RU" sz="1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Проверяемые требования (умения) согласно КИМ ЕГЭ: 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Планировать/проводить вычисления по химическим формулам и уравнениям</a:t>
            </a:r>
          </a:p>
          <a:p>
            <a:pPr marL="0" indent="0" algn="just">
              <a:buNone/>
            </a:pPr>
            <a:endParaRPr lang="ru-RU" sz="18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FF784C2-A64C-7231-71FC-625B303C2B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731" y="2127902"/>
            <a:ext cx="10251069" cy="233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96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0229ACE-4EDE-FBF4-8A0B-6BDEC1A6B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104" y="213646"/>
            <a:ext cx="9321792" cy="593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65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786B083-9B4E-DAF9-DFBB-35DD67421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4278" y="769121"/>
            <a:ext cx="9223444" cy="491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93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B94AEE7-5078-89C5-C0A6-0DF56A82F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57821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Использованные источники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C362409-93D6-BAB5-9179-A0798310DE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2228"/>
            <a:ext cx="10515600" cy="5014735"/>
          </a:xfrm>
        </p:spPr>
        <p:txBody>
          <a:bodyPr>
            <a:normAutofit/>
          </a:bodyPr>
          <a:lstStyle/>
          <a:p>
            <a:pPr marL="342900" lvl="0" indent="-342900" algn="just">
              <a:buFont typeface="+mj-lt"/>
              <a:buAutoNum type="arabicPeriod"/>
            </a:pP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Горшкова Н.Н. Решение задач высокого и повышенного уровня сложности в формате ЕГЭ по химии (задания с 29 по 34)// КОО ГАУ ДПО ЯО ИРО// http://www.iro.yar.ru/fileadmin/iro/kemd/2023/2023-12-11_Gorshkova_NN_VKS.pdf</a:t>
            </a: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Демонстрационный вариант контрольных измерительных материалов единого государственного экзамена 2025 года по ХИМИИ/ ФГБНУ «Федеральный институт педагогических измерений»// https://fipi.ru/ege/demoversii-specifikacii-kodifikatory#!/tab/151883967-4</a:t>
            </a: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Добротин Д.Ю., Зеня Е.Н., Снастина М.Г. Методические рекомендации для учителей, подготовленные на основе анализа типичных ошибок участников ЕГЭ 2024 года по химии/ ФГБНУ «Федеральный институт педагогических измерений»// https://fipi.ru/ege/analiticheskie-i-metodicheskie-materialy#!/tab/173737686-4</a:t>
            </a: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Добротин Д.Ю., Снастина М.Г. Методические материалы для председателей и членов предметных комиссий субъектов Российской Федерации по проверке выполнения заданий с развёрнутым ответом экзаменационных работ ЕГЭ 2024 года. ХИМИЯ/ ФГБНУ «Федеральный институт педагогических измерений»// </a:t>
            </a:r>
            <a:r>
              <a:rPr lang="ru-RU" sz="1800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https://fipi.ru/ege/dlya-predmetnyh-komissiy-subektov-rf</a:t>
            </a: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Степенин А. Дацук Е. Химия. База заданий/ Органика// https://stepenin.ru/tasks/organic/test760/4</a:t>
            </a: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Шварк Е. ЕГЭ по химии 2025: некоторые нюансы 33 задачи// https://dzen.ru/a/Zyt2GtETZUjxIZJa</a:t>
            </a: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35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566E001-C64C-4124-3349-90DC702359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27005"/>
            <a:ext cx="10515600" cy="3749957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большое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31097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5731727" cy="59468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31727" y="2058247"/>
            <a:ext cx="6460273" cy="479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82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4761571" cy="685752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61571" y="1890131"/>
            <a:ext cx="7446207" cy="3077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43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5319132" cy="68533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19132" y="1522141"/>
            <a:ext cx="6848409" cy="380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2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661</TotalTime>
  <Words>839</Words>
  <Application>Microsoft Office PowerPoint</Application>
  <PresentationFormat>Произвольный</PresentationFormat>
  <Paragraphs>69</Paragraphs>
  <Slides>68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68</vt:i4>
      </vt:variant>
    </vt:vector>
  </HeadingPairs>
  <TitlesOfParts>
    <vt:vector size="69" baseType="lpstr">
      <vt:lpstr>Тема Office</vt:lpstr>
      <vt:lpstr>Презентация PowerPoint</vt:lpstr>
      <vt:lpstr>Задание №29 </vt:lpstr>
      <vt:lpstr>Задание №30 </vt:lpstr>
      <vt:lpstr>Задание №31 </vt:lpstr>
      <vt:lpstr>Задание №32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Пример 4 задания №32.</vt:lpstr>
      <vt:lpstr>Пример 5 задания №32.</vt:lpstr>
      <vt:lpstr>Задание №33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Таблица 1. Примеры перехода от предварительных результатов расчетов к простейшей формуле органического вещества через множитель.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Пример 3 задания №33</vt:lpstr>
      <vt:lpstr>Презентация PowerPoint</vt:lpstr>
      <vt:lpstr>Презентация PowerPoint</vt:lpstr>
      <vt:lpstr>Пример 4 задания №33</vt:lpstr>
      <vt:lpstr>Презентация PowerPoint</vt:lpstr>
      <vt:lpstr>Презентация PowerPoint</vt:lpstr>
      <vt:lpstr>Презентация PowerPoint</vt:lpstr>
      <vt:lpstr>Пример 5 задания №33</vt:lpstr>
      <vt:lpstr>Презентация PowerPoint</vt:lpstr>
      <vt:lpstr>Пример 6 задания №33</vt:lpstr>
      <vt:lpstr>Презентация PowerPoint</vt:lpstr>
      <vt:lpstr>Пример 8 задания №33.</vt:lpstr>
      <vt:lpstr>Презентация PowerPoint</vt:lpstr>
      <vt:lpstr>Пример 9 задания №33</vt:lpstr>
      <vt:lpstr>Презентация PowerPoint</vt:lpstr>
      <vt:lpstr>Задание №34 </vt:lpstr>
      <vt:lpstr>Презентация PowerPoint</vt:lpstr>
      <vt:lpstr>Презентация PowerPoint</vt:lpstr>
      <vt:lpstr>Использованные источники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AdminCnppm</dc:creator>
  <cp:lastModifiedBy>User</cp:lastModifiedBy>
  <cp:revision>26</cp:revision>
  <dcterms:created xsi:type="dcterms:W3CDTF">2024-11-02T10:16:33Z</dcterms:created>
  <dcterms:modified xsi:type="dcterms:W3CDTF">2024-11-12T11:26:33Z</dcterms:modified>
</cp:coreProperties>
</file>