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6"/>
  </p:notesMasterIdLst>
  <p:sldIdLst>
    <p:sldId id="256" r:id="rId2"/>
    <p:sldId id="272" r:id="rId3"/>
    <p:sldId id="285" r:id="rId4"/>
    <p:sldId id="275" r:id="rId5"/>
    <p:sldId id="277" r:id="rId6"/>
    <p:sldId id="278" r:id="rId7"/>
    <p:sldId id="287" r:id="rId8"/>
    <p:sldId id="279" r:id="rId9"/>
    <p:sldId id="288" r:id="rId10"/>
    <p:sldId id="280" r:id="rId11"/>
    <p:sldId id="276" r:id="rId12"/>
    <p:sldId id="289" r:id="rId13"/>
    <p:sldId id="283" r:id="rId14"/>
    <p:sldId id="273" r:id="rId15"/>
    <p:sldId id="291" r:id="rId16"/>
    <p:sldId id="274" r:id="rId17"/>
    <p:sldId id="271" r:id="rId18"/>
    <p:sldId id="262" r:id="rId19"/>
    <p:sldId id="263" r:id="rId20"/>
    <p:sldId id="264" r:id="rId21"/>
    <p:sldId id="265" r:id="rId22"/>
    <p:sldId id="266" r:id="rId23"/>
    <p:sldId id="268" r:id="rId24"/>
    <p:sldId id="267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8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77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julikas\&#1091;&#1075;&#1072;&#1090;&#1091;\Work\&#1045;&#1043;&#1069;%20&#1101;&#1082;&#1089;&#1087;&#1077;&#1088;&#1090;&#1099;\2024\&#1072;&#1074;&#1075;&#1091;&#1089;&#1090;&#1086;&#1074;&#1082;&#1072;%2026.08.2024\&#1050;&#1085;&#1080;&#1075;&#1072;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julikas\&#1091;&#1075;&#1072;&#1090;&#1091;\Work\&#1045;&#1043;&#1069;%20&#1101;&#1082;&#1089;&#1087;&#1077;&#1088;&#1090;&#1099;\2024\&#1072;&#1074;&#1075;&#1091;&#1089;&#1090;&#1086;&#1074;&#1082;&#1072;%2026.08.2024\&#1050;&#1085;&#1080;&#1075;&#1072;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julikas\&#1091;&#1075;&#1072;&#1090;&#1091;\Work\&#1045;&#1043;&#1069;%20&#1101;&#1082;&#1089;&#1087;&#1077;&#1088;&#1090;&#1099;\2024\&#1072;&#1074;&#1075;&#1091;&#1089;&#1090;&#1086;&#1074;&#1082;&#1072;%2026.08.2024\&#1050;&#1085;&#1080;&#1075;&#1072;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julikas\&#1091;&#1075;&#1072;&#1090;&#1091;\Work\&#1045;&#1043;&#1069;%20&#1101;&#1082;&#1089;&#1087;&#1077;&#1088;&#1090;&#1099;\2024\&#1072;&#1074;&#1075;&#1091;&#1089;&#1090;&#1086;&#1074;&#1082;&#1072;%2026.08.2024\&#1050;&#1085;&#1080;&#1075;&#1072;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julikas\&#1091;&#1075;&#1072;&#1090;&#1091;\Work\&#1045;&#1043;&#1069;%20&#1101;&#1082;&#1089;&#1087;&#1077;&#1088;&#1090;&#1099;\2024\&#1072;&#1074;&#1075;&#1091;&#1089;&#1090;&#1086;&#1074;&#1082;&#1072;%2026.08.2024\&#1050;&#1085;&#1080;&#1075;&#1072;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137569547578795E-2"/>
          <c:y val="3.7300254076996456E-2"/>
          <c:w val="0.91699124798012344"/>
          <c:h val="0.91625162560030937"/>
        </c:manualLayout>
      </c:layout>
      <c:barChart>
        <c:barDir val="col"/>
        <c:grouping val="clustered"/>
        <c:varyColors val="0"/>
        <c:ser>
          <c:idx val="1"/>
          <c:order val="0"/>
          <c:invertIfNegative val="0"/>
          <c:dLbls>
            <c:txPr>
              <a:bodyPr/>
              <a:lstStyle/>
              <a:p>
                <a:pPr>
                  <a:defRPr sz="1400" b="1">
                    <a:solidFill>
                      <a:srgbClr val="7030A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Лист3!$B$65:$B$85</c:f>
              <c:numCache>
                <c:formatCode>General</c:formatCode>
                <c:ptCount val="21"/>
                <c:pt idx="0">
                  <c:v>96</c:v>
                </c:pt>
                <c:pt idx="1">
                  <c:v>99</c:v>
                </c:pt>
                <c:pt idx="2">
                  <c:v>96</c:v>
                </c:pt>
                <c:pt idx="3">
                  <c:v>87</c:v>
                </c:pt>
                <c:pt idx="4">
                  <c:v>84</c:v>
                </c:pt>
                <c:pt idx="5">
                  <c:v>81</c:v>
                </c:pt>
                <c:pt idx="6">
                  <c:v>88</c:v>
                </c:pt>
                <c:pt idx="7">
                  <c:v>76</c:v>
                </c:pt>
                <c:pt idx="8">
                  <c:v>66</c:v>
                </c:pt>
                <c:pt idx="9">
                  <c:v>81</c:v>
                </c:pt>
                <c:pt idx="10">
                  <c:v>34</c:v>
                </c:pt>
                <c:pt idx="11">
                  <c:v>83</c:v>
                </c:pt>
                <c:pt idx="12">
                  <c:v>72</c:v>
                </c:pt>
                <c:pt idx="13">
                  <c:v>86</c:v>
                </c:pt>
                <c:pt idx="14">
                  <c:v>73</c:v>
                </c:pt>
                <c:pt idx="15">
                  <c:v>72</c:v>
                </c:pt>
                <c:pt idx="16">
                  <c:v>78</c:v>
                </c:pt>
                <c:pt idx="17">
                  <c:v>40</c:v>
                </c:pt>
                <c:pt idx="18">
                  <c:v>75</c:v>
                </c:pt>
                <c:pt idx="19">
                  <c:v>38</c:v>
                </c:pt>
                <c:pt idx="20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8871040"/>
        <c:axId val="169027456"/>
      </c:barChart>
      <c:catAx>
        <c:axId val="168871040"/>
        <c:scaling>
          <c:orientation val="minMax"/>
        </c:scaling>
        <c:delete val="0"/>
        <c:axPos val="b"/>
        <c:majorTickMark val="out"/>
        <c:minorTickMark val="none"/>
        <c:tickLblPos val="nextTo"/>
        <c:crossAx val="169027456"/>
        <c:crosses val="autoZero"/>
        <c:auto val="1"/>
        <c:lblAlgn val="ctr"/>
        <c:lblOffset val="100"/>
        <c:noMultiLvlLbl val="0"/>
      </c:catAx>
      <c:valAx>
        <c:axId val="169027456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88710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0"/>
    </mc:Choice>
    <mc:Fallback>
      <c:style val="30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В абсолютных величинах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v>2023</c:v>
          </c:tx>
          <c:invertIfNegative val="0"/>
          <c:dLbls>
            <c:dLbl>
              <c:idx val="0"/>
              <c:layout>
                <c:manualLayout>
                  <c:x val="0"/>
                  <c:y val="1.63318634656214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912350437632112E-2"/>
                  <c:y val="-6.5327453862485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Лист3!$B$4:$B$7</c:f>
              <c:strCache>
                <c:ptCount val="4"/>
                <c:pt idx="0">
                  <c:v>&lt;27</c:v>
                </c:pt>
                <c:pt idx="1">
                  <c:v>27-60</c:v>
                </c:pt>
                <c:pt idx="2">
                  <c:v>61-80</c:v>
                </c:pt>
                <c:pt idx="3">
                  <c:v>81-99</c:v>
                </c:pt>
              </c:strCache>
            </c:strRef>
          </c:cat>
          <c:val>
            <c:numRef>
              <c:f>Лист3!$G$4:$G$7</c:f>
              <c:numCache>
                <c:formatCode>General</c:formatCode>
                <c:ptCount val="4"/>
                <c:pt idx="0">
                  <c:v>140</c:v>
                </c:pt>
                <c:pt idx="1">
                  <c:v>3284</c:v>
                </c:pt>
                <c:pt idx="2">
                  <c:v>3982</c:v>
                </c:pt>
                <c:pt idx="3">
                  <c:v>310</c:v>
                </c:pt>
              </c:numCache>
            </c:numRef>
          </c:val>
        </c:ser>
        <c:ser>
          <c:idx val="0"/>
          <c:order val="1"/>
          <c:tx>
            <c:v>2024</c:v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Лист3!$B$4:$B$7</c:f>
              <c:strCache>
                <c:ptCount val="4"/>
                <c:pt idx="0">
                  <c:v>&lt;27</c:v>
                </c:pt>
                <c:pt idx="1">
                  <c:v>27-60</c:v>
                </c:pt>
                <c:pt idx="2">
                  <c:v>61-80</c:v>
                </c:pt>
                <c:pt idx="3">
                  <c:v>81-99</c:v>
                </c:pt>
              </c:strCache>
            </c:strRef>
          </c:cat>
          <c:val>
            <c:numRef>
              <c:f>Лист3!$I$4:$I$7</c:f>
              <c:numCache>
                <c:formatCode>General</c:formatCode>
                <c:ptCount val="4"/>
                <c:pt idx="0">
                  <c:v>81</c:v>
                </c:pt>
                <c:pt idx="1">
                  <c:v>2658</c:v>
                </c:pt>
                <c:pt idx="2">
                  <c:v>3597</c:v>
                </c:pt>
                <c:pt idx="3">
                  <c:v>1363</c:v>
                </c:pt>
              </c:numCache>
            </c:numRef>
          </c:val>
        </c:ser>
        <c:ser>
          <c:idx val="2"/>
          <c:order val="2"/>
          <c:tx>
            <c:v>2025</c:v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Лист3!$B$4:$B$7</c:f>
              <c:strCache>
                <c:ptCount val="4"/>
                <c:pt idx="0">
                  <c:v>&lt;27</c:v>
                </c:pt>
                <c:pt idx="1">
                  <c:v>27-60</c:v>
                </c:pt>
                <c:pt idx="2">
                  <c:v>61-80</c:v>
                </c:pt>
                <c:pt idx="3">
                  <c:v>81-99</c:v>
                </c:pt>
              </c:strCache>
            </c:strRef>
          </c:cat>
          <c:val>
            <c:numRef>
              <c:f>Лист3!$K$4:$K$7</c:f>
              <c:numCache>
                <c:formatCode>General</c:formatCode>
                <c:ptCount val="4"/>
                <c:pt idx="0">
                  <c:v>325</c:v>
                </c:pt>
                <c:pt idx="1">
                  <c:v>2870</c:v>
                </c:pt>
                <c:pt idx="2">
                  <c:v>4527</c:v>
                </c:pt>
                <c:pt idx="3">
                  <c:v>1020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69733120"/>
        <c:axId val="173754240"/>
      </c:barChart>
      <c:catAx>
        <c:axId val="169733120"/>
        <c:scaling>
          <c:orientation val="minMax"/>
        </c:scaling>
        <c:delete val="0"/>
        <c:axPos val="b"/>
        <c:majorTickMark val="none"/>
        <c:minorTickMark val="none"/>
        <c:tickLblPos val="nextTo"/>
        <c:crossAx val="173754240"/>
        <c:crosses val="autoZero"/>
        <c:auto val="1"/>
        <c:lblAlgn val="ctr"/>
        <c:lblOffset val="100"/>
        <c:noMultiLvlLbl val="0"/>
      </c:catAx>
      <c:valAx>
        <c:axId val="17375424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6973312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В процентах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v>2023</c:v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Лист3!$B$4:$B$7</c:f>
              <c:strCache>
                <c:ptCount val="4"/>
                <c:pt idx="0">
                  <c:v>&lt;27</c:v>
                </c:pt>
                <c:pt idx="1">
                  <c:v>27-60</c:v>
                </c:pt>
                <c:pt idx="2">
                  <c:v>61-80</c:v>
                </c:pt>
                <c:pt idx="3">
                  <c:v>81-99</c:v>
                </c:pt>
              </c:strCache>
            </c:strRef>
          </c:cat>
          <c:val>
            <c:numRef>
              <c:f>Лист3!$H$4:$H$7</c:f>
              <c:numCache>
                <c:formatCode>General</c:formatCode>
                <c:ptCount val="4"/>
                <c:pt idx="0">
                  <c:v>1.8</c:v>
                </c:pt>
                <c:pt idx="1">
                  <c:v>42.5</c:v>
                </c:pt>
                <c:pt idx="2">
                  <c:v>51.6</c:v>
                </c:pt>
                <c:pt idx="3">
                  <c:v>4</c:v>
                </c:pt>
              </c:numCache>
            </c:numRef>
          </c:val>
        </c:ser>
        <c:ser>
          <c:idx val="2"/>
          <c:order val="1"/>
          <c:tx>
            <c:strRef>
              <c:f>Лист3!$J$3</c:f>
              <c:strCache>
                <c:ptCount val="1"/>
                <c:pt idx="0">
                  <c:v>2024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Лист3!$B$4:$B$7</c:f>
              <c:strCache>
                <c:ptCount val="4"/>
                <c:pt idx="0">
                  <c:v>&lt;27</c:v>
                </c:pt>
                <c:pt idx="1">
                  <c:v>27-60</c:v>
                </c:pt>
                <c:pt idx="2">
                  <c:v>61-80</c:v>
                </c:pt>
                <c:pt idx="3">
                  <c:v>81-99</c:v>
                </c:pt>
              </c:strCache>
            </c:strRef>
          </c:cat>
          <c:val>
            <c:numRef>
              <c:f>Лист3!$J$4:$J$7</c:f>
              <c:numCache>
                <c:formatCode>General</c:formatCode>
                <c:ptCount val="4"/>
                <c:pt idx="0">
                  <c:v>1.1000000000000001</c:v>
                </c:pt>
                <c:pt idx="1">
                  <c:v>34.5</c:v>
                </c:pt>
                <c:pt idx="2">
                  <c:v>46.7</c:v>
                </c:pt>
                <c:pt idx="3">
                  <c:v>17.7</c:v>
                </c:pt>
              </c:numCache>
            </c:numRef>
          </c:val>
        </c:ser>
        <c:ser>
          <c:idx val="0"/>
          <c:order val="2"/>
          <c:tx>
            <c:v>2025</c:v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Лист3!$L$4:$L$7</c:f>
              <c:numCache>
                <c:formatCode>General</c:formatCode>
                <c:ptCount val="4"/>
                <c:pt idx="0">
                  <c:v>3.7</c:v>
                </c:pt>
                <c:pt idx="1">
                  <c:v>32.799999999999997</c:v>
                </c:pt>
                <c:pt idx="2">
                  <c:v>51.8</c:v>
                </c:pt>
                <c:pt idx="3">
                  <c:v>11.7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70034304"/>
        <c:axId val="173749376"/>
      </c:barChart>
      <c:catAx>
        <c:axId val="170034304"/>
        <c:scaling>
          <c:orientation val="minMax"/>
        </c:scaling>
        <c:delete val="0"/>
        <c:axPos val="b"/>
        <c:majorTickMark val="none"/>
        <c:minorTickMark val="none"/>
        <c:tickLblPos val="nextTo"/>
        <c:crossAx val="173749376"/>
        <c:crosses val="autoZero"/>
        <c:auto val="1"/>
        <c:lblAlgn val="ctr"/>
        <c:lblOffset val="100"/>
        <c:noMultiLvlLbl val="0"/>
      </c:catAx>
      <c:valAx>
        <c:axId val="17374937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7003430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средний балл</c:v>
          </c:tx>
          <c:dLbls>
            <c:dLbl>
              <c:idx val="0"/>
              <c:layout>
                <c:manualLayout>
                  <c:x val="-3.5626233779049055E-2"/>
                  <c:y val="6.9444444444444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7721894589581334E-2"/>
                  <c:y val="7.4074074074074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5626233779049034E-2"/>
                  <c:y val="5.5555555555555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5626233779049034E-2"/>
                  <c:y val="6.9444444444444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5626233779049034E-2"/>
                  <c:y val="6.01851851851851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143491215798444E-2"/>
                  <c:y val="6.4814814814814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Лист1!$B$5:$B$9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Лист1!$C$5:$C$9</c:f>
              <c:numCache>
                <c:formatCode>General</c:formatCode>
                <c:ptCount val="5"/>
                <c:pt idx="0">
                  <c:v>60.2</c:v>
                </c:pt>
                <c:pt idx="1">
                  <c:v>57.8</c:v>
                </c:pt>
                <c:pt idx="2">
                  <c:v>58.6</c:v>
                </c:pt>
                <c:pt idx="3">
                  <c:v>65.5</c:v>
                </c:pt>
                <c:pt idx="4">
                  <c:v>63.6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1778816"/>
        <c:axId val="152128512"/>
      </c:lineChart>
      <c:catAx>
        <c:axId val="151778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52128512"/>
        <c:crosses val="autoZero"/>
        <c:auto val="1"/>
        <c:lblAlgn val="ctr"/>
        <c:lblOffset val="100"/>
        <c:noMultiLvlLbl val="0"/>
      </c:catAx>
      <c:valAx>
        <c:axId val="1521285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17788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Лист3!$B$37:$B$55</c:f>
              <c:numCache>
                <c:formatCode>General</c:formatCode>
                <c:ptCount val="1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</c:numCache>
            </c:numRef>
          </c:cat>
          <c:val>
            <c:numRef>
              <c:f>Лист3!$I$37:$I$55</c:f>
              <c:numCache>
                <c:formatCode>General</c:formatCode>
                <c:ptCount val="19"/>
                <c:pt idx="0">
                  <c:v>70</c:v>
                </c:pt>
                <c:pt idx="1">
                  <c:v>96</c:v>
                </c:pt>
                <c:pt idx="2">
                  <c:v>86</c:v>
                </c:pt>
                <c:pt idx="3">
                  <c:v>96</c:v>
                </c:pt>
                <c:pt idx="4">
                  <c:v>66</c:v>
                </c:pt>
                <c:pt idx="5">
                  <c:v>93</c:v>
                </c:pt>
                <c:pt idx="6">
                  <c:v>90</c:v>
                </c:pt>
                <c:pt idx="7">
                  <c:v>82</c:v>
                </c:pt>
                <c:pt idx="8">
                  <c:v>85</c:v>
                </c:pt>
                <c:pt idx="9">
                  <c:v>74</c:v>
                </c:pt>
                <c:pt idx="10">
                  <c:v>75</c:v>
                </c:pt>
                <c:pt idx="11">
                  <c:v>81</c:v>
                </c:pt>
              </c:numCache>
            </c:numRef>
          </c:val>
        </c:ser>
        <c:ser>
          <c:idx val="1"/>
          <c:order val="1"/>
          <c:tx>
            <c:strRef>
              <c:f>Лист3!$J$37:$J$41</c:f>
              <c:strCache>
                <c:ptCount val="1"/>
                <c:pt idx="0">
                  <c:v>70 96 86 96 66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Лист3!$B$37:$B$55</c:f>
              <c:numCache>
                <c:formatCode>General</c:formatCode>
                <c:ptCount val="1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</c:numCache>
            </c:numRef>
          </c:cat>
          <c:val>
            <c:numRef>
              <c:f>Лист3!$J$37:$J$55</c:f>
              <c:numCache>
                <c:formatCode>General</c:formatCode>
                <c:ptCount val="19"/>
                <c:pt idx="12">
                  <c:v>42</c:v>
                </c:pt>
                <c:pt idx="13">
                  <c:v>4</c:v>
                </c:pt>
                <c:pt idx="14">
                  <c:v>21</c:v>
                </c:pt>
                <c:pt idx="15">
                  <c:v>12</c:v>
                </c:pt>
                <c:pt idx="16">
                  <c:v>14</c:v>
                </c:pt>
                <c:pt idx="17">
                  <c:v>1.5</c:v>
                </c:pt>
                <c:pt idx="18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6274560"/>
        <c:axId val="166289408"/>
      </c:barChart>
      <c:catAx>
        <c:axId val="166274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66289408"/>
        <c:crosses val="autoZero"/>
        <c:auto val="1"/>
        <c:lblAlgn val="ctr"/>
        <c:lblOffset val="100"/>
        <c:noMultiLvlLbl val="0"/>
      </c:catAx>
      <c:valAx>
        <c:axId val="166289408"/>
        <c:scaling>
          <c:orientation val="minMax"/>
          <c:max val="100"/>
        </c:scaling>
        <c:delete val="0"/>
        <c:axPos val="l"/>
        <c:numFmt formatCode="General" sourceLinked="1"/>
        <c:majorTickMark val="out"/>
        <c:minorTickMark val="none"/>
        <c:tickLblPos val="nextTo"/>
        <c:crossAx val="1662745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88C854-FCED-4D94-9B3B-65248A216BAB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EB017F-7E28-4FB2-9165-0FECE173A6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576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EB017F-7E28-4FB2-9165-0FECE173A632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607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EB017F-7E28-4FB2-9165-0FECE173A632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971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Анализ выполнения заданий </a:t>
            </a:r>
            <a:r>
              <a:rPr lang="ru-RU" dirty="0"/>
              <a:t>ЕГЭ</a:t>
            </a:r>
            <a:br>
              <a:rPr lang="ru-RU" dirty="0"/>
            </a:br>
            <a:r>
              <a:rPr lang="ru-RU" dirty="0"/>
              <a:t>по </a:t>
            </a:r>
            <a:r>
              <a:rPr lang="ru-RU" dirty="0" smtClean="0"/>
              <a:t>математике</a:t>
            </a:r>
            <a:br>
              <a:rPr lang="ru-RU" dirty="0" smtClean="0"/>
            </a:br>
            <a:r>
              <a:rPr lang="ru-RU" dirty="0" smtClean="0"/>
              <a:t>2025 </a:t>
            </a:r>
            <a:r>
              <a:rPr lang="ru-RU" dirty="0" smtClean="0"/>
              <a:t>г.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5085184"/>
            <a:ext cx="8640960" cy="1440160"/>
          </a:xfrm>
        </p:spPr>
        <p:txBody>
          <a:bodyPr>
            <a:normAutofit/>
          </a:bodyPr>
          <a:lstStyle/>
          <a:p>
            <a:r>
              <a:rPr lang="ru-RU" sz="2200" dirty="0" smtClean="0"/>
              <a:t>Председатель РПЭК по проверке </a:t>
            </a:r>
          </a:p>
          <a:p>
            <a:r>
              <a:rPr lang="ru-RU" sz="2200" dirty="0" smtClean="0"/>
              <a:t>заданий развернутой части ЕГЭ по математике</a:t>
            </a:r>
          </a:p>
          <a:p>
            <a:r>
              <a:rPr lang="ru-RU" dirty="0" err="1" smtClean="0"/>
              <a:t>Валиахметова</a:t>
            </a:r>
            <a:r>
              <a:rPr lang="ru-RU" dirty="0" smtClean="0"/>
              <a:t> Юлия </a:t>
            </a:r>
            <a:r>
              <a:rPr lang="ru-RU" dirty="0" err="1" smtClean="0"/>
              <a:t>Ильясовна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403920" y="116632"/>
            <a:ext cx="8640960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200" dirty="0" smtClean="0"/>
              <a:t>Республика Башкортостан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3298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3779219"/>
            <a:ext cx="878497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500" dirty="0" smtClean="0"/>
          </a:p>
          <a:p>
            <a:pPr algn="just"/>
            <a:endParaRPr lang="ru-RU" sz="15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500" dirty="0" smtClean="0"/>
              <a:t>ошибки </a:t>
            </a:r>
            <a:r>
              <a:rPr lang="ru-RU" sz="1500" dirty="0"/>
              <a:t>при использовании метода </a:t>
            </a:r>
            <a:r>
              <a:rPr lang="ru-RU" sz="1500" dirty="0" smtClean="0"/>
              <a:t>интервалов</a:t>
            </a:r>
            <a:r>
              <a:rPr lang="ru-RU" sz="1500" dirty="0"/>
              <a:t>;</a:t>
            </a:r>
            <a:endParaRPr lang="ru-RU" sz="15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500" dirty="0" smtClean="0"/>
              <a:t>ошибки </a:t>
            </a:r>
            <a:r>
              <a:rPr lang="ru-RU" sz="1500" dirty="0"/>
              <a:t>при переходе от показательной функции к самому показателю, ошибки в указании знака неравенства, ошибки переноса </a:t>
            </a:r>
            <a:r>
              <a:rPr lang="ru-RU" sz="1500" dirty="0" smtClean="0"/>
              <a:t>слагаемых</a:t>
            </a:r>
            <a:r>
              <a:rPr lang="ru-RU" sz="1500" dirty="0"/>
              <a:t>;</a:t>
            </a:r>
            <a:endParaRPr lang="ru-RU" sz="15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500" dirty="0" smtClean="0"/>
              <a:t>ошибки расчете </a:t>
            </a:r>
            <a:r>
              <a:rPr lang="ru-RU" sz="1500" dirty="0"/>
              <a:t>корней квадратного </a:t>
            </a:r>
            <a:r>
              <a:rPr lang="ru-RU" sz="1500" dirty="0" smtClean="0"/>
              <a:t>уравнения</a:t>
            </a:r>
            <a:r>
              <a:rPr lang="ru-RU" sz="1500" dirty="0"/>
              <a:t>;</a:t>
            </a:r>
            <a:endParaRPr lang="en-US" sz="15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500" dirty="0" smtClean="0"/>
              <a:t>ошибки при преобразованиях неравенств; </a:t>
            </a:r>
            <a:endParaRPr lang="ru-RU" sz="15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500" dirty="0" smtClean="0"/>
              <a:t>при </a:t>
            </a:r>
            <a:r>
              <a:rPr lang="ru-RU" sz="1500" dirty="0"/>
              <a:t>работе с логарифмическими неравенствами необходимо учитывать область допустимых значений аргумента, отсутствие соответствующего ограничения является типичной ошибкой.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308304" y="3115637"/>
            <a:ext cx="14109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40%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6356"/>
            <a:ext cx="5904655" cy="4055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6704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67544" y="116632"/>
            <a:ext cx="8229600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/>
              <a:t>Выводы о характере изменения </a:t>
            </a:r>
            <a:br>
              <a:rPr lang="ru-RU" sz="2000" dirty="0" smtClean="0"/>
            </a:br>
            <a:r>
              <a:rPr lang="ru-RU" sz="2000" dirty="0" smtClean="0"/>
              <a:t>результатов ЕГЭ (базовый уровень) </a:t>
            </a:r>
            <a:endParaRPr lang="ru-RU" sz="2000" dirty="0"/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19553" y="1052736"/>
            <a:ext cx="9003043" cy="518457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1600" dirty="0"/>
              <a:t>КИМ для базового ЕГЭ по математике в </a:t>
            </a:r>
            <a:r>
              <a:rPr lang="ru-RU" sz="1600" dirty="0" smtClean="0"/>
              <a:t>2024-2025</a:t>
            </a:r>
            <a:r>
              <a:rPr lang="ru-RU" sz="1600" dirty="0"/>
              <a:t> учебном году </a:t>
            </a:r>
            <a:r>
              <a:rPr lang="ru-RU" sz="1600" dirty="0" smtClean="0"/>
              <a:t>состоит из </a:t>
            </a:r>
            <a:r>
              <a:rPr lang="ru-RU" sz="1600" dirty="0"/>
              <a:t>21 задания базового уровня сложности, условно разделенных на три больших блока: </a:t>
            </a:r>
            <a:endParaRPr lang="ru-RU" sz="1600" dirty="0" smtClean="0"/>
          </a:p>
          <a:p>
            <a:pPr lvl="1" algn="just"/>
            <a:r>
              <a:rPr lang="ru-RU" sz="1600" dirty="0" smtClean="0"/>
              <a:t>задачи </a:t>
            </a:r>
            <a:r>
              <a:rPr lang="ru-RU" sz="1600" dirty="0"/>
              <a:t>на практическое применение навыков и умений; </a:t>
            </a:r>
            <a:endParaRPr lang="ru-RU" sz="1600" dirty="0" smtClean="0"/>
          </a:p>
          <a:p>
            <a:pPr lvl="1" algn="just"/>
            <a:r>
              <a:rPr lang="ru-RU" sz="1600" dirty="0"/>
              <a:t>задачи из курса </a:t>
            </a:r>
            <a:r>
              <a:rPr lang="ru-RU" sz="1600" dirty="0" smtClean="0"/>
              <a:t>геометрии; </a:t>
            </a:r>
          </a:p>
          <a:p>
            <a:pPr lvl="1" algn="just"/>
            <a:r>
              <a:rPr lang="ru-RU" sz="1600" dirty="0"/>
              <a:t>алгебраические вычисления</a:t>
            </a:r>
            <a:r>
              <a:rPr lang="ru-RU" sz="1600" dirty="0" smtClean="0"/>
              <a:t>.</a:t>
            </a:r>
          </a:p>
          <a:p>
            <a:pPr algn="just"/>
            <a:r>
              <a:rPr lang="ru-RU" sz="1600" dirty="0" smtClean="0"/>
              <a:t>Изменений в структуре КИМ (по сравнению с </a:t>
            </a:r>
            <a:r>
              <a:rPr lang="ru-RU" sz="1600" dirty="0" err="1" smtClean="0"/>
              <a:t>КИМом</a:t>
            </a:r>
            <a:r>
              <a:rPr lang="ru-RU" sz="1600" dirty="0" smtClean="0"/>
              <a:t> </a:t>
            </a:r>
            <a:r>
              <a:rPr lang="ru-RU" sz="1600" dirty="0" smtClean="0"/>
              <a:t>2024) </a:t>
            </a:r>
            <a:r>
              <a:rPr lang="ru-RU" sz="1600" dirty="0" smtClean="0"/>
              <a:t>года нет.</a:t>
            </a:r>
          </a:p>
          <a:p>
            <a:pPr algn="just"/>
            <a:r>
              <a:rPr lang="ru-RU" sz="1600" dirty="0"/>
              <a:t>Общее количество участников ЕГЭ в </a:t>
            </a:r>
            <a:r>
              <a:rPr lang="ru-RU" sz="1600" dirty="0" smtClean="0"/>
              <a:t>2025 </a:t>
            </a:r>
            <a:r>
              <a:rPr lang="ru-RU" sz="1600" dirty="0"/>
              <a:t>году </a:t>
            </a:r>
            <a:r>
              <a:rPr lang="ru-RU" sz="1600" dirty="0" smtClean="0"/>
              <a:t>незначительно (менее, чем на 2%) выше </a:t>
            </a:r>
            <a:r>
              <a:rPr lang="ru-RU" sz="1600" dirty="0"/>
              <a:t>аналогичного показателя </a:t>
            </a:r>
            <a:r>
              <a:rPr lang="ru-RU" sz="1600" dirty="0" smtClean="0"/>
              <a:t>2024, </a:t>
            </a:r>
            <a:r>
              <a:rPr lang="ru-RU" sz="1600" dirty="0"/>
              <a:t>гендерное распределение осталось </a:t>
            </a:r>
            <a:r>
              <a:rPr lang="ru-RU" sz="1600" dirty="0" smtClean="0"/>
              <a:t>прежним.</a:t>
            </a:r>
          </a:p>
          <a:p>
            <a:pPr marL="0" indent="0" algn="just">
              <a:buNone/>
            </a:pPr>
            <a:endParaRPr lang="ru-RU" sz="1600" dirty="0" smtClean="0"/>
          </a:p>
          <a:p>
            <a:pPr marL="0" indent="0" algn="just">
              <a:buNone/>
            </a:pPr>
            <a:r>
              <a:rPr lang="ru-RU" sz="1600" dirty="0" smtClean="0"/>
              <a:t>По </a:t>
            </a:r>
            <a:r>
              <a:rPr lang="ru-RU" sz="1600" dirty="0"/>
              <a:t>сравнению с </a:t>
            </a:r>
            <a:r>
              <a:rPr lang="ru-RU" sz="1600" dirty="0" smtClean="0"/>
              <a:t>2024 </a:t>
            </a:r>
            <a:r>
              <a:rPr lang="ru-RU" sz="1600" dirty="0"/>
              <a:t>годом </a:t>
            </a:r>
            <a:endParaRPr lang="ru-RU" sz="1600" dirty="0" smtClean="0"/>
          </a:p>
          <a:p>
            <a:pPr algn="just"/>
            <a:r>
              <a:rPr lang="ru-RU" sz="1600" dirty="0" smtClean="0"/>
              <a:t>почти в 2 раза увеличилось количество участников, </a:t>
            </a:r>
            <a:r>
              <a:rPr lang="ru-RU" sz="1600" dirty="0"/>
              <a:t>набравших ниже минимального балла (оценка 2</a:t>
            </a:r>
            <a:r>
              <a:rPr lang="ru-RU" sz="1600" dirty="0" smtClean="0"/>
              <a:t>)</a:t>
            </a:r>
          </a:p>
          <a:p>
            <a:pPr algn="just"/>
            <a:r>
              <a:rPr lang="ru-RU" sz="1600" dirty="0" smtClean="0"/>
              <a:t>повысилась на 9% численность </a:t>
            </a:r>
            <a:r>
              <a:rPr lang="ru-RU" sz="1600" dirty="0" smtClean="0"/>
              <a:t>группы участников, получивших оценку </a:t>
            </a:r>
            <a:r>
              <a:rPr lang="ru-RU" sz="1600" dirty="0" smtClean="0"/>
              <a:t>3</a:t>
            </a:r>
          </a:p>
          <a:p>
            <a:pPr algn="just"/>
            <a:r>
              <a:rPr lang="ru-RU" sz="1600" dirty="0"/>
              <a:t>у</a:t>
            </a:r>
            <a:r>
              <a:rPr lang="ru-RU" sz="1600" dirty="0" smtClean="0"/>
              <a:t>меньшилась на 8% </a:t>
            </a:r>
            <a:r>
              <a:rPr lang="ru-RU" sz="1600" dirty="0" smtClean="0"/>
              <a:t>численность в </a:t>
            </a:r>
            <a:r>
              <a:rPr lang="ru-RU" sz="1600" dirty="0" smtClean="0"/>
              <a:t>группе участников, </a:t>
            </a:r>
            <a:r>
              <a:rPr lang="ru-RU" sz="1600" dirty="0" smtClean="0"/>
              <a:t>получивших </a:t>
            </a:r>
            <a:r>
              <a:rPr lang="ru-RU" sz="1600" dirty="0" smtClean="0"/>
              <a:t>4</a:t>
            </a:r>
            <a:endParaRPr lang="en-US" sz="1600" dirty="0" smtClean="0"/>
          </a:p>
          <a:p>
            <a:pPr algn="just"/>
            <a:r>
              <a:rPr lang="ru-RU" sz="1600" dirty="0" smtClean="0"/>
              <a:t>Увеличилась на 7% </a:t>
            </a:r>
            <a:r>
              <a:rPr lang="ru-RU" sz="1600" dirty="0" smtClean="0"/>
              <a:t>численность группы </a:t>
            </a:r>
            <a:r>
              <a:rPr lang="ru-RU" sz="1600" dirty="0" smtClean="0"/>
              <a:t>участников, получивших 5</a:t>
            </a:r>
            <a:endParaRPr lang="ru-RU" sz="1600" dirty="0" smtClean="0"/>
          </a:p>
          <a:p>
            <a:pPr algn="just"/>
            <a:r>
              <a:rPr lang="ru-RU" sz="1600" dirty="0" smtClean="0"/>
              <a:t>Средний </a:t>
            </a:r>
            <a:r>
              <a:rPr lang="ru-RU" sz="1600" dirty="0"/>
              <a:t>балл составил 4,2 и совпадает со средним баллом </a:t>
            </a:r>
            <a:r>
              <a:rPr lang="ru-RU" sz="1600" dirty="0" smtClean="0"/>
              <a:t>2024, 2023</a:t>
            </a:r>
            <a:r>
              <a:rPr lang="ru-RU" sz="1600" dirty="0" smtClean="0"/>
              <a:t>, 2022 </a:t>
            </a:r>
            <a:r>
              <a:rPr lang="ru-RU" sz="1600" dirty="0"/>
              <a:t>и 2019 годов. </a:t>
            </a:r>
            <a:endParaRPr lang="ru-RU" sz="1600" dirty="0" smtClean="0"/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10176765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484784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/>
            <a:r>
              <a:rPr lang="ru-RU" dirty="0" smtClean="0"/>
              <a:t>Анализируя </a:t>
            </a:r>
            <a:r>
              <a:rPr lang="ru-RU" dirty="0"/>
              <a:t>результаты </a:t>
            </a:r>
            <a:r>
              <a:rPr lang="ru-RU" dirty="0" smtClean="0"/>
              <a:t>2025 </a:t>
            </a:r>
            <a:r>
              <a:rPr lang="ru-RU" dirty="0"/>
              <a:t>года и соотнося их с результатами </a:t>
            </a:r>
            <a:r>
              <a:rPr lang="ru-RU" dirty="0" smtClean="0"/>
              <a:t>2024 </a:t>
            </a:r>
            <a:r>
              <a:rPr lang="ru-RU" dirty="0"/>
              <a:t>года, можно сделать следующие выводы</a:t>
            </a:r>
            <a:r>
              <a:rPr lang="ru-RU" dirty="0" smtClean="0"/>
              <a:t>. </a:t>
            </a:r>
          </a:p>
          <a:p>
            <a:pPr indent="449263" algn="just"/>
            <a:r>
              <a:rPr lang="ru-RU" dirty="0" smtClean="0"/>
              <a:t>Положительную </a:t>
            </a:r>
            <a:r>
              <a:rPr lang="ru-RU" dirty="0"/>
              <a:t>динамику можно заметить по следующим темам: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решение уравнений и неравенств – повысился на 13%.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выполнение </a:t>
            </a:r>
            <a:r>
              <a:rPr lang="ru-RU" dirty="0"/>
              <a:t>вычислений и преобразований </a:t>
            </a:r>
            <a:r>
              <a:rPr lang="ru-RU" dirty="0" smtClean="0"/>
              <a:t>– повысился </a:t>
            </a:r>
            <a:r>
              <a:rPr lang="ru-RU" dirty="0"/>
              <a:t>на </a:t>
            </a:r>
            <a:r>
              <a:rPr lang="ru-RU" dirty="0" smtClean="0"/>
              <a:t>1%; </a:t>
            </a:r>
            <a:endParaRPr lang="ru-RU" dirty="0"/>
          </a:p>
          <a:p>
            <a:r>
              <a:rPr lang="ru-RU" dirty="0"/>
              <a:t> </a:t>
            </a:r>
          </a:p>
          <a:p>
            <a:pPr indent="449263" algn="just"/>
            <a:r>
              <a:rPr lang="ru-RU" dirty="0"/>
              <a:t>Отрицательная динамика прослеживается по следующим темам: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использование приобретенных знаний и умений в практической деятельности и повседневной жизни – средний процент выполнения по группе задач снизился почти на 5%.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построение и исследование простейших математических моделей – средний процент выполнения по группе задач снизился на </a:t>
            </a:r>
            <a:r>
              <a:rPr lang="ru-RU" dirty="0" smtClean="0"/>
              <a:t>14%;</a:t>
            </a: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выполнение действий с геометрическими фигурами – снизился на 1%;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выполнение </a:t>
            </a:r>
            <a:r>
              <a:rPr lang="ru-RU" dirty="0"/>
              <a:t>действий с функциями – понизился на </a:t>
            </a:r>
            <a:r>
              <a:rPr lang="ru-RU" dirty="0" smtClean="0"/>
              <a:t>2%.</a:t>
            </a: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algn="just"/>
            <a:endParaRPr lang="ru-RU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467544" y="116632"/>
            <a:ext cx="8229600" cy="57606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/>
              <a:t>Выводы о характере изменения </a:t>
            </a:r>
            <a:br>
              <a:rPr lang="ru-RU" sz="2000" dirty="0" smtClean="0"/>
            </a:br>
            <a:r>
              <a:rPr lang="ru-RU" sz="2000" dirty="0" smtClean="0"/>
              <a:t>результатов ЕГЭ (базовый уровень)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02347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36912"/>
            <a:ext cx="8229600" cy="1143000"/>
          </a:xfrm>
        </p:spPr>
        <p:txBody>
          <a:bodyPr/>
          <a:lstStyle/>
          <a:p>
            <a:r>
              <a:rPr lang="ru-RU" dirty="0" smtClean="0"/>
              <a:t>Профильный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0069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594742" y="-182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000" dirty="0" smtClean="0"/>
              <a:t>Динамика результатов ЕГЭ по предмету за последние 3 года (профильный уровень)</a:t>
            </a:r>
            <a:endParaRPr lang="ru-RU" sz="3000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7178607"/>
              </p:ext>
            </p:extLst>
          </p:nvPr>
        </p:nvGraphicFramePr>
        <p:xfrm>
          <a:off x="179512" y="980729"/>
          <a:ext cx="8784976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8767109"/>
              </p:ext>
            </p:extLst>
          </p:nvPr>
        </p:nvGraphicFramePr>
        <p:xfrm>
          <a:off x="107504" y="3789040"/>
          <a:ext cx="8928992" cy="2961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093054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Диаграмма распределения участников по тестовым баллам</a:t>
            </a:r>
            <a:endParaRPr lang="ru-RU" dirty="0"/>
          </a:p>
        </p:txBody>
      </p:sp>
      <p:pic>
        <p:nvPicPr>
          <p:cNvPr id="5" name="Picture 1"/>
          <p:cNvPicPr/>
          <p:nvPr/>
        </p:nvPicPr>
        <p:blipFill>
          <a:blip r:embed="rId2"/>
          <a:srcRect l="-4" t="-11" r="-4" b="-10"/>
          <a:stretch/>
        </p:blipFill>
        <p:spPr bwMode="auto">
          <a:xfrm>
            <a:off x="107504" y="1397923"/>
            <a:ext cx="8898829" cy="3024336"/>
          </a:xfrm>
          <a:prstGeom prst="rect">
            <a:avLst/>
          </a:prstGeom>
        </p:spPr>
      </p:pic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0532408"/>
              </p:ext>
            </p:extLst>
          </p:nvPr>
        </p:nvGraphicFramePr>
        <p:xfrm>
          <a:off x="107503" y="4365104"/>
          <a:ext cx="8898830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2327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18703"/>
            <a:ext cx="9001000" cy="457969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Анализ выполнения заданий </a:t>
            </a:r>
            <a:r>
              <a:rPr lang="ru-RU" sz="2700" dirty="0"/>
              <a:t>КИМ (профильный уровень</a:t>
            </a:r>
            <a:r>
              <a:rPr lang="ru-RU" sz="2700" dirty="0" smtClean="0"/>
              <a:t>)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369126"/>
              </p:ext>
            </p:extLst>
          </p:nvPr>
        </p:nvGraphicFramePr>
        <p:xfrm>
          <a:off x="5796136" y="404664"/>
          <a:ext cx="3240360" cy="6344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156"/>
                <a:gridCol w="1112034"/>
                <a:gridCol w="1539170"/>
              </a:tblGrid>
              <a:tr h="55294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Уровень сложности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% выполнения в </a:t>
                      </a:r>
                      <a:r>
                        <a:rPr lang="ru-RU" sz="1400" dirty="0" smtClean="0"/>
                        <a:t>2025г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baseline="0" dirty="0" smtClean="0"/>
                        <a:t>(</a:t>
                      </a:r>
                      <a:r>
                        <a:rPr lang="ru-RU" sz="1400" baseline="0" dirty="0" smtClean="0"/>
                        <a:t>2024г</a:t>
                      </a:r>
                      <a:r>
                        <a:rPr lang="ru-RU" sz="1400" baseline="0" dirty="0" smtClean="0"/>
                        <a:t>)</a:t>
                      </a:r>
                      <a:endParaRPr lang="ru-RU" sz="1400" dirty="0"/>
                    </a:p>
                  </a:txBody>
                  <a:tcPr anchor="ctr"/>
                </a:tc>
              </a:tr>
              <a:tr h="2854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70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(84)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854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</a:rPr>
                        <a:t>96 </a:t>
                      </a:r>
                      <a:r>
                        <a:rPr lang="ru-RU" sz="1400" b="1" dirty="0" smtClean="0">
                          <a:solidFill>
                            <a:srgbClr val="00B050"/>
                          </a:solidFill>
                        </a:rPr>
                        <a:t>(90)</a:t>
                      </a:r>
                      <a:endParaRPr lang="ru-RU" sz="1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</a:tr>
              <a:tr h="2854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50"/>
                          </a:solidFill>
                        </a:rPr>
                        <a:t>86 (68)</a:t>
                      </a:r>
                      <a:endParaRPr lang="ru-RU" sz="1400" b="1" dirty="0">
                        <a:solidFill>
                          <a:srgbClr val="00B050"/>
                        </a:solidFill>
                      </a:endParaRPr>
                    </a:p>
                  </a:txBody>
                  <a:tcPr anchor="ctr"/>
                </a:tc>
              </a:tr>
              <a:tr h="2854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F0"/>
                          </a:solidFill>
                        </a:rPr>
                        <a:t>96 (97) </a:t>
                      </a:r>
                      <a:endParaRPr lang="ru-RU" sz="1400" b="1" dirty="0">
                        <a:solidFill>
                          <a:srgbClr val="00B0F0"/>
                        </a:solidFill>
                      </a:endParaRPr>
                    </a:p>
                  </a:txBody>
                  <a:tcPr anchor="ctr"/>
                </a:tc>
              </a:tr>
              <a:tr h="2854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00B0F0"/>
                          </a:solidFill>
                        </a:rPr>
                        <a:t>66 (67)</a:t>
                      </a:r>
                      <a:endParaRPr lang="ru-RU" sz="1400" b="1" dirty="0">
                        <a:solidFill>
                          <a:srgbClr val="00B0F0"/>
                        </a:solidFill>
                      </a:endParaRPr>
                    </a:p>
                  </a:txBody>
                  <a:tcPr anchor="ctr"/>
                </a:tc>
              </a:tr>
              <a:tr h="2854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6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93 (98)</a:t>
                      </a:r>
                      <a:endParaRPr lang="ru-RU" sz="1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854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7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90 (63)</a:t>
                      </a:r>
                      <a:endParaRPr lang="ru-RU" sz="14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854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Б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82 (60)</a:t>
                      </a:r>
                      <a:endParaRPr lang="ru-RU" sz="14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854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9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85 (71)</a:t>
                      </a:r>
                      <a:endParaRPr lang="ru-RU" sz="14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854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74 (78)</a:t>
                      </a:r>
                      <a:endParaRPr lang="ru-RU" sz="1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854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75 (89)</a:t>
                      </a:r>
                      <a:endParaRPr lang="ru-RU" sz="1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854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81 (74)</a:t>
                      </a:r>
                      <a:endParaRPr lang="ru-RU" sz="14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854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42 (51)</a:t>
                      </a:r>
                      <a:endParaRPr lang="ru-RU" sz="1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854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4 (3)</a:t>
                      </a:r>
                      <a:endParaRPr lang="ru-RU" sz="1400" b="1" kern="1200" dirty="0">
                        <a:solidFill>
                          <a:srgbClr val="00B0F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854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15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21 (23)</a:t>
                      </a:r>
                      <a:endParaRPr lang="ru-RU" sz="1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854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16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12 (35)</a:t>
                      </a:r>
                      <a:endParaRPr lang="ru-RU" sz="1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854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17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14 (11)</a:t>
                      </a:r>
                      <a:endParaRPr lang="ru-RU" sz="1400" b="1" kern="1200" dirty="0">
                        <a:solidFill>
                          <a:srgbClr val="00B05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2854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18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1,5 (7)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8549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19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1 (8)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9769202"/>
              </p:ext>
            </p:extLst>
          </p:nvPr>
        </p:nvGraphicFramePr>
        <p:xfrm>
          <a:off x="179512" y="476672"/>
          <a:ext cx="5544616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948606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Выводы о характере изменения </a:t>
            </a:r>
            <a:br>
              <a:rPr lang="ru-RU" sz="2400" dirty="0" smtClean="0"/>
            </a:br>
            <a:r>
              <a:rPr lang="ru-RU" sz="2400" dirty="0" smtClean="0"/>
              <a:t>результатов </a:t>
            </a:r>
            <a:r>
              <a:rPr lang="ru-RU" sz="2400" dirty="0"/>
              <a:t>ЕГЭ (профильный уровень</a:t>
            </a:r>
            <a:r>
              <a:rPr lang="ru-RU" sz="2400" dirty="0" smtClean="0"/>
              <a:t>)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44408" cy="5904656"/>
          </a:xfrm>
        </p:spPr>
        <p:txBody>
          <a:bodyPr>
            <a:noAutofit/>
          </a:bodyPr>
          <a:lstStyle/>
          <a:p>
            <a:pPr algn="just"/>
            <a:r>
              <a:rPr lang="ru-RU" sz="1600" dirty="0" smtClean="0"/>
              <a:t>В структуру КИМ </a:t>
            </a:r>
            <a:r>
              <a:rPr lang="ru-RU" sz="1600" dirty="0" smtClean="0"/>
              <a:t>изменения по сравнению с 2024 годом не вносились</a:t>
            </a:r>
            <a:endParaRPr lang="ru-RU" sz="1600" dirty="0" smtClean="0"/>
          </a:p>
          <a:p>
            <a:pPr algn="just"/>
            <a:r>
              <a:rPr lang="ru-RU" sz="1600" dirty="0"/>
              <a:t>К</a:t>
            </a:r>
            <a:r>
              <a:rPr lang="ru-RU" sz="1600" dirty="0" smtClean="0"/>
              <a:t>оличество участников ЕГЭ по профильной математике </a:t>
            </a:r>
            <a:r>
              <a:rPr lang="ru-RU" sz="1600" dirty="0" smtClean="0"/>
              <a:t>выросло на 14% (97 человек). </a:t>
            </a:r>
          </a:p>
          <a:p>
            <a:pPr algn="just"/>
            <a:r>
              <a:rPr lang="ru-RU" sz="1600" dirty="0" smtClean="0"/>
              <a:t>На 244 человека выросло количество </a:t>
            </a:r>
            <a:r>
              <a:rPr lang="ru-RU" sz="1600" dirty="0" smtClean="0"/>
              <a:t>участников, не набравших минимальный балл: </a:t>
            </a:r>
            <a:r>
              <a:rPr lang="ru-RU" sz="1600" dirty="0" smtClean="0"/>
              <a:t>с 81 </a:t>
            </a:r>
            <a:r>
              <a:rPr lang="ru-RU" sz="1600" dirty="0" smtClean="0"/>
              <a:t>чел (2024г, 1.1</a:t>
            </a:r>
            <a:r>
              <a:rPr lang="ru-RU" sz="1600" dirty="0" smtClean="0"/>
              <a:t>%) до 325 чел (3,7%).</a:t>
            </a:r>
            <a:endParaRPr lang="ru-RU" sz="1600" dirty="0" smtClean="0"/>
          </a:p>
          <a:p>
            <a:pPr algn="just"/>
            <a:r>
              <a:rPr lang="ru-RU" sz="1600" dirty="0" smtClean="0"/>
              <a:t>Увеличилась </a:t>
            </a:r>
            <a:r>
              <a:rPr lang="ru-RU" sz="1600" dirty="0" smtClean="0"/>
              <a:t>доля участников, набравших от 27 до </a:t>
            </a:r>
            <a:r>
              <a:rPr lang="ru-RU" sz="1600" dirty="0" smtClean="0"/>
              <a:t>60 баллов: с 34,5% до 32,8%, на 212 человек;</a:t>
            </a:r>
            <a:endParaRPr lang="ru-RU" sz="1600" dirty="0" smtClean="0"/>
          </a:p>
          <a:p>
            <a:pPr algn="just"/>
            <a:r>
              <a:rPr lang="ru-RU" sz="1600" dirty="0" smtClean="0"/>
              <a:t>Увеличилась численность группы </a:t>
            </a:r>
            <a:r>
              <a:rPr lang="ru-RU" sz="1600" dirty="0"/>
              <a:t>учащихся, набравших от </a:t>
            </a:r>
            <a:r>
              <a:rPr lang="ru-RU" sz="1600" dirty="0" smtClean="0"/>
              <a:t>60 </a:t>
            </a:r>
            <a:r>
              <a:rPr lang="ru-RU" sz="1600" dirty="0"/>
              <a:t>до </a:t>
            </a:r>
            <a:r>
              <a:rPr lang="ru-RU" sz="1600" dirty="0" smtClean="0"/>
              <a:t>80 </a:t>
            </a:r>
            <a:r>
              <a:rPr lang="ru-RU" sz="1600" dirty="0"/>
              <a:t>баллов – </a:t>
            </a:r>
            <a:r>
              <a:rPr lang="ru-RU" sz="1600" dirty="0" smtClean="0"/>
              <a:t>на </a:t>
            </a:r>
            <a:r>
              <a:rPr lang="ru-RU" sz="1600" dirty="0" smtClean="0"/>
              <a:t>930 человек: 46,7% в 2024г, 51,8% в 2025г;</a:t>
            </a:r>
          </a:p>
          <a:p>
            <a:pPr fontAlgn="ctr"/>
            <a:r>
              <a:rPr lang="ru-RU" sz="1600" dirty="0"/>
              <a:t>Сократилось количество участников, набравших 81-99 баллов – на 343 человека: 17,7% в 2024г, 11,7% в 2025.</a:t>
            </a:r>
          </a:p>
          <a:p>
            <a:pPr algn="just"/>
            <a:r>
              <a:rPr lang="ru-RU" sz="1600" dirty="0" smtClean="0"/>
              <a:t>Количество </a:t>
            </a:r>
            <a:r>
              <a:rPr lang="ru-RU" sz="1600" dirty="0" err="1" smtClean="0"/>
              <a:t>стобалльников</a:t>
            </a:r>
            <a:r>
              <a:rPr lang="ru-RU" sz="1600" dirty="0" smtClean="0"/>
              <a:t> в 2025г: 5 человек.</a:t>
            </a:r>
            <a:endParaRPr lang="ru-RU" sz="1600" dirty="0" smtClean="0"/>
          </a:p>
          <a:p>
            <a:r>
              <a:rPr lang="ru-RU" sz="1600" dirty="0" smtClean="0"/>
              <a:t>Наименьший </a:t>
            </a:r>
            <a:r>
              <a:rPr lang="ru-RU" sz="1600" dirty="0"/>
              <a:t>процент выполнения отмечается </a:t>
            </a:r>
            <a:r>
              <a:rPr lang="ru-RU" sz="1600" dirty="0" smtClean="0"/>
              <a:t>по заданиям </a:t>
            </a:r>
            <a:r>
              <a:rPr lang="ru-RU" sz="1600" dirty="0" smtClean="0"/>
              <a:t>19 (1%), </a:t>
            </a:r>
            <a:r>
              <a:rPr lang="ru-RU" sz="1600" dirty="0" smtClean="0"/>
              <a:t>18 </a:t>
            </a:r>
            <a:r>
              <a:rPr lang="ru-RU" sz="1600" dirty="0" smtClean="0"/>
              <a:t>(1,5%), 14 (4%). </a:t>
            </a:r>
            <a:endParaRPr lang="ru-RU" sz="1600" dirty="0"/>
          </a:p>
          <a:p>
            <a:r>
              <a:rPr lang="ru-RU" sz="1600" dirty="0"/>
              <a:t>Задание </a:t>
            </a:r>
            <a:r>
              <a:rPr lang="ru-RU" sz="1600" dirty="0" smtClean="0"/>
              <a:t>16 (повышенный уровень </a:t>
            </a:r>
            <a:r>
              <a:rPr lang="ru-RU" sz="1600" dirty="0" smtClean="0"/>
              <a:t>сложности) </a:t>
            </a:r>
            <a:r>
              <a:rPr lang="ru-RU" sz="1600" dirty="0"/>
              <a:t>выполнили успешно </a:t>
            </a:r>
            <a:r>
              <a:rPr lang="ru-RU" sz="1600" dirty="0" smtClean="0"/>
              <a:t>12% </a:t>
            </a:r>
            <a:r>
              <a:rPr lang="ru-RU" sz="1600" dirty="0"/>
              <a:t>участников </a:t>
            </a:r>
            <a:r>
              <a:rPr lang="ru-RU" sz="1600" dirty="0" smtClean="0"/>
              <a:t>экзамена, задание 17 (повышенный уровень сложности) – 14%.  </a:t>
            </a:r>
            <a:endParaRPr lang="ru-RU" sz="1600" dirty="0" smtClean="0"/>
          </a:p>
        </p:txBody>
      </p:sp>
    </p:spTree>
    <p:extLst>
      <p:ext uri="{BB962C8B-B14F-4D97-AF65-F5344CB8AC3E}">
        <p14:creationId xmlns:p14="http://schemas.microsoft.com/office/powerpoint/2010/main" val="17110255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481" y="980728"/>
            <a:ext cx="6912768" cy="1354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640960" cy="994122"/>
          </a:xfrm>
        </p:spPr>
        <p:txBody>
          <a:bodyPr>
            <a:normAutofit fontScale="90000"/>
          </a:bodyPr>
          <a:lstStyle/>
          <a:p>
            <a:r>
              <a:rPr lang="ru-RU" sz="3000" dirty="0" smtClean="0"/>
              <a:t>Основные особенности задач и наиболее распространенные ошибки, допускаемые при решении ЕГЭ </a:t>
            </a:r>
            <a:r>
              <a:rPr lang="ru-RU" sz="3000" dirty="0" smtClean="0"/>
              <a:t>2025</a:t>
            </a:r>
            <a:endParaRPr lang="ru-RU" sz="3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2136486"/>
              </p:ext>
            </p:extLst>
          </p:nvPr>
        </p:nvGraphicFramePr>
        <p:xfrm>
          <a:off x="179512" y="2254417"/>
          <a:ext cx="8928993" cy="4572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42233"/>
                <a:gridCol w="2592288"/>
                <a:gridCol w="5294472"/>
              </a:tblGrid>
              <a:tr h="522058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r>
                        <a:rPr lang="ru-RU" baseline="0" dirty="0" smtClean="0"/>
                        <a:t> задачи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Особенности</a:t>
                      </a:r>
                      <a:r>
                        <a:rPr lang="ru-RU" baseline="0" dirty="0" smtClean="0"/>
                        <a:t> задачи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Типичные</a:t>
                      </a:r>
                      <a:r>
                        <a:rPr lang="ru-RU" baseline="0" dirty="0" smtClean="0"/>
                        <a:t> ошибки и особенности </a:t>
                      </a:r>
                      <a:r>
                        <a:rPr lang="ru-RU" baseline="0" dirty="0" smtClean="0"/>
                        <a:t>решения</a:t>
                      </a: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42 (51)</a:t>
                      </a:r>
                      <a:endParaRPr lang="ru-RU" sz="18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654406">
                <a:tc>
                  <a:txBody>
                    <a:bodyPr/>
                    <a:lstStyle/>
                    <a:p>
                      <a:r>
                        <a:rPr lang="ru-RU" dirty="0" smtClean="0"/>
                        <a:t>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(сложность </a:t>
                      </a:r>
                      <a:r>
                        <a:rPr lang="ru-RU" sz="1200" dirty="0" smtClean="0"/>
                        <a:t>выше, чем в  </a:t>
                      </a:r>
                      <a:endParaRPr lang="ru-RU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2024г)</a:t>
                      </a:r>
                      <a:endParaRPr lang="ru-RU" sz="1200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Тригонометрическое уравнение,</a:t>
                      </a:r>
                      <a:r>
                        <a:rPr lang="ru-RU" baseline="0" dirty="0" smtClean="0"/>
                        <a:t> </a:t>
                      </a:r>
                      <a:endParaRPr lang="ru-RU" baseline="0" dirty="0" smtClean="0"/>
                    </a:p>
                    <a:p>
                      <a:r>
                        <a:rPr lang="ru-RU" baseline="0" dirty="0" smtClean="0"/>
                        <a:t>в </a:t>
                      </a:r>
                      <a:r>
                        <a:rPr lang="ru-RU" baseline="0" dirty="0" smtClean="0"/>
                        <a:t>п. а) – </a:t>
                      </a:r>
                      <a:r>
                        <a:rPr lang="ru-RU" baseline="0" dirty="0" smtClean="0"/>
                        <a:t>формула приведения, работа с радикалами, </a:t>
                      </a:r>
                    </a:p>
                    <a:p>
                      <a:r>
                        <a:rPr lang="ru-RU" baseline="0" dirty="0" smtClean="0"/>
                        <a:t>в </a:t>
                      </a:r>
                      <a:r>
                        <a:rPr lang="ru-RU" baseline="0" dirty="0" smtClean="0"/>
                        <a:t>п. б) – отбор корней из заданного промежутка.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/>
                        <a:t>Справились </a:t>
                      </a:r>
                      <a:r>
                        <a:rPr lang="ru-RU" dirty="0" smtClean="0"/>
                        <a:t>существенно хуже, чем </a:t>
                      </a:r>
                      <a:r>
                        <a:rPr lang="ru-RU" dirty="0" smtClean="0"/>
                        <a:t>в </a:t>
                      </a:r>
                      <a:r>
                        <a:rPr lang="ru-RU" dirty="0" smtClean="0"/>
                        <a:t>2024 </a:t>
                      </a:r>
                      <a:r>
                        <a:rPr lang="ru-RU" dirty="0" smtClean="0"/>
                        <a:t>г.</a:t>
                      </a:r>
                      <a:r>
                        <a:rPr lang="en-US" dirty="0" smtClean="0"/>
                        <a:t> </a:t>
                      </a:r>
                      <a:endParaRPr lang="ru-RU" dirty="0" smtClean="0">
                        <a:solidFill>
                          <a:srgbClr val="00B0F0"/>
                        </a:solidFill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/>
                        <a:t>Ошибки при группировке слагаемых приводят к тупиковой</a:t>
                      </a:r>
                      <a:r>
                        <a:rPr lang="ru-RU" baseline="0" dirty="0" smtClean="0"/>
                        <a:t> ситуации;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/>
                        <a:t>Допускаются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/>
                        <a:t>ошибки в решении простейших уравнений;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Ошибки при оформлении: отсутствие обоснования отбора корней в </a:t>
                      </a:r>
                      <a:r>
                        <a:rPr lang="ru-RU" baseline="0" dirty="0" err="1" smtClean="0"/>
                        <a:t>п.б</a:t>
                      </a:r>
                      <a:r>
                        <a:rPr lang="ru-RU" baseline="0" dirty="0" smtClean="0"/>
                        <a:t>); не верное использование обратных тригонометрических функций;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Не рассматриваются концы промежутка;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/>
                        <a:t>Ошибки в 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/>
                        <a:t>формулах приведения;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Ошибки при работе с тригонометрической окружностью (направление обхода, указание серий корней).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26585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4657938"/>
              </p:ext>
            </p:extLst>
          </p:nvPr>
        </p:nvGraphicFramePr>
        <p:xfrm>
          <a:off x="0" y="2069257"/>
          <a:ext cx="8856984" cy="42976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51093"/>
                <a:gridCol w="3069387"/>
                <a:gridCol w="4536504"/>
              </a:tblGrid>
              <a:tr h="465932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r>
                        <a:rPr lang="ru-RU" baseline="0" dirty="0" smtClean="0"/>
                        <a:t> задачи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Особенности</a:t>
                      </a:r>
                      <a:r>
                        <a:rPr lang="ru-RU" baseline="0" dirty="0" smtClean="0"/>
                        <a:t> задачи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Типичные</a:t>
                      </a:r>
                      <a:r>
                        <a:rPr lang="ru-RU" baseline="0" dirty="0" smtClean="0"/>
                        <a:t> ошибки и особенности </a:t>
                      </a:r>
                      <a:r>
                        <a:rPr lang="ru-RU" baseline="0" dirty="0" smtClean="0"/>
                        <a:t>решения</a:t>
                      </a:r>
                      <a:endParaRPr lang="en-US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4 (3)</a:t>
                      </a:r>
                      <a:endParaRPr lang="ru-RU" dirty="0"/>
                    </a:p>
                  </a:txBody>
                  <a:tcPr/>
                </a:tc>
              </a:tr>
              <a:tr h="3299481">
                <a:tc>
                  <a:txBody>
                    <a:bodyPr/>
                    <a:lstStyle/>
                    <a:p>
                      <a:r>
                        <a:rPr lang="ru-RU" dirty="0" smtClean="0"/>
                        <a:t>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(сложность </a:t>
                      </a:r>
                      <a:r>
                        <a:rPr lang="en-US" sz="1200" dirty="0" smtClean="0"/>
                        <a:t>~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ru-RU" sz="1200" dirty="0" smtClean="0"/>
                        <a:t>202</a:t>
                      </a:r>
                      <a:r>
                        <a:rPr lang="en-US" sz="1200" dirty="0" smtClean="0"/>
                        <a:t>4</a:t>
                      </a:r>
                      <a:r>
                        <a:rPr lang="ru-RU" sz="1200" dirty="0" smtClean="0"/>
                        <a:t>г</a:t>
                      </a:r>
                      <a:r>
                        <a:rPr lang="ru-RU" sz="1200" dirty="0" smtClean="0"/>
                        <a:t>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/>
                        <a:t>Стереометрическая</a:t>
                      </a:r>
                      <a:r>
                        <a:rPr lang="ru-RU" baseline="0" dirty="0" smtClean="0"/>
                        <a:t> задача. В пункте а) необходимо описать построение плоскости, </a:t>
                      </a:r>
                      <a:r>
                        <a:rPr lang="ru-RU" baseline="0" dirty="0" smtClean="0"/>
                        <a:t>обосновать параллельность плоскости АВ. </a:t>
                      </a:r>
                      <a:endParaRPr lang="ru-RU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В пункте б) </a:t>
                      </a:r>
                      <a:r>
                        <a:rPr lang="ru-RU" baseline="0" dirty="0" smtClean="0"/>
                        <a:t>используются дополнительные построения. Возможно </a:t>
                      </a:r>
                      <a:r>
                        <a:rPr lang="ru-RU" baseline="0" dirty="0" smtClean="0"/>
                        <a:t>применение метода координат.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/>
                        <a:t>Многие </a:t>
                      </a:r>
                      <a:r>
                        <a:rPr lang="ru-RU" dirty="0" smtClean="0"/>
                        <a:t>не приступили</a:t>
                      </a:r>
                      <a:r>
                        <a:rPr lang="ru-RU" baseline="0" dirty="0" smtClean="0"/>
                        <a:t> к </a:t>
                      </a:r>
                      <a:r>
                        <a:rPr lang="ru-RU" baseline="0" dirty="0" err="1" smtClean="0"/>
                        <a:t>п.б</a:t>
                      </a:r>
                      <a:r>
                        <a:rPr lang="ru-RU" baseline="0" dirty="0" smtClean="0"/>
                        <a:t>), хотя были попытки решения п. а)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/>
                        <a:t>В п. а) задачи</a:t>
                      </a:r>
                      <a:r>
                        <a:rPr lang="ru-RU" baseline="0" dirty="0" smtClean="0"/>
                        <a:t> не обоснованное сведение к планиметрической задаче, недостаточное обоснование при доказательстве, что </a:t>
                      </a:r>
                      <a:r>
                        <a:rPr lang="en-US" baseline="0" dirty="0" smtClean="0"/>
                        <a:t>MN</a:t>
                      </a:r>
                      <a:r>
                        <a:rPr lang="ru-RU" baseline="0" dirty="0" smtClean="0"/>
                        <a:t> </a:t>
                      </a:r>
                      <a:r>
                        <a:rPr lang="en-US" baseline="0" dirty="0" smtClean="0"/>
                        <a:t>||</a:t>
                      </a:r>
                      <a:r>
                        <a:rPr lang="ru-RU" baseline="0" dirty="0" smtClean="0"/>
                        <a:t> </a:t>
                      </a:r>
                      <a:r>
                        <a:rPr lang="en-US" baseline="0" dirty="0" smtClean="0"/>
                        <a:t>AB</a:t>
                      </a:r>
                      <a:r>
                        <a:rPr lang="ru-RU" baseline="0" dirty="0" smtClean="0"/>
                        <a:t>; </a:t>
                      </a:r>
                      <a:endParaRPr lang="ru-RU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Ошибки при обосновании параллельности прямых на основании параллельности плоскостей;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Многочисленные описки, использование </a:t>
                      </a:r>
                      <a:r>
                        <a:rPr lang="ru-RU" baseline="0" dirty="0" smtClean="0"/>
                        <a:t>неверных </a:t>
                      </a:r>
                      <a:r>
                        <a:rPr lang="ru-RU" baseline="0" dirty="0" smtClean="0"/>
                        <a:t>обозначений;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Вычислительные </a:t>
                      </a:r>
                      <a:r>
                        <a:rPr lang="ru-RU" baseline="0" dirty="0" smtClean="0"/>
                        <a:t>ошибки, ошибки в формулах.</a:t>
                      </a:r>
                      <a:endParaRPr lang="ru-RU" baseline="0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7524750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8765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868958"/>
          </a:xfrm>
        </p:spPr>
        <p:txBody>
          <a:bodyPr>
            <a:normAutofit/>
          </a:bodyPr>
          <a:lstStyle/>
          <a:p>
            <a:r>
              <a:rPr lang="ru-RU" sz="2500" dirty="0" smtClean="0"/>
              <a:t>Динамика изменения численности </a:t>
            </a:r>
            <a:br>
              <a:rPr lang="ru-RU" sz="2500" dirty="0" smtClean="0"/>
            </a:br>
            <a:r>
              <a:rPr lang="ru-RU" sz="2500" dirty="0" smtClean="0"/>
              <a:t>участников ЕГЭ по группам</a:t>
            </a:r>
            <a:endParaRPr lang="ru-RU" sz="25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987284"/>
              </p:ext>
            </p:extLst>
          </p:nvPr>
        </p:nvGraphicFramePr>
        <p:xfrm>
          <a:off x="179512" y="908720"/>
          <a:ext cx="8568952" cy="578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238"/>
                <a:gridCol w="2142238"/>
                <a:gridCol w="2142238"/>
                <a:gridCol w="2142238"/>
              </a:tblGrid>
              <a:tr h="432048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2023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2024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2025</a:t>
                      </a:r>
                      <a:endParaRPr lang="ru-RU" dirty="0"/>
                    </a:p>
                  </a:txBody>
                  <a:tcPr anchor="ctr"/>
                </a:tc>
              </a:tr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Базовый</a:t>
                      </a:r>
                      <a:r>
                        <a:rPr lang="ru-RU" baseline="0" dirty="0" smtClean="0"/>
                        <a:t> уровень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7247</a:t>
                      </a:r>
                    </a:p>
                    <a:p>
                      <a:pPr algn="ctr"/>
                      <a:r>
                        <a:rPr lang="ru-RU" dirty="0" smtClean="0"/>
                        <a:t>71,1% - ж</a:t>
                      </a:r>
                    </a:p>
                    <a:p>
                      <a:pPr algn="ctr"/>
                      <a:r>
                        <a:rPr lang="ru-RU" dirty="0" smtClean="0"/>
                        <a:t>28,9% - м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6779</a:t>
                      </a:r>
                    </a:p>
                    <a:p>
                      <a:pPr algn="ctr"/>
                      <a:r>
                        <a:rPr lang="ru-RU" dirty="0" smtClean="0"/>
                        <a:t>70,8%</a:t>
                      </a:r>
                      <a:r>
                        <a:rPr lang="ru-RU" baseline="0" dirty="0" smtClean="0"/>
                        <a:t> - ж</a:t>
                      </a:r>
                    </a:p>
                    <a:p>
                      <a:pPr algn="ctr"/>
                      <a:r>
                        <a:rPr lang="ru-RU" baseline="0" dirty="0" smtClean="0"/>
                        <a:t>29,2% - м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6876</a:t>
                      </a:r>
                    </a:p>
                    <a:p>
                      <a:pPr algn="ctr"/>
                      <a:r>
                        <a:rPr lang="ru-RU" dirty="0" smtClean="0"/>
                        <a:t>71,9% - ж</a:t>
                      </a:r>
                    </a:p>
                    <a:p>
                      <a:pPr algn="ctr"/>
                      <a:r>
                        <a:rPr lang="ru-RU" dirty="0" smtClean="0"/>
                        <a:t>28,1% - м</a:t>
                      </a:r>
                      <a:endParaRPr lang="ru-RU" dirty="0"/>
                    </a:p>
                  </a:txBody>
                  <a:tcPr anchor="ctr"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2023</a:t>
                      </a:r>
                      <a:endParaRPr lang="ru-RU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  <a:endParaRPr lang="ru-RU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  <a:endParaRPr lang="ru-RU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Профильный</a:t>
                      </a:r>
                      <a:r>
                        <a:rPr lang="ru-RU" baseline="0" dirty="0" smtClean="0"/>
                        <a:t> уровень (всего)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7 718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7 699</a:t>
                      </a:r>
                    </a:p>
                    <a:p>
                      <a:pPr algn="ctr"/>
                      <a:r>
                        <a:rPr lang="ru-RU" dirty="0" smtClean="0"/>
                        <a:t>42% - ж</a:t>
                      </a:r>
                    </a:p>
                    <a:p>
                      <a:pPr algn="ctr"/>
                      <a:r>
                        <a:rPr lang="ru-RU" dirty="0" smtClean="0"/>
                        <a:t>58%</a:t>
                      </a:r>
                      <a:r>
                        <a:rPr lang="ru-RU" baseline="0" dirty="0" smtClean="0"/>
                        <a:t> - м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8747</a:t>
                      </a:r>
                    </a:p>
                    <a:p>
                      <a:pPr algn="ctr"/>
                      <a:r>
                        <a:rPr lang="ru-RU" dirty="0" smtClean="0"/>
                        <a:t>39,7%</a:t>
                      </a:r>
                      <a:r>
                        <a:rPr lang="ru-RU" baseline="0" dirty="0" smtClean="0"/>
                        <a:t> - ж</a:t>
                      </a:r>
                    </a:p>
                    <a:p>
                      <a:pPr algn="ctr"/>
                      <a:r>
                        <a:rPr lang="ru-RU" baseline="0" dirty="0" smtClean="0"/>
                        <a:t>60,3% - м</a:t>
                      </a:r>
                      <a:endParaRPr lang="ru-RU" dirty="0"/>
                    </a:p>
                  </a:txBody>
                  <a:tcPr anchor="ctr"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&lt;27</a:t>
                      </a:r>
                      <a:r>
                        <a:rPr lang="en-US" baseline="0" dirty="0" smtClean="0"/>
                        <a:t> </a:t>
                      </a:r>
                      <a:r>
                        <a:rPr lang="ru-RU" baseline="0" dirty="0" smtClean="0"/>
                        <a:t>баллов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140 (1,8%)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81 (1,1%)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325 (3,7%)</a:t>
                      </a:r>
                      <a:endParaRPr lang="ru-RU" dirty="0"/>
                    </a:p>
                  </a:txBody>
                  <a:tcPr anchor="ctr"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27-60 баллов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3284 (42,5%)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2658 (34,5%)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2870 (32,8%)</a:t>
                      </a:r>
                      <a:endParaRPr lang="ru-RU" dirty="0"/>
                    </a:p>
                  </a:txBody>
                  <a:tcPr anchor="ctr"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60-80 баллов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3982 (51,6%)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3597 (46,7%)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4527 (51,8%)</a:t>
                      </a:r>
                      <a:endParaRPr lang="ru-RU" dirty="0"/>
                    </a:p>
                  </a:txBody>
                  <a:tcPr anchor="ctr"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81-99 баллов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310 (4%)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1363 (17,7)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1020 (11,7%)</a:t>
                      </a:r>
                      <a:endParaRPr lang="ru-RU" dirty="0"/>
                    </a:p>
                  </a:txBody>
                  <a:tcPr anchor="ctr"/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 баллов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32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9208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6131369"/>
              </p:ext>
            </p:extLst>
          </p:nvPr>
        </p:nvGraphicFramePr>
        <p:xfrm>
          <a:off x="107504" y="1002061"/>
          <a:ext cx="8928993" cy="539950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61265"/>
                <a:gridCol w="3203231"/>
                <a:gridCol w="4464497"/>
              </a:tblGrid>
              <a:tr h="626739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r>
                        <a:rPr lang="ru-RU" baseline="0" dirty="0" smtClean="0"/>
                        <a:t> задачи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Особенности</a:t>
                      </a:r>
                      <a:r>
                        <a:rPr lang="ru-RU" baseline="0" dirty="0" smtClean="0"/>
                        <a:t> задачи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Типичные</a:t>
                      </a:r>
                      <a:r>
                        <a:rPr lang="ru-RU" baseline="0" dirty="0" smtClean="0"/>
                        <a:t> ошибки и особенности </a:t>
                      </a:r>
                      <a:r>
                        <a:rPr lang="ru-RU" baseline="0" dirty="0" smtClean="0"/>
                        <a:t>решения</a:t>
                      </a:r>
                      <a:endParaRPr lang="en-US" baseline="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21 (23)</a:t>
                      </a:r>
                      <a:endParaRPr lang="ru-RU" dirty="0"/>
                    </a:p>
                  </a:txBody>
                  <a:tcPr/>
                </a:tc>
              </a:tr>
              <a:tr h="4759426">
                <a:tc>
                  <a:txBody>
                    <a:bodyPr/>
                    <a:lstStyle/>
                    <a:p>
                      <a:r>
                        <a:rPr lang="ru-RU" dirty="0" smtClean="0"/>
                        <a:t>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(сложность </a:t>
                      </a:r>
                      <a:r>
                        <a:rPr lang="en-US" sz="1200" dirty="0" smtClean="0"/>
                        <a:t>~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 202</a:t>
                      </a:r>
                      <a:r>
                        <a:rPr lang="en-US" sz="1200" dirty="0" smtClean="0"/>
                        <a:t>4</a:t>
                      </a:r>
                      <a:r>
                        <a:rPr lang="ru-RU" sz="1200" dirty="0" smtClean="0"/>
                        <a:t>г</a:t>
                      </a:r>
                      <a:r>
                        <a:rPr lang="ru-RU" sz="1200" dirty="0" smtClean="0"/>
                        <a:t>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Решение неравенства </a:t>
                      </a:r>
                      <a:r>
                        <a:rPr lang="en-US" dirty="0" smtClean="0"/>
                        <a:t>c </a:t>
                      </a:r>
                      <a:r>
                        <a:rPr lang="ru-RU" dirty="0" smtClean="0"/>
                        <a:t>показательными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выражениями,</a:t>
                      </a:r>
                      <a:r>
                        <a:rPr lang="ru-RU" baseline="0" dirty="0" smtClean="0"/>
                        <a:t> в процессе решения возможна замена переменной. В задаче присутствуют </a:t>
                      </a:r>
                      <a:r>
                        <a:rPr lang="ru-RU" dirty="0" smtClean="0"/>
                        <a:t>ограничения</a:t>
                      </a:r>
                      <a:r>
                        <a:rPr lang="ru-RU" baseline="0" dirty="0" smtClean="0"/>
                        <a:t> на переменную. При записи ответа используется логарифм.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/>
                        <a:t>Экзаменуемый </a:t>
                      </a:r>
                      <a:r>
                        <a:rPr lang="ru-RU" dirty="0" smtClean="0"/>
                        <a:t>путает понятия совокупности и системы</a:t>
                      </a:r>
                      <a:r>
                        <a:rPr lang="ru-RU" baseline="0" dirty="0" smtClean="0"/>
                        <a:t> неравенств; </a:t>
                      </a:r>
                      <a:endParaRPr lang="en-US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Некорректное оформление, отсутствие выводов из анализа выражения в знаменателе;</a:t>
                      </a:r>
                      <a:endParaRPr lang="ru-RU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Ошибки при упрощении выражений, эквивалентных преобразованиях;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Экзаменуемый путает круглые и квадратные скобки при записи ответа;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Ошибки при решении квадратичного неравенства;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Ошибки при использовании метода интервалов;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Вычислительные ошибки.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5153025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7326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0"/>
            <a:ext cx="6984775" cy="2620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8557400"/>
              </p:ext>
            </p:extLst>
          </p:nvPr>
        </p:nvGraphicFramePr>
        <p:xfrm>
          <a:off x="107504" y="2562225"/>
          <a:ext cx="8857355" cy="418757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51145"/>
                <a:gridCol w="2117077"/>
                <a:gridCol w="5489133"/>
              </a:tblGrid>
              <a:tr h="616791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r>
                        <a:rPr lang="ru-RU" baseline="0" dirty="0" smtClean="0"/>
                        <a:t> задачи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Особенности</a:t>
                      </a:r>
                      <a:r>
                        <a:rPr lang="ru-RU" baseline="0" dirty="0" smtClean="0"/>
                        <a:t> задачи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Типичные</a:t>
                      </a:r>
                      <a:r>
                        <a:rPr lang="ru-RU" baseline="0" dirty="0" smtClean="0"/>
                        <a:t> ошибки и особенности </a:t>
                      </a:r>
                      <a:r>
                        <a:rPr lang="ru-RU" baseline="0" dirty="0" smtClean="0"/>
                        <a:t>решения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12 (35)</a:t>
                      </a:r>
                      <a:endParaRPr lang="ru-RU" dirty="0"/>
                    </a:p>
                  </a:txBody>
                  <a:tcPr/>
                </a:tc>
              </a:tr>
              <a:tr h="3547494">
                <a:tc>
                  <a:txBody>
                    <a:bodyPr/>
                    <a:lstStyle/>
                    <a:p>
                      <a:r>
                        <a:rPr lang="ru-RU" dirty="0" smtClean="0"/>
                        <a:t>16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(сложность </a:t>
                      </a:r>
                      <a:r>
                        <a:rPr lang="en-US" sz="1200" dirty="0" smtClean="0"/>
                        <a:t>~</a:t>
                      </a:r>
                      <a:r>
                        <a:rPr lang="ru-RU" sz="1200" dirty="0" smtClean="0"/>
                        <a:t> 202</a:t>
                      </a:r>
                      <a:r>
                        <a:rPr lang="en-US" sz="1200" dirty="0" smtClean="0"/>
                        <a:t>4</a:t>
                      </a:r>
                      <a:r>
                        <a:rPr lang="ru-RU" sz="1200" dirty="0" smtClean="0"/>
                        <a:t>г</a:t>
                      </a:r>
                      <a:r>
                        <a:rPr lang="ru-RU" sz="1200" dirty="0" smtClean="0"/>
                        <a:t>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aseline="0" dirty="0" smtClean="0"/>
                        <a:t>Экономическая задача: кредит, выплачиваемый </a:t>
                      </a:r>
                      <a:r>
                        <a:rPr lang="ru-RU" baseline="0" dirty="0" smtClean="0"/>
                        <a:t>дифференцированными платежами</a:t>
                      </a:r>
                      <a:r>
                        <a:rPr lang="ru-RU" baseline="0" dirty="0" smtClean="0"/>
                        <a:t>.</a:t>
                      </a:r>
                      <a:endParaRPr lang="en-US" baseline="0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/>
                        <a:t>Участник </a:t>
                      </a:r>
                      <a:r>
                        <a:rPr lang="ru-RU" dirty="0" smtClean="0"/>
                        <a:t>путает долю и процент, </a:t>
                      </a:r>
                      <a:r>
                        <a:rPr lang="ru-RU" dirty="0" smtClean="0"/>
                        <a:t>или считает </a:t>
                      </a:r>
                      <a:r>
                        <a:rPr lang="ru-RU" dirty="0" smtClean="0"/>
                        <a:t>эквивалентными</a:t>
                      </a:r>
                      <a:r>
                        <a:rPr lang="ru-RU" baseline="0" dirty="0" smtClean="0"/>
                        <a:t> величины </a:t>
                      </a:r>
                      <a:r>
                        <a:rPr lang="en-US" baseline="0" dirty="0" smtClean="0"/>
                        <a:t>(1+r/100) </a:t>
                      </a:r>
                      <a:r>
                        <a:rPr lang="ru-RU" baseline="0" dirty="0" smtClean="0"/>
                        <a:t>и </a:t>
                      </a:r>
                      <a:r>
                        <a:rPr lang="en-US" baseline="0" dirty="0" smtClean="0"/>
                        <a:t>r</a:t>
                      </a:r>
                      <a:r>
                        <a:rPr lang="ru-RU" baseline="0" dirty="0" smtClean="0"/>
                        <a:t>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Ошибки при составлении математической модели, недостаточное обоснование;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Вычислительные </a:t>
                      </a:r>
                      <a:r>
                        <a:rPr lang="ru-RU" baseline="0" dirty="0" smtClean="0"/>
                        <a:t>ошибки;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Неверное </a:t>
                      </a:r>
                      <a:r>
                        <a:rPr lang="ru-RU" baseline="0" dirty="0" smtClean="0"/>
                        <a:t>истолкование условия задачи.</a:t>
                      </a:r>
                      <a:endParaRPr lang="ru-RU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1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7943850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3239731"/>
              </p:ext>
            </p:extLst>
          </p:nvPr>
        </p:nvGraphicFramePr>
        <p:xfrm>
          <a:off x="76137" y="1844824"/>
          <a:ext cx="9001000" cy="462644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71436"/>
                <a:gridCol w="2638834"/>
                <a:gridCol w="5090730"/>
              </a:tblGrid>
              <a:tr h="469478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r>
                        <a:rPr lang="ru-RU" baseline="0" dirty="0" smtClean="0"/>
                        <a:t> задачи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Особенности</a:t>
                      </a:r>
                      <a:r>
                        <a:rPr lang="ru-RU" baseline="0" dirty="0" smtClean="0"/>
                        <a:t> задачи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Типичные</a:t>
                      </a:r>
                      <a:r>
                        <a:rPr lang="ru-RU" baseline="0" dirty="0" smtClean="0"/>
                        <a:t> ошибки и особенности </a:t>
                      </a:r>
                      <a:r>
                        <a:rPr lang="ru-RU" baseline="0" dirty="0" smtClean="0"/>
                        <a:t>решения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14 (11)</a:t>
                      </a:r>
                      <a:endParaRPr lang="ru-RU" dirty="0"/>
                    </a:p>
                  </a:txBody>
                  <a:tcPr/>
                </a:tc>
              </a:tr>
              <a:tr h="3986367">
                <a:tc>
                  <a:txBody>
                    <a:bodyPr/>
                    <a:lstStyle/>
                    <a:p>
                      <a:r>
                        <a:rPr lang="ru-RU" dirty="0" smtClean="0"/>
                        <a:t>17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(сложность </a:t>
                      </a:r>
                      <a:r>
                        <a:rPr lang="en-US" sz="1200" dirty="0" smtClean="0"/>
                        <a:t>&lt;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ru-RU" sz="1200" dirty="0" smtClean="0"/>
                        <a:t>202</a:t>
                      </a:r>
                      <a:r>
                        <a:rPr lang="en-US" sz="1200" dirty="0" smtClean="0"/>
                        <a:t>4</a:t>
                      </a:r>
                      <a:r>
                        <a:rPr lang="ru-RU" sz="1200" dirty="0" smtClean="0"/>
                        <a:t>г</a:t>
                      </a:r>
                      <a:r>
                        <a:rPr lang="ru-RU" sz="1200" dirty="0" smtClean="0"/>
                        <a:t>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dirty="0" smtClean="0"/>
                        <a:t>Планиметрическая задача с </a:t>
                      </a:r>
                      <a:r>
                        <a:rPr lang="ru-RU" dirty="0" smtClean="0"/>
                        <a:t>треугольником</a:t>
                      </a:r>
                      <a:r>
                        <a:rPr lang="ru-RU" baseline="0" dirty="0" smtClean="0"/>
                        <a:t> и проведенными в нем высотой и медианой. Используются свойства высот, медиан, биссектрис.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Ошибки </a:t>
                      </a:r>
                      <a:r>
                        <a:rPr lang="ru-RU" baseline="0" dirty="0" smtClean="0"/>
                        <a:t>в утверждениях, недостаточное обоснование геометрических фактов, отсутствие отсылок к теоремам и свойствам;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Экзаменуемый принимает в качестве исходных данных то, что необходимо доказать;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Не </a:t>
                      </a:r>
                      <a:r>
                        <a:rPr lang="ru-RU" baseline="0" dirty="0" smtClean="0"/>
                        <a:t>внимательное прочтение: участник решает другую задачу;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Описки в обозначениях, ошибки в вычислениях.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ru-RU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73457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4815113"/>
              </p:ext>
            </p:extLst>
          </p:nvPr>
        </p:nvGraphicFramePr>
        <p:xfrm>
          <a:off x="179512" y="1844824"/>
          <a:ext cx="8640960" cy="23774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20579"/>
                <a:gridCol w="2559789"/>
                <a:gridCol w="4860592"/>
              </a:tblGrid>
              <a:tr h="624644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r>
                        <a:rPr lang="ru-RU" baseline="0" dirty="0" smtClean="0"/>
                        <a:t> задачи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Особенности</a:t>
                      </a:r>
                      <a:r>
                        <a:rPr lang="ru-RU" baseline="0" dirty="0" smtClean="0"/>
                        <a:t> задачи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Типичные</a:t>
                      </a:r>
                      <a:r>
                        <a:rPr lang="ru-RU" baseline="0" dirty="0" smtClean="0"/>
                        <a:t> ошибки и особенности </a:t>
                      </a:r>
                      <a:r>
                        <a:rPr lang="ru-RU" baseline="0" dirty="0" smtClean="0"/>
                        <a:t>решения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1,5 (7)</a:t>
                      </a:r>
                      <a:endParaRPr lang="ru-RU" dirty="0"/>
                    </a:p>
                  </a:txBody>
                  <a:tcPr/>
                </a:tc>
              </a:tr>
              <a:tr h="624644">
                <a:tc>
                  <a:txBody>
                    <a:bodyPr/>
                    <a:lstStyle/>
                    <a:p>
                      <a:r>
                        <a:rPr lang="ru-RU" dirty="0" smtClean="0"/>
                        <a:t>18 </a:t>
                      </a:r>
                      <a:r>
                        <a:rPr lang="ru-RU" sz="1200" dirty="0" smtClean="0"/>
                        <a:t>(сложность </a:t>
                      </a:r>
                      <a:r>
                        <a:rPr lang="en-US" sz="1200" dirty="0" smtClean="0"/>
                        <a:t>&gt;</a:t>
                      </a:r>
                      <a:r>
                        <a:rPr lang="ru-RU" sz="1200" dirty="0" smtClean="0"/>
                        <a:t> 202</a:t>
                      </a:r>
                      <a:r>
                        <a:rPr lang="en-US" sz="1200" dirty="0" smtClean="0"/>
                        <a:t>4</a:t>
                      </a:r>
                      <a:r>
                        <a:rPr lang="ru-RU" sz="1200" dirty="0" smtClean="0"/>
                        <a:t>г</a:t>
                      </a:r>
                      <a:r>
                        <a:rPr lang="ru-RU" sz="1200" dirty="0" smtClean="0"/>
                        <a:t>)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ru-RU" dirty="0" smtClean="0"/>
                        <a:t>Задача с параметром;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smtClean="0"/>
                        <a:t>замена выражения на новую переменную с исследованием свойств новой функциональной переменной.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/>
                        <a:t>При </a:t>
                      </a:r>
                      <a:r>
                        <a:rPr lang="ru-RU" dirty="0" smtClean="0"/>
                        <a:t>аналитическом решении рассмотрены</a:t>
                      </a:r>
                      <a:r>
                        <a:rPr lang="ru-RU" baseline="0" dirty="0" smtClean="0"/>
                        <a:t> не все случаи;</a:t>
                      </a:r>
                      <a:endParaRPr lang="ru-RU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/>
                        <a:t>Отсутствие </a:t>
                      </a:r>
                      <a:r>
                        <a:rPr lang="ru-RU" dirty="0" smtClean="0"/>
                        <a:t>анализа свойств функции</a:t>
                      </a:r>
                      <a:r>
                        <a:rPr lang="ru-RU" baseline="0" dirty="0" smtClean="0"/>
                        <a:t> в замене переменной;</a:t>
                      </a:r>
                      <a:endParaRPr lang="ru-RU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 smtClean="0"/>
                        <a:t>Ошибки при оформлении и построении </a:t>
                      </a:r>
                      <a:r>
                        <a:rPr lang="ru-RU" dirty="0" smtClean="0"/>
                        <a:t>графиков.</a:t>
                      </a:r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750570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5654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3" y="-16137"/>
            <a:ext cx="5771633" cy="1954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9013236"/>
              </p:ext>
            </p:extLst>
          </p:nvPr>
        </p:nvGraphicFramePr>
        <p:xfrm>
          <a:off x="179512" y="2007794"/>
          <a:ext cx="8856984" cy="485020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51093"/>
                <a:gridCol w="3357419"/>
                <a:gridCol w="4248472"/>
              </a:tblGrid>
              <a:tr h="88873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r>
                        <a:rPr lang="ru-RU" baseline="0" dirty="0" smtClean="0"/>
                        <a:t> задачи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Особенности</a:t>
                      </a:r>
                      <a:r>
                        <a:rPr lang="ru-RU" baseline="0" dirty="0" smtClean="0"/>
                        <a:t> задачи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Типичные</a:t>
                      </a:r>
                      <a:r>
                        <a:rPr lang="ru-RU" baseline="0" dirty="0" smtClean="0"/>
                        <a:t> ошибки и особенности </a:t>
                      </a:r>
                      <a:r>
                        <a:rPr lang="ru-RU" baseline="0" dirty="0" smtClean="0"/>
                        <a:t>решения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1 (8)</a:t>
                      </a:r>
                      <a:endParaRPr lang="ru-RU" dirty="0"/>
                    </a:p>
                  </a:txBody>
                  <a:tcPr/>
                </a:tc>
              </a:tr>
              <a:tr h="3935806">
                <a:tc>
                  <a:txBody>
                    <a:bodyPr/>
                    <a:lstStyle/>
                    <a:p>
                      <a:r>
                        <a:rPr lang="ru-RU" dirty="0" smtClean="0"/>
                        <a:t>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(сложность </a:t>
                      </a:r>
                      <a:r>
                        <a:rPr lang="en-US" sz="1200" dirty="0" smtClean="0"/>
                        <a:t>&gt;</a:t>
                      </a:r>
                      <a:r>
                        <a:rPr lang="ru-RU" sz="1200" dirty="0" smtClean="0"/>
                        <a:t> 202</a:t>
                      </a:r>
                      <a:r>
                        <a:rPr lang="en-US" sz="1200" dirty="0" smtClean="0"/>
                        <a:t>4</a:t>
                      </a:r>
                      <a:r>
                        <a:rPr lang="ru-RU" sz="1200" dirty="0" smtClean="0"/>
                        <a:t>г</a:t>
                      </a:r>
                      <a:r>
                        <a:rPr lang="ru-RU" sz="1200" dirty="0" smtClean="0"/>
                        <a:t>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Рассматривается</a:t>
                      </a:r>
                      <a:r>
                        <a:rPr lang="ru-RU" baseline="0" dirty="0" smtClean="0"/>
                        <a:t> задача о </a:t>
                      </a:r>
                      <a:r>
                        <a:rPr lang="ru-RU" baseline="0" dirty="0" smtClean="0"/>
                        <a:t>совокупности целых чисел.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Приведено теоретическое доказательство/оценка без приведения примера;</a:t>
                      </a:r>
                      <a:endParaRPr lang="ru-RU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Ошибочные утверждения о недостижимости тех или иных значений </a:t>
                      </a:r>
                      <a:r>
                        <a:rPr lang="ru-RU" baseline="0" dirty="0" smtClean="0"/>
                        <a:t>(в п. б);</a:t>
                      </a:r>
                      <a:endParaRPr lang="ru-RU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baseline="0" dirty="0" smtClean="0"/>
                        <a:t>Недостаточное обоснование того, что найдена наименьшая </a:t>
                      </a:r>
                      <a:r>
                        <a:rPr lang="ru-RU" baseline="0" dirty="0" smtClean="0"/>
                        <a:t>величина </a:t>
                      </a:r>
                      <a:r>
                        <a:rPr lang="ru-RU" baseline="0" dirty="0" smtClean="0"/>
                        <a:t>(в п. в</a:t>
                      </a:r>
                      <a:r>
                        <a:rPr lang="ru-RU" baseline="0" dirty="0" smtClean="0"/>
                        <a:t>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2130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36912"/>
            <a:ext cx="8229600" cy="1143000"/>
          </a:xfrm>
        </p:spPr>
        <p:txBody>
          <a:bodyPr/>
          <a:lstStyle/>
          <a:p>
            <a:r>
              <a:rPr lang="ru-RU" dirty="0" smtClean="0"/>
              <a:t>Базовый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83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395536" y="116632"/>
            <a:ext cx="8229600" cy="86895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500" dirty="0" smtClean="0"/>
              <a:t>Динамика результатов ЕГЭ </a:t>
            </a:r>
          </a:p>
          <a:p>
            <a:r>
              <a:rPr lang="ru-RU" sz="2500" dirty="0" smtClean="0"/>
              <a:t>за последние 3 года (базовый уровень)</a:t>
            </a:r>
            <a:endParaRPr lang="ru-RU" sz="25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997112"/>
              </p:ext>
            </p:extLst>
          </p:nvPr>
        </p:nvGraphicFramePr>
        <p:xfrm>
          <a:off x="251521" y="985591"/>
          <a:ext cx="8568950" cy="2626215"/>
        </p:xfrm>
        <a:graphic>
          <a:graphicData uri="http://schemas.openxmlformats.org/drawingml/2006/table">
            <a:tbl>
              <a:tblPr firstRow="1" firstCol="1" bandCol="1">
                <a:tableStyleId>{7DF18680-E054-41AD-8BC1-D1AEF772440D}</a:tableStyleId>
              </a:tblPr>
              <a:tblGrid>
                <a:gridCol w="2626253"/>
                <a:gridCol w="1980899"/>
                <a:gridCol w="1980899"/>
                <a:gridCol w="1980899"/>
              </a:tblGrid>
              <a:tr h="276089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effectLst/>
                        </a:rPr>
                        <a:t>Участников, набравших балл</a:t>
                      </a:r>
                      <a:endParaRPr lang="ru-RU" sz="16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kern="1200" dirty="0">
                          <a:effectLst/>
                        </a:rPr>
                        <a:t>2023 г.</a:t>
                      </a:r>
                      <a:endParaRPr lang="ru-RU" sz="1600" b="1" i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effectLst/>
                        </a:rPr>
                        <a:t>2024 г.</a:t>
                      </a:r>
                      <a:endParaRPr lang="ru-RU" sz="1600" b="1" i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effectLst/>
                        </a:rPr>
                        <a:t>2025 г.</a:t>
                      </a:r>
                      <a:endParaRPr lang="ru-RU" sz="1600" b="1" i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552177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effectLst/>
                        </a:rPr>
                        <a:t> ниже минимального балла («2</a:t>
                      </a:r>
                      <a:r>
                        <a:rPr lang="ru-RU" sz="1600" dirty="0" smtClean="0">
                          <a:effectLst/>
                        </a:rPr>
                        <a:t>»),</a:t>
                      </a:r>
                      <a:r>
                        <a:rPr lang="ru-RU" sz="1600" baseline="0" dirty="0" smtClean="0">
                          <a:effectLst/>
                        </a:rPr>
                        <a:t> кол-во (</a:t>
                      </a:r>
                      <a:r>
                        <a:rPr lang="ru-RU" sz="1600" dirty="0" smtClean="0">
                          <a:effectLst/>
                        </a:rPr>
                        <a:t> %)</a:t>
                      </a:r>
                      <a:endParaRPr lang="ru-RU" sz="16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>
                          <a:effectLst/>
                        </a:rPr>
                        <a:t>96 (1,3)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effectLst/>
                        </a:rPr>
                        <a:t>73 (1,1)</a:t>
                      </a:r>
                      <a:endParaRPr lang="ru-RU" sz="1600" b="1" kern="1200" dirty="0">
                        <a:solidFill>
                          <a:srgbClr val="00682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effectLst/>
                        </a:rPr>
                        <a:t>138 (2,0)</a:t>
                      </a:r>
                      <a:endParaRPr lang="ru-RU" sz="16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401478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effectLst/>
                        </a:rPr>
                        <a:t>«3», </a:t>
                      </a:r>
                      <a:r>
                        <a:rPr lang="ru-RU" sz="1600" dirty="0" smtClean="0">
                          <a:effectLst/>
                        </a:rPr>
                        <a:t>кол-во (%)</a:t>
                      </a:r>
                      <a:endParaRPr lang="ru-RU" sz="16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>
                          <a:effectLst/>
                        </a:rPr>
                        <a:t>1400 (19,3)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>
                          <a:effectLst/>
                        </a:rPr>
                        <a:t>890 (13,1)</a:t>
                      </a:r>
                      <a:endParaRPr lang="ru-RU" sz="1600" b="1" kern="1200" dirty="0">
                        <a:solidFill>
                          <a:srgbClr val="00B0F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effectLst/>
                        </a:rPr>
                        <a:t>973 (14,2)</a:t>
                      </a:r>
                      <a:endParaRPr lang="ru-RU" sz="1600" b="1" kern="1200" dirty="0">
                        <a:solidFill>
                          <a:srgbClr val="00682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407230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effectLst/>
                        </a:rPr>
                        <a:t>«4</a:t>
                      </a:r>
                      <a:r>
                        <a:rPr lang="ru-RU" sz="1600" dirty="0" smtClean="0">
                          <a:effectLst/>
                        </a:rPr>
                        <a:t>» , кол-во (%)</a:t>
                      </a:r>
                      <a:endParaRPr lang="ru-RU" sz="16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>
                          <a:effectLst/>
                        </a:rPr>
                        <a:t>2921 (40,3)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>
                          <a:effectLst/>
                        </a:rPr>
                        <a:t>3122 (46,1)</a:t>
                      </a:r>
                      <a:endParaRPr lang="ru-RU" sz="1600" b="1" kern="1200" dirty="0">
                        <a:solidFill>
                          <a:srgbClr val="00682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effectLst/>
                        </a:rPr>
                        <a:t>2887 (42,0)</a:t>
                      </a:r>
                      <a:endParaRPr lang="ru-RU" sz="1600" b="1" kern="1200" dirty="0">
                        <a:solidFill>
                          <a:srgbClr val="00682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388825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effectLst/>
                        </a:rPr>
                        <a:t>«5</a:t>
                      </a:r>
                      <a:r>
                        <a:rPr lang="ru-RU" sz="1600" dirty="0" smtClean="0">
                          <a:effectLst/>
                        </a:rPr>
                        <a:t>» , кол-во (%)</a:t>
                      </a:r>
                      <a:endParaRPr lang="ru-RU" sz="16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>
                          <a:effectLst/>
                        </a:rPr>
                        <a:t>2830 (39,1)</a:t>
                      </a: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>
                          <a:effectLst/>
                        </a:rPr>
                        <a:t>2694 (39,7)</a:t>
                      </a:r>
                      <a:endParaRPr lang="ru-RU" sz="1600" b="1" kern="1200" dirty="0">
                        <a:solidFill>
                          <a:srgbClr val="00682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effectLst/>
                        </a:rPr>
                        <a:t>2878 (41,9)</a:t>
                      </a:r>
                      <a:endParaRPr lang="ru-RU" sz="1600" b="1" kern="1200" dirty="0">
                        <a:solidFill>
                          <a:srgbClr val="00682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388825"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>
                          <a:effectLst/>
                        </a:rPr>
                        <a:t>Средняя оценка</a:t>
                      </a:r>
                      <a:endParaRPr lang="ru-RU" sz="16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</a:rPr>
                        <a:t>4,2</a:t>
                      </a:r>
                      <a:endParaRPr lang="ru-RU" sz="1600" b="1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effectLst/>
                        </a:rPr>
                        <a:t>4,2</a:t>
                      </a:r>
                      <a:endParaRPr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kern="1200" dirty="0" smtClean="0">
                          <a:effectLst/>
                        </a:rPr>
                        <a:t>4,2</a:t>
                      </a:r>
                      <a:endParaRPr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75" y="3645025"/>
            <a:ext cx="8942722" cy="3024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62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67544" y="116632"/>
            <a:ext cx="8229600" cy="720080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 smtClean="0"/>
              <a:t>Статистический анализ выполнения заданий</a:t>
            </a:r>
          </a:p>
          <a:p>
            <a:r>
              <a:rPr lang="ru-RU" sz="2400" dirty="0" smtClean="0"/>
              <a:t>КИМ ЕГЭ по математике в </a:t>
            </a:r>
            <a:r>
              <a:rPr lang="ru-RU" sz="2400" dirty="0" smtClean="0"/>
              <a:t>2025г </a:t>
            </a:r>
            <a:r>
              <a:rPr lang="ru-RU" sz="2400" dirty="0" smtClean="0"/>
              <a:t>(базовый уровень)</a:t>
            </a: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265579"/>
              </p:ext>
            </p:extLst>
          </p:nvPr>
        </p:nvGraphicFramePr>
        <p:xfrm>
          <a:off x="5306366" y="1052736"/>
          <a:ext cx="3816424" cy="5452603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73746"/>
                <a:gridCol w="3542678"/>
              </a:tblGrid>
              <a:tr h="3035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№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Проверяемые элементы содержания / умения</a:t>
                      </a:r>
                      <a:endParaRPr lang="ru-RU" sz="11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33655" algn="ctr">
                        <a:spcBef>
                          <a:spcPts val="5"/>
                        </a:spcBef>
                        <a:spcAft>
                          <a:spcPts val="0"/>
                        </a:spcAft>
                        <a:tabLst>
                          <a:tab pos="473710" algn="l"/>
                          <a:tab pos="1111885" algn="l"/>
                        </a:tabLst>
                      </a:pPr>
                      <a:r>
                        <a:rPr lang="ru-RU" sz="1100" dirty="0">
                          <a:effectLst/>
                        </a:rPr>
                        <a:t>Уметь выполнять вычисления и преобразования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33655" marR="32385" indent="-635" algn="ctr">
                        <a:lnSpc>
                          <a:spcPct val="102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использовать приобретенные знания и умения в практической деятельности и повседневной жизни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3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33655" marR="32385" indent="-635" algn="ctr">
                        <a:lnSpc>
                          <a:spcPct val="102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использовать приобретенные знания и умения в практической деятельности и повседневной жизни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4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33655" marR="32385" indent="-635" algn="ctr">
                        <a:lnSpc>
                          <a:spcPct val="102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использовать приобретенные знания и умения в практической деятельности и повседневной жизни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5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3365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строить и исследовать простейшие математические модели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6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3365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строить и исследовать простейшие математические модели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7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выполнять действия с функциями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8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365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строить и исследовать простейшие математические модели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9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365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выполнять действия с геометрическими фигурами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10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выполнять действия с геометрическими фигурами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11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выполнять действия с геометрическими фигурами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12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выполнять действия с геометрическими фигурами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13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выполнять действия с геометрическими фигурами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14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solidFill>
                      <a:srgbClr val="00682F"/>
                    </a:solidFill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выполнять вычисления и преобразования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15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использовать приобретенные знания и умения в практической деятельности и повседневной жизни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16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выполнять вычисления и преобразования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17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lnB w="12700" cmpd="sng"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решать уравнения и неравенства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18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решать уравнения и неравенства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>
                    <a:lnL w="12700" cmpd="sng">
                      <a:noFill/>
                    </a:lnL>
                  </a:tcPr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19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lnT w="12700" cmpd="sng">
                      <a:noFill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выполнять вычисления и преобразования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20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строить и исследовать простейшие математические модели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  <a:tr h="17763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 smtClean="0">
                          <a:effectLst/>
                        </a:rPr>
                        <a:t>21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Уметь строить и исследовать простейшие математические модели</a:t>
                      </a:r>
                      <a:endParaRPr lang="ru-RU" sz="11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2767" marR="32767" marT="0" marB="0"/>
                </a:tc>
              </a:tr>
            </a:tbl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4512967"/>
              </p:ext>
            </p:extLst>
          </p:nvPr>
        </p:nvGraphicFramePr>
        <p:xfrm>
          <a:off x="107504" y="1196752"/>
          <a:ext cx="5184576" cy="5482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27117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242797"/>
              </p:ext>
            </p:extLst>
          </p:nvPr>
        </p:nvGraphicFramePr>
        <p:xfrm>
          <a:off x="107504" y="44624"/>
          <a:ext cx="4248473" cy="6696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  <a:gridCol w="3096344"/>
                <a:gridCol w="720081"/>
              </a:tblGrid>
              <a:tr h="72321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№</a:t>
                      </a:r>
                      <a:r>
                        <a:rPr lang="ru-RU" sz="1400" baseline="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Проверяемые</a:t>
                      </a:r>
                      <a:r>
                        <a:rPr lang="ru-RU" sz="1400" baseline="0" dirty="0" smtClean="0"/>
                        <a:t> элементы содержания / умения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%</a:t>
                      </a:r>
                      <a:endParaRPr lang="ru-RU" sz="1400" dirty="0"/>
                    </a:p>
                  </a:txBody>
                  <a:tcPr/>
                </a:tc>
              </a:tr>
              <a:tr h="54904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3655" algn="ctr">
                        <a:spcBef>
                          <a:spcPts val="5"/>
                        </a:spcBef>
                        <a:spcAft>
                          <a:spcPts val="0"/>
                        </a:spcAft>
                        <a:tabLst>
                          <a:tab pos="473710" algn="l"/>
                          <a:tab pos="1111885" algn="l"/>
                        </a:tabLs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вычисления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преобразования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682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96</a:t>
                      </a: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682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(93)</a:t>
                      </a:r>
                      <a:endParaRPr lang="ru-RU" sz="1400" dirty="0">
                        <a:solidFill>
                          <a:srgbClr val="00682F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73041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</a:t>
                      </a:r>
                      <a:endParaRPr lang="ru-RU" sz="1400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marL="33655" marR="32385" indent="-635" algn="ctr">
                        <a:lnSpc>
                          <a:spcPct val="102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использовать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приобретённые знания и умения в практической деятельности и повседневной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жизни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682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99</a:t>
                      </a:r>
                      <a:endParaRPr lang="ru-RU" sz="1400" b="1" dirty="0" smtClean="0">
                        <a:solidFill>
                          <a:srgbClr val="00682F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682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400" b="1" dirty="0" smtClean="0">
                          <a:solidFill>
                            <a:srgbClr val="00682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94)</a:t>
                      </a:r>
                      <a:endParaRPr lang="ru-RU" sz="1400" dirty="0">
                        <a:solidFill>
                          <a:srgbClr val="00682F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84728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</a:t>
                      </a:r>
                      <a:endParaRPr lang="ru-RU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96</a:t>
                      </a: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(98)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69323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</a:t>
                      </a:r>
                      <a:endParaRPr lang="ru-RU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87</a:t>
                      </a: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(94)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68515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5</a:t>
                      </a:r>
                      <a:endParaRPr lang="ru-RU" sz="1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3365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строить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исследовать простейшие математические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модели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84</a:t>
                      </a: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(90)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68515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6</a:t>
                      </a:r>
                      <a:endParaRPr lang="ru-RU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3365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81</a:t>
                      </a: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(88)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54904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7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выполнять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действия с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функциями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88</a:t>
                      </a: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(90)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68515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365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строить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исследовать простейшие математические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модели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76</a:t>
                      </a:r>
                      <a:endParaRPr lang="ru-RU" sz="14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97)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54904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9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365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выполнять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действия с геометрическими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фигурами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66</a:t>
                      </a:r>
                      <a:endParaRPr lang="ru-RU" sz="14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(90)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531960"/>
              </p:ext>
            </p:extLst>
          </p:nvPr>
        </p:nvGraphicFramePr>
        <p:xfrm>
          <a:off x="4499991" y="44624"/>
          <a:ext cx="4464497" cy="6741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016"/>
                <a:gridCol w="3362409"/>
                <a:gridCol w="648072"/>
              </a:tblGrid>
              <a:tr h="68014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№</a:t>
                      </a:r>
                      <a:r>
                        <a:rPr lang="ru-RU" sz="1400" baseline="0" dirty="0" smtClean="0"/>
                        <a:t>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Проверяемые</a:t>
                      </a:r>
                      <a:r>
                        <a:rPr lang="ru-RU" sz="1400" baseline="0" dirty="0" smtClean="0"/>
                        <a:t> элементы содержания / умения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%</a:t>
                      </a:r>
                      <a:endParaRPr lang="ru-RU" sz="1400" dirty="0"/>
                    </a:p>
                  </a:txBody>
                  <a:tcPr/>
                </a:tc>
              </a:tr>
              <a:tr h="51634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</a:t>
                      </a:r>
                      <a:endParaRPr lang="ru-RU" sz="1400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выполнять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действия с геометрическими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фигурами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81</a:t>
                      </a:r>
                      <a:endParaRPr lang="ru-RU" sz="14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(93)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51634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11</a:t>
                      </a:r>
                      <a:endParaRPr lang="ru-RU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682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34</a:t>
                      </a:r>
                      <a:endParaRPr lang="ru-RU" sz="1400" b="1" dirty="0" smtClean="0">
                        <a:solidFill>
                          <a:srgbClr val="00682F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682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(24)</a:t>
                      </a:r>
                      <a:endParaRPr lang="ru-RU" sz="1400" dirty="0">
                        <a:solidFill>
                          <a:srgbClr val="00682F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51634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12</a:t>
                      </a:r>
                      <a:endParaRPr lang="ru-RU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682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83</a:t>
                      </a:r>
                      <a:endParaRPr lang="ru-RU" sz="1400" b="1" dirty="0" smtClean="0">
                        <a:solidFill>
                          <a:srgbClr val="00682F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682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(78)</a:t>
                      </a:r>
                      <a:endParaRPr lang="ru-RU" sz="1400" dirty="0">
                        <a:solidFill>
                          <a:srgbClr val="00682F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53137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13</a:t>
                      </a:r>
                      <a:endParaRPr lang="ru-RU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682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72</a:t>
                      </a:r>
                      <a:endParaRPr lang="ru-RU" sz="1400" b="1" dirty="0" smtClean="0">
                        <a:solidFill>
                          <a:srgbClr val="00682F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682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(49)</a:t>
                      </a:r>
                      <a:endParaRPr lang="ru-RU" sz="1400" dirty="0">
                        <a:solidFill>
                          <a:srgbClr val="00682F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44220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вычисления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преобразования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86</a:t>
                      </a:r>
                      <a:endParaRPr lang="ru-RU" sz="14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(89)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7992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15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использовать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приобретенные знания и умения в практической деятельности и повседневной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жизни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73</a:t>
                      </a:r>
                      <a:endParaRPr lang="ru-RU" sz="14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88)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41381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16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вычисления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преобразования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682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72</a:t>
                      </a:r>
                      <a:endParaRPr lang="ru-RU" sz="1400" b="1" dirty="0" smtClean="0">
                        <a:solidFill>
                          <a:srgbClr val="00682F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682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(37)</a:t>
                      </a:r>
                      <a:endParaRPr lang="ru-RU" sz="1400" dirty="0">
                        <a:solidFill>
                          <a:srgbClr val="00682F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41381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17</a:t>
                      </a:r>
                      <a:endParaRPr lang="ru-RU" sz="1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решать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уравнения и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неравенства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682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78</a:t>
                      </a:r>
                      <a:endParaRPr lang="ru-RU" sz="1400" b="1" dirty="0" smtClean="0">
                        <a:solidFill>
                          <a:srgbClr val="00682F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682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(57)</a:t>
                      </a:r>
                      <a:endParaRPr lang="ru-RU" sz="1400" dirty="0">
                        <a:solidFill>
                          <a:srgbClr val="00682F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35032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18</a:t>
                      </a:r>
                      <a:endParaRPr lang="ru-RU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682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40</a:t>
                      </a:r>
                      <a:endParaRPr lang="ru-RU" sz="1400" b="1" dirty="0" smtClean="0">
                        <a:solidFill>
                          <a:srgbClr val="00682F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682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(35)</a:t>
                      </a:r>
                      <a:endParaRPr lang="ru-RU" sz="1400" dirty="0">
                        <a:solidFill>
                          <a:srgbClr val="00682F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41206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19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вычисления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преобразования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682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76</a:t>
                      </a:r>
                      <a:endParaRPr lang="ru-RU" sz="1400" b="1" dirty="0" smtClean="0">
                        <a:solidFill>
                          <a:srgbClr val="00682F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682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(72)</a:t>
                      </a:r>
                      <a:endParaRPr lang="ru-RU" sz="1400" dirty="0">
                        <a:solidFill>
                          <a:srgbClr val="00682F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51634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</a:t>
                      </a:r>
                      <a:endParaRPr lang="ru-RU" sz="14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строить </a:t>
                      </a:r>
                      <a:r>
                        <a:rPr lang="ru-RU" sz="1400" kern="120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исследовать простейшие математические 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модели</a:t>
                      </a: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39</a:t>
                      </a:r>
                      <a:endParaRPr lang="ru-RU" sz="14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(68)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51634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21</a:t>
                      </a:r>
                      <a:endParaRPr lang="ru-RU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endParaRPr lang="ru-RU" sz="1400" kern="120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4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42545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(19)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6803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996952"/>
            <a:ext cx="878497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При решении подобных задач требуется составить математическую модель, внести в нее ограничения.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/>
              <a:t>данном случае задача решалась перебором допустимых вариантов с условием </a:t>
            </a:r>
            <a:r>
              <a:rPr lang="ru-RU" dirty="0" err="1"/>
              <a:t>целочисленности</a:t>
            </a:r>
            <a:r>
              <a:rPr lang="ru-RU" dirty="0"/>
              <a:t> неизвестных величин – количества </a:t>
            </a:r>
            <a:r>
              <a:rPr lang="ru-RU" dirty="0" smtClean="0"/>
              <a:t>золотых, серебряных и медных монет. 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Среди </a:t>
            </a:r>
            <a:r>
              <a:rPr lang="ru-RU" dirty="0"/>
              <a:t>типичных ошибок можно </a:t>
            </a:r>
            <a:r>
              <a:rPr lang="ru-RU" dirty="0" smtClean="0"/>
              <a:t>отметить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ошибки </a:t>
            </a:r>
            <a:r>
              <a:rPr lang="ru-RU" dirty="0"/>
              <a:t>при составлении математической модели, </a:t>
            </a:r>
            <a:endParaRPr lang="ru-RU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ошибки </a:t>
            </a:r>
            <a:r>
              <a:rPr lang="ru-RU" dirty="0"/>
              <a:t>в записи ограничений (путают знаки больше/меньше), </a:t>
            </a:r>
            <a:endParaRPr lang="ru-RU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ошибки </a:t>
            </a:r>
            <a:r>
              <a:rPr lang="ru-RU" dirty="0"/>
              <a:t>при выполнении арифметических </a:t>
            </a:r>
            <a:r>
              <a:rPr lang="ru-RU" dirty="0" smtClean="0"/>
              <a:t>расчетов.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527810" y="2082246"/>
            <a:ext cx="14109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15%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270" y="220954"/>
            <a:ext cx="8414423" cy="2055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3470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996952"/>
            <a:ext cx="878497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Для </a:t>
            </a:r>
            <a:r>
              <a:rPr lang="ru-RU" dirty="0"/>
              <a:t>этой задачи </a:t>
            </a:r>
            <a:r>
              <a:rPr lang="ru-RU" dirty="0" smtClean="0"/>
              <a:t>типичны: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ошибки в </a:t>
            </a:r>
            <a:r>
              <a:rPr lang="ru-RU" dirty="0"/>
              <a:t>формулах </a:t>
            </a:r>
            <a:r>
              <a:rPr lang="ru-RU" dirty="0" smtClean="0"/>
              <a:t>объемов </a:t>
            </a:r>
            <a:r>
              <a:rPr lang="ru-RU" dirty="0" smtClean="0"/>
              <a:t>тел, </a:t>
            </a:r>
            <a:endParaRPr lang="ru-RU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есть </a:t>
            </a:r>
            <a:r>
              <a:rPr lang="ru-RU" dirty="0" smtClean="0"/>
              <a:t>случаи</a:t>
            </a:r>
            <a:r>
              <a:rPr lang="ru-RU" dirty="0"/>
              <a:t>, когда учащиеся применяют формулу </a:t>
            </a:r>
            <a:r>
              <a:rPr lang="ru-RU" dirty="0" smtClean="0"/>
              <a:t>площади </a:t>
            </a:r>
            <a:r>
              <a:rPr lang="ru-RU" dirty="0"/>
              <a:t>полной поверхности </a:t>
            </a:r>
            <a:r>
              <a:rPr lang="ru-RU" dirty="0" smtClean="0"/>
              <a:t>или даже площади круга </a:t>
            </a:r>
            <a:r>
              <a:rPr lang="ru-RU" dirty="0" smtClean="0"/>
              <a:t>вместо </a:t>
            </a:r>
            <a:r>
              <a:rPr lang="ru-RU" dirty="0"/>
              <a:t>формулы для нахождения </a:t>
            </a:r>
            <a:r>
              <a:rPr lang="ru-RU" dirty="0" smtClean="0"/>
              <a:t>объема;</a:t>
            </a:r>
            <a:endParaRPr lang="ru-RU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ошибки по невнимательности: не верное прочтение </a:t>
            </a:r>
            <a:r>
              <a:rPr lang="ru-RU" dirty="0" smtClean="0"/>
              <a:t>размерностей, </a:t>
            </a:r>
            <a:r>
              <a:rPr lang="ru-RU" dirty="0" smtClean="0"/>
              <a:t>условия задачи, вопроса </a:t>
            </a:r>
            <a:r>
              <a:rPr lang="ru-RU" dirty="0" smtClean="0"/>
              <a:t>задачи;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ошибки при анализе пропорциональностей;</a:t>
            </a:r>
            <a:endParaRPr lang="ru-RU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/>
              <a:t>распространены </a:t>
            </a:r>
            <a:r>
              <a:rPr lang="ru-RU" dirty="0"/>
              <a:t>вычислительные ошибки при выполнении арифметических действий.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452320" y="2420888"/>
            <a:ext cx="14109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34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%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766762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1031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1" y="2274838"/>
            <a:ext cx="85859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ошибки </a:t>
            </a:r>
            <a:r>
              <a:rPr lang="ru-RU" dirty="0" smtClean="0"/>
              <a:t>при </a:t>
            </a:r>
            <a:r>
              <a:rPr lang="ru-RU" dirty="0" smtClean="0"/>
              <a:t>составлении модели и уравнения к задаче;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ошибки при решении уравнения.</a:t>
            </a:r>
            <a:endParaRPr lang="ru-RU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7046404" y="2219746"/>
            <a:ext cx="14109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38%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332656"/>
            <a:ext cx="7572375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79805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2207</TotalTime>
  <Words>1840</Words>
  <Application>Microsoft Office PowerPoint</Application>
  <PresentationFormat>Экран (4:3)</PresentationFormat>
  <Paragraphs>429</Paragraphs>
  <Slides>24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Анализ выполнения заданий ЕГЭ по математике 2025 г.</vt:lpstr>
      <vt:lpstr>Динамика изменения численности  участников ЕГЭ по группам</vt:lpstr>
      <vt:lpstr>Базовый уровень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Профильный уровень</vt:lpstr>
      <vt:lpstr>Презентация PowerPoint</vt:lpstr>
      <vt:lpstr>Диаграмма распределения участников по тестовым баллам</vt:lpstr>
      <vt:lpstr>Анализ выполнения заданий КИМ (профильный уровень)</vt:lpstr>
      <vt:lpstr>Выводы о характере изменения  результатов ЕГЭ (профильный уровень) </vt:lpstr>
      <vt:lpstr>Основные особенности задач и наиболее распространенные ошибки, допускаемые при решении ЕГЭ 2025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выполнения заданий по профильной математике ЕГЭ</dc:title>
  <dc:creator>Julikas</dc:creator>
  <cp:lastModifiedBy>1</cp:lastModifiedBy>
  <cp:revision>81</cp:revision>
  <dcterms:created xsi:type="dcterms:W3CDTF">2021-08-23T05:46:20Z</dcterms:created>
  <dcterms:modified xsi:type="dcterms:W3CDTF">2025-09-17T19:10:30Z</dcterms:modified>
</cp:coreProperties>
</file>