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84CD3C0-C2FD-440D-A455-8841F6E08E2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0DD7AB7-CCFF-4C34-B014-7086155B729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CD3C0-C2FD-440D-A455-8841F6E08E2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D7AB7-CCFF-4C34-B014-7086155B72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84CD3C0-C2FD-440D-A455-8841F6E08E2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0DD7AB7-CCFF-4C34-B014-7086155B72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CD3C0-C2FD-440D-A455-8841F6E08E2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D7AB7-CCFF-4C34-B014-7086155B72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4CD3C0-C2FD-440D-A455-8841F6E08E2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0DD7AB7-CCFF-4C34-B014-7086155B729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CD3C0-C2FD-440D-A455-8841F6E08E2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D7AB7-CCFF-4C34-B014-7086155B72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CD3C0-C2FD-440D-A455-8841F6E08E2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D7AB7-CCFF-4C34-B014-7086155B72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CD3C0-C2FD-440D-A455-8841F6E08E2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D7AB7-CCFF-4C34-B014-7086155B72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4CD3C0-C2FD-440D-A455-8841F6E08E2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D7AB7-CCFF-4C34-B014-7086155B72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CD3C0-C2FD-440D-A455-8841F6E08E2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D7AB7-CCFF-4C34-B014-7086155B72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CD3C0-C2FD-440D-A455-8841F6E08E2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D7AB7-CCFF-4C34-B014-7086155B729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84CD3C0-C2FD-440D-A455-8841F6E08E2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0DD7AB7-CCFF-4C34-B014-7086155B729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841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Региональная система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научно-методического сопровождения педагогических работников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и взаимодействие с ЦНППМПР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183306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</a:rPr>
              <a:t>Камалиева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 А.С., преподаватель ЦНППМПР, кандидат технических наук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75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7416824" cy="619268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Цель </a:t>
            </a:r>
            <a:r>
              <a:rPr lang="ru-RU" b="1" dirty="0">
                <a:solidFill>
                  <a:srgbClr val="C00000"/>
                </a:solidFill>
              </a:rPr>
              <a:t>РСНМС 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создание</a:t>
            </a:r>
            <a:r>
              <a:rPr lang="ru-RU" dirty="0" smtClean="0"/>
              <a:t> </a:t>
            </a:r>
            <a:r>
              <a:rPr lang="ru-RU" u="sng" dirty="0">
                <a:solidFill>
                  <a:srgbClr val="C00000"/>
                </a:solidFill>
              </a:rPr>
              <a:t>единого научно-методического пространства</a:t>
            </a:r>
            <a:r>
              <a:rPr lang="ru-RU" dirty="0">
                <a:solidFill>
                  <a:srgbClr val="002060"/>
                </a:solidFill>
              </a:rPr>
              <a:t>, являющегося компонентом Единой федеральной системы научно-методического сопровождения педагогических работников и управленческих кадров, обеспечивающего </a:t>
            </a:r>
            <a:r>
              <a:rPr lang="ru-RU" u="sng" dirty="0">
                <a:solidFill>
                  <a:srgbClr val="C00000"/>
                </a:solidFill>
              </a:rPr>
              <a:t>взаимодействие субъектов научно-методической деятельности регионального, муниципального и институционального (образовательных организаций) уровней </a:t>
            </a:r>
            <a:r>
              <a:rPr lang="ru-RU" dirty="0">
                <a:solidFill>
                  <a:srgbClr val="002060"/>
                </a:solidFill>
              </a:rPr>
              <a:t>для осуществления сетевого непрерывного научно-методического сопровождения повышения уровня профессионального мастерства педагогических работников и управленческих кадров в соответствии с приоритетными задачами в области образования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786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20040"/>
            <a:ext cx="7239000" cy="661239"/>
          </a:xfrm>
        </p:spPr>
        <p:txBody>
          <a:bodyPr>
            <a:noAutofit/>
          </a:bodyPr>
          <a:lstStyle/>
          <a:p>
            <a:pPr algn="ctr"/>
            <a:r>
              <a:rPr lang="ru-RU" sz="2400" cap="none" dirty="0">
                <a:solidFill>
                  <a:schemeClr val="accent1"/>
                </a:solidFill>
              </a:rPr>
              <a:t>С</a:t>
            </a:r>
            <a:r>
              <a:rPr lang="ru-RU" sz="2400" cap="none" dirty="0" smtClean="0">
                <a:solidFill>
                  <a:schemeClr val="accent1"/>
                </a:solidFill>
              </a:rPr>
              <a:t>труктура и </a:t>
            </a:r>
            <a:br>
              <a:rPr lang="ru-RU" sz="2400" cap="none" dirty="0" smtClean="0">
                <a:solidFill>
                  <a:schemeClr val="accent1"/>
                </a:solidFill>
              </a:rPr>
            </a:br>
            <a:r>
              <a:rPr lang="ru-RU" sz="2400" cap="none" dirty="0" smtClean="0">
                <a:solidFill>
                  <a:schemeClr val="accent1"/>
                </a:solidFill>
              </a:rPr>
              <a:t>субъекты региональной системы НМС</a:t>
            </a:r>
            <a:endParaRPr lang="ru-RU" sz="2400" dirty="0">
              <a:solidFill>
                <a:schemeClr val="accent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09" t="18888" r="34219" b="9167"/>
          <a:stretch/>
        </p:blipFill>
        <p:spPr bwMode="auto">
          <a:xfrm>
            <a:off x="1403648" y="981279"/>
            <a:ext cx="5976664" cy="5538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4641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620688"/>
            <a:ext cx="6255488" cy="511256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</a:rPr>
              <a:t>Задачи НМС</a:t>
            </a:r>
          </a:p>
          <a:p>
            <a:pPr algn="just"/>
            <a:r>
              <a:rPr lang="ru-RU" sz="2200" u="sng" dirty="0" smtClean="0">
                <a:solidFill>
                  <a:srgbClr val="C00000"/>
                </a:solidFill>
              </a:rPr>
              <a:t>- выстраивание </a:t>
            </a:r>
            <a:r>
              <a:rPr lang="ru-RU" sz="2200" u="sng" dirty="0">
                <a:solidFill>
                  <a:srgbClr val="C00000"/>
                </a:solidFill>
              </a:rPr>
              <a:t>единой региональной системы </a:t>
            </a:r>
            <a:r>
              <a:rPr lang="ru-RU" sz="2200" dirty="0">
                <a:solidFill>
                  <a:srgbClr val="002060"/>
                </a:solidFill>
              </a:rPr>
              <a:t>профессионального развития педагогических работников и управленческих кадров, а также </a:t>
            </a:r>
            <a:r>
              <a:rPr lang="ru-RU" sz="2200" u="sng" dirty="0" err="1">
                <a:solidFill>
                  <a:srgbClr val="C00000"/>
                </a:solidFill>
              </a:rPr>
              <a:t>тьюторское</a:t>
            </a:r>
            <a:r>
              <a:rPr lang="ru-RU" sz="2200" u="sng" dirty="0">
                <a:solidFill>
                  <a:srgbClr val="C00000"/>
                </a:solidFill>
              </a:rPr>
              <a:t> сопровождение их индивидуальных образовательных маршрутов</a:t>
            </a:r>
            <a:r>
              <a:rPr lang="ru-RU" sz="2200" dirty="0">
                <a:solidFill>
                  <a:srgbClr val="002060"/>
                </a:solidFill>
              </a:rPr>
              <a:t>, построенных на основе диагностики профессиональных дефицитов, выявленных на базе Центра непрерывного повышения профессионального мастерства педагогических работников Государственного бюджетного профессионального учреждения Уфимский многопрофильный профессиональный колледж (далее – ЦНППМПР);</a:t>
            </a:r>
          </a:p>
        </p:txBody>
      </p:sp>
    </p:spTree>
    <p:extLst>
      <p:ext uri="{BB962C8B-B14F-4D97-AF65-F5344CB8AC3E}">
        <p14:creationId xmlns:p14="http://schemas.microsoft.com/office/powerpoint/2010/main" val="2239677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1052736"/>
            <a:ext cx="6255488" cy="404428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Задача НМС </a:t>
            </a:r>
          </a:p>
          <a:p>
            <a:pPr algn="just"/>
            <a:endParaRPr lang="ru-RU" dirty="0" smtClean="0">
              <a:solidFill>
                <a:srgbClr val="002060"/>
              </a:solidFill>
            </a:endParaRPr>
          </a:p>
          <a:p>
            <a:pPr algn="just"/>
            <a:r>
              <a:rPr lang="ru-RU" sz="2200" b="1" u="sng" dirty="0" smtClean="0">
                <a:solidFill>
                  <a:srgbClr val="C00000"/>
                </a:solidFill>
              </a:rPr>
              <a:t>развитие</a:t>
            </a:r>
            <a:r>
              <a:rPr lang="ru-RU" sz="2200" b="1" dirty="0" smtClean="0">
                <a:solidFill>
                  <a:srgbClr val="C00000"/>
                </a:solidFill>
              </a:rPr>
              <a:t> </a:t>
            </a:r>
            <a:r>
              <a:rPr lang="ru-RU" sz="2200" b="1" u="sng" dirty="0">
                <a:solidFill>
                  <a:srgbClr val="C00000"/>
                </a:solidFill>
              </a:rPr>
              <a:t>сетевого</a:t>
            </a:r>
            <a:r>
              <a:rPr lang="ru-RU" sz="2200" b="1" dirty="0">
                <a:solidFill>
                  <a:srgbClr val="C00000"/>
                </a:solidFill>
              </a:rPr>
              <a:t> </a:t>
            </a:r>
            <a:r>
              <a:rPr lang="ru-RU" sz="2200" b="1" u="sng" dirty="0">
                <a:solidFill>
                  <a:srgbClr val="C00000"/>
                </a:solidFill>
              </a:rPr>
              <a:t>взаимодействия между субъектами</a:t>
            </a:r>
            <a:r>
              <a:rPr lang="ru-RU" sz="2200" b="1" dirty="0">
                <a:solidFill>
                  <a:srgbClr val="C00000"/>
                </a:solidFill>
              </a:rPr>
              <a:t> </a:t>
            </a:r>
            <a:r>
              <a:rPr lang="ru-RU" sz="2200" b="1" u="sng" dirty="0">
                <a:solidFill>
                  <a:srgbClr val="C00000"/>
                </a:solidFill>
              </a:rPr>
              <a:t>научно-методической деятельности</a:t>
            </a:r>
            <a:r>
              <a:rPr lang="ru-RU" sz="2200" b="1" dirty="0">
                <a:solidFill>
                  <a:srgbClr val="C00000"/>
                </a:solidFill>
              </a:rPr>
              <a:t> </a:t>
            </a:r>
            <a:r>
              <a:rPr lang="ru-RU" sz="2200" dirty="0">
                <a:solidFill>
                  <a:srgbClr val="002060"/>
                </a:solidFill>
              </a:rPr>
              <a:t>для создания единой информационно-методической среды, способствующей профессиональному росту педагогических работников и управленческих кадров, разработки, апробации и внедрения инновационных моделей повышения квалификации (профессиональной переподготовки) на основе объединения и совместного использования ресурсов;</a:t>
            </a:r>
          </a:p>
        </p:txBody>
      </p:sp>
    </p:spTree>
    <p:extLst>
      <p:ext uri="{BB962C8B-B14F-4D97-AF65-F5344CB8AC3E}">
        <p14:creationId xmlns:p14="http://schemas.microsoft.com/office/powerpoint/2010/main" val="1154526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124744"/>
            <a:ext cx="6255488" cy="490283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Задачи НМС 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     - </a:t>
            </a:r>
            <a:r>
              <a:rPr lang="ru-RU" sz="2400" b="1" u="sng" dirty="0" smtClean="0">
                <a:solidFill>
                  <a:srgbClr val="C00000"/>
                </a:solidFill>
              </a:rPr>
              <a:t>разработка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u="sng" dirty="0">
                <a:solidFill>
                  <a:srgbClr val="C00000"/>
                </a:solidFill>
              </a:rPr>
              <a:t>различных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u="sng" dirty="0">
                <a:solidFill>
                  <a:srgbClr val="C00000"/>
                </a:solidFill>
              </a:rPr>
              <a:t>форм </a:t>
            </a:r>
            <a:r>
              <a:rPr lang="ru-RU" sz="2400" b="1" u="sng" dirty="0" smtClean="0">
                <a:solidFill>
                  <a:srgbClr val="C00000"/>
                </a:solidFill>
              </a:rPr>
              <a:t>поддержки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и </a:t>
            </a:r>
            <a:r>
              <a:rPr lang="ru-RU" sz="2400" b="1" dirty="0">
                <a:solidFill>
                  <a:srgbClr val="002060"/>
                </a:solidFill>
              </a:rPr>
              <a:t>сопровождения педагогических работников</a:t>
            </a:r>
            <a:r>
              <a:rPr lang="ru-RU" sz="2400" b="1" dirty="0" smtClean="0">
                <a:solidFill>
                  <a:srgbClr val="002060"/>
                </a:solidFill>
              </a:rPr>
              <a:t>;</a:t>
            </a:r>
          </a:p>
          <a:p>
            <a:pPr algn="just"/>
            <a:endParaRPr lang="ru-RU" sz="2400" b="1" dirty="0">
              <a:solidFill>
                <a:srgbClr val="002060"/>
              </a:solidFill>
            </a:endParaRP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    -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  создание </a:t>
            </a:r>
            <a:r>
              <a:rPr lang="ru-RU" sz="2400" b="1" dirty="0">
                <a:solidFill>
                  <a:srgbClr val="002060"/>
                </a:solidFill>
              </a:rPr>
              <a:t>условий для овладения педагогическими работниками и управленческими кадрами </a:t>
            </a:r>
            <a:r>
              <a:rPr lang="ru-RU" sz="2400" b="1" u="sng" dirty="0">
                <a:solidFill>
                  <a:srgbClr val="C00000"/>
                </a:solidFill>
              </a:rPr>
              <a:t>навыками использования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u="sng" dirty="0">
                <a:solidFill>
                  <a:srgbClr val="C00000"/>
                </a:solidFill>
              </a:rPr>
              <a:t>современных технологий,</a:t>
            </a:r>
            <a:r>
              <a:rPr lang="ru-RU" sz="2400" b="1" dirty="0">
                <a:solidFill>
                  <a:srgbClr val="002060"/>
                </a:solidFill>
              </a:rPr>
              <a:t> в том числе цифровых;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0297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620688"/>
            <a:ext cx="6255488" cy="5688632"/>
          </a:xfrm>
        </p:spPr>
        <p:txBody>
          <a:bodyPr>
            <a:normAutofit fontScale="92500"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Задачи НМС 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-</a:t>
            </a:r>
            <a:r>
              <a:rPr lang="en-US" sz="2400" dirty="0">
                <a:solidFill>
                  <a:srgbClr val="002060"/>
                </a:solidFill>
              </a:rPr>
              <a:t> </a:t>
            </a:r>
            <a:r>
              <a:rPr lang="ru-RU" sz="2400" b="1" dirty="0">
                <a:solidFill>
                  <a:srgbClr val="002060"/>
                </a:solidFill>
              </a:rPr>
              <a:t>внедрение в образовательный процесс современных технологий обучения и воспитания, в том числе </a:t>
            </a:r>
            <a:r>
              <a:rPr lang="ru-RU" sz="2400" b="1" u="sng" dirty="0">
                <a:solidFill>
                  <a:srgbClr val="C00000"/>
                </a:solidFill>
              </a:rPr>
              <a:t>проектных форм работы с учащимися</a:t>
            </a:r>
            <a:r>
              <a:rPr lang="ru-RU" sz="2400" b="1" u="sng" dirty="0" smtClean="0">
                <a:solidFill>
                  <a:srgbClr val="002060"/>
                </a:solidFill>
              </a:rPr>
              <a:t>;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  <a:p>
            <a:pPr algn="just"/>
            <a:r>
              <a:rPr lang="ru-RU" sz="2400" b="1" dirty="0">
                <a:solidFill>
                  <a:srgbClr val="002060"/>
                </a:solidFill>
              </a:rPr>
              <a:t>-</a:t>
            </a:r>
            <a:r>
              <a:rPr lang="en-US" sz="2400" b="1" dirty="0">
                <a:solidFill>
                  <a:srgbClr val="002060"/>
                </a:solidFill>
              </a:rPr>
              <a:t> </a:t>
            </a:r>
            <a:r>
              <a:rPr lang="ru-RU" sz="2400" b="1" dirty="0">
                <a:solidFill>
                  <a:srgbClr val="002060"/>
                </a:solidFill>
              </a:rPr>
              <a:t>создание условий для вовлечения педагогических работников в </a:t>
            </a:r>
            <a:r>
              <a:rPr lang="ru-RU" sz="2400" b="1" u="sng" dirty="0">
                <a:solidFill>
                  <a:srgbClr val="C00000"/>
                </a:solidFill>
              </a:rPr>
              <a:t>исследовательскую деятельность</a:t>
            </a:r>
            <a:r>
              <a:rPr lang="ru-RU" sz="2400" b="1" dirty="0" smtClean="0">
                <a:solidFill>
                  <a:srgbClr val="002060"/>
                </a:solidFill>
              </a:rPr>
              <a:t>;</a:t>
            </a:r>
          </a:p>
          <a:p>
            <a:pPr algn="just"/>
            <a:endParaRPr lang="ru-RU" sz="2400" b="1" dirty="0">
              <a:solidFill>
                <a:srgbClr val="002060"/>
              </a:solidFill>
            </a:endParaRPr>
          </a:p>
          <a:p>
            <a:pPr algn="just"/>
            <a:r>
              <a:rPr lang="ru-RU" sz="2400" b="1" dirty="0">
                <a:solidFill>
                  <a:srgbClr val="002060"/>
                </a:solidFill>
              </a:rPr>
              <a:t>-</a:t>
            </a:r>
            <a:r>
              <a:rPr lang="en-US" sz="2400" b="1" dirty="0">
                <a:solidFill>
                  <a:srgbClr val="002060"/>
                </a:solidFill>
              </a:rPr>
              <a:t> </a:t>
            </a:r>
            <a:r>
              <a:rPr lang="ru-RU" sz="2400" b="1" dirty="0">
                <a:solidFill>
                  <a:srgbClr val="002060"/>
                </a:solidFill>
              </a:rPr>
              <a:t>создание единой системы выявления, обобщения, продвижения и внедрения, подтвердивших </a:t>
            </a:r>
            <a:r>
              <a:rPr lang="ru-RU" sz="2400" b="1" u="sng" dirty="0">
                <a:solidFill>
                  <a:srgbClr val="C00000"/>
                </a:solidFill>
              </a:rPr>
              <a:t>эффективность педагогических и управленческих практик;</a:t>
            </a:r>
            <a:r>
              <a:rPr lang="ru-RU" sz="2400" b="1" u="sng" dirty="0">
                <a:solidFill>
                  <a:srgbClr val="002060"/>
                </a:solidFill>
              </a:rPr>
              <a:t> </a:t>
            </a:r>
          </a:p>
          <a:p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96755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836712"/>
            <a:ext cx="6255488" cy="482453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5100" b="1" dirty="0" smtClean="0">
                <a:solidFill>
                  <a:srgbClr val="7030A0"/>
                </a:solidFill>
              </a:rPr>
              <a:t>Задача НМС </a:t>
            </a:r>
          </a:p>
          <a:p>
            <a:pPr algn="just"/>
            <a:endParaRPr lang="ru-RU" sz="4000" dirty="0" smtClean="0"/>
          </a:p>
          <a:p>
            <a:pPr algn="just"/>
            <a:r>
              <a:rPr lang="ru-RU" sz="4000" dirty="0" smtClean="0">
                <a:solidFill>
                  <a:srgbClr val="002060"/>
                </a:solidFill>
              </a:rPr>
              <a:t>-</a:t>
            </a:r>
            <a:r>
              <a:rPr lang="en-US" sz="4000" dirty="0">
                <a:solidFill>
                  <a:srgbClr val="002060"/>
                </a:solidFill>
              </a:rPr>
              <a:t> </a:t>
            </a:r>
            <a:r>
              <a:rPr lang="ru-RU" sz="2600" b="1" u="sng" dirty="0" smtClean="0">
                <a:solidFill>
                  <a:srgbClr val="C00000"/>
                </a:solidFill>
              </a:rPr>
              <a:t>стимулирование</a:t>
            </a:r>
            <a:r>
              <a:rPr lang="ru-RU" sz="2600" b="1" dirty="0" smtClean="0">
                <a:solidFill>
                  <a:srgbClr val="C00000"/>
                </a:solidFill>
              </a:rPr>
              <a:t> </a:t>
            </a:r>
            <a:r>
              <a:rPr lang="ru-RU" sz="2600" b="1" u="sng" dirty="0" smtClean="0">
                <a:solidFill>
                  <a:srgbClr val="C00000"/>
                </a:solidFill>
              </a:rPr>
              <a:t>разработки, апробации</a:t>
            </a:r>
            <a:r>
              <a:rPr lang="ru-RU" sz="2600" b="1" dirty="0" smtClean="0">
                <a:solidFill>
                  <a:srgbClr val="C00000"/>
                </a:solidFill>
              </a:rPr>
              <a:t> </a:t>
            </a:r>
            <a:r>
              <a:rPr lang="ru-RU" sz="2600" b="1" u="sng" dirty="0" smtClean="0">
                <a:solidFill>
                  <a:srgbClr val="C00000"/>
                </a:solidFill>
              </a:rPr>
              <a:t>и</a:t>
            </a:r>
            <a:r>
              <a:rPr lang="ru-RU" sz="2600" b="1" dirty="0" smtClean="0">
                <a:solidFill>
                  <a:srgbClr val="C00000"/>
                </a:solidFill>
              </a:rPr>
              <a:t> </a:t>
            </a:r>
            <a:r>
              <a:rPr lang="ru-RU" sz="2600" b="1" u="sng" dirty="0" smtClean="0">
                <a:solidFill>
                  <a:srgbClr val="C00000"/>
                </a:solidFill>
              </a:rPr>
              <a:t>внедрения инновационных форм методической работы</a:t>
            </a:r>
            <a:r>
              <a:rPr lang="ru-RU" sz="2600" b="1" dirty="0" smtClean="0">
                <a:solidFill>
                  <a:srgbClr val="002060"/>
                </a:solidFill>
              </a:rPr>
              <a:t>, деятельности профессиональных сообществ, ассоциаций и методических объединений в региональной сфере образования, направленных на освоение современных профессиональных компетенций</a:t>
            </a:r>
            <a:r>
              <a:rPr lang="ru-RU" sz="2600" b="1" dirty="0" smtClean="0"/>
              <a:t>.</a:t>
            </a:r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719914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905000"/>
            <a:ext cx="7056784" cy="743507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Благодарю за внимание!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590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48</TotalTime>
  <Words>215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Региональная система  научно-методического сопровождения педагогических работников и взаимодействие с ЦНППМПР</vt:lpstr>
      <vt:lpstr>Презентация PowerPoint</vt:lpstr>
      <vt:lpstr>Структура и  субъекты региональной системы НМС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Региональная система  научно-методического сопровождения педагогических работников и взаимодействие с ЦНППМПР</dc:title>
  <dc:creator>Пользователь</dc:creator>
  <cp:lastModifiedBy>|цеппм</cp:lastModifiedBy>
  <cp:revision>8</cp:revision>
  <dcterms:created xsi:type="dcterms:W3CDTF">2022-10-19T04:52:05Z</dcterms:created>
  <dcterms:modified xsi:type="dcterms:W3CDTF">2022-10-19T05:50:13Z</dcterms:modified>
</cp:coreProperties>
</file>