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63" r:id="rId5"/>
    <p:sldId id="264" r:id="rId6"/>
    <p:sldId id="258" r:id="rId7"/>
    <p:sldId id="265" r:id="rId8"/>
    <p:sldId id="286" r:id="rId9"/>
    <p:sldId id="259" r:id="rId10"/>
    <p:sldId id="262" r:id="rId11"/>
    <p:sldId id="269" r:id="rId12"/>
    <p:sldId id="270" r:id="rId13"/>
    <p:sldId id="271" r:id="rId14"/>
    <p:sldId id="260" r:id="rId15"/>
    <p:sldId id="272" r:id="rId16"/>
    <p:sldId id="288" r:id="rId17"/>
    <p:sldId id="287" r:id="rId18"/>
    <p:sldId id="276" r:id="rId19"/>
    <p:sldId id="274" r:id="rId20"/>
    <p:sldId id="268" r:id="rId21"/>
    <p:sldId id="266" r:id="rId22"/>
    <p:sldId id="273" r:id="rId23"/>
    <p:sldId id="278" r:id="rId24"/>
    <p:sldId id="279" r:id="rId25"/>
    <p:sldId id="280" r:id="rId26"/>
    <p:sldId id="281" r:id="rId27"/>
    <p:sldId id="282" r:id="rId28"/>
    <p:sldId id="28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56C16-9660-44A6-B17F-0207DEEA26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86E443-EDB3-436F-822F-7E1E05E7CA42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Химия</a:t>
          </a:r>
        </a:p>
      </dgm:t>
    </dgm:pt>
    <dgm:pt modelId="{D4A9B3BD-73FD-41E5-B82E-C0031A89AFBF}" type="parTrans" cxnId="{D6B10F40-7FB8-4F83-92A1-37A5A98293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04CE9E-DAD2-405B-91EC-F34C1AAE2052}" type="sibTrans" cxnId="{D6B10F40-7FB8-4F83-92A1-37A5A98293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560A3B-BA25-4E31-8F58-72D663C2D73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Углубленное изучение предмета</a:t>
          </a:r>
        </a:p>
      </dgm:t>
    </dgm:pt>
    <dgm:pt modelId="{DEAFE714-82F6-4CC7-9427-7D2D5127D1F4}" type="parTrans" cxnId="{5A03D576-A37C-4D28-9B0A-9ADB1C0B73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E4B649-4BB7-401D-BD9A-EF47374CE6FF}" type="sibTrans" cxnId="{5A03D576-A37C-4D28-9B0A-9ADB1C0B73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FB61C2-451B-4A7F-926B-28F5C387835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Ориентировано на полное освоение базового курса и включает расширение предметных результатов и содержания, ориентированных на подготовку к последующему проф. образованию</a:t>
          </a:r>
        </a:p>
      </dgm:t>
    </dgm:pt>
    <dgm:pt modelId="{510AEF16-33FD-4D1F-9C73-B45B28EF1786}" type="parTrans" cxnId="{7533E47C-A24C-43FE-875D-5597954923A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74ED9-F867-4AE2-ADAA-4CB806722A88}" type="sibTrans" cxnId="{7533E47C-A24C-43FE-875D-5597954923A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34D7B5-FE80-4655-B9C2-C9A5EFEF9F0D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Базовое изучение предмета</a:t>
          </a:r>
        </a:p>
      </dgm:t>
    </dgm:pt>
    <dgm:pt modelId="{09B27FF5-4649-4671-B77D-2D2117EB9CEE}" type="sibTrans" cxnId="{1AFF8C4D-9C3C-431F-8DAF-4B7F542CDD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110BF-1E06-4FF8-8414-12CB3E951BD1}" type="parTrans" cxnId="{1AFF8C4D-9C3C-431F-8DAF-4B7F542CDD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C6994D-51C6-4382-A0EB-A7F869C98ECF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Ориентировано на обеспечение общеобразовательной и общекультурной подготовки учеников</a:t>
          </a:r>
        </a:p>
      </dgm:t>
    </dgm:pt>
    <dgm:pt modelId="{20BB8019-7263-4DB7-B094-454B17E7A903}" type="sibTrans" cxnId="{A0A7BF0F-64DD-4AE5-B797-020BE13545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76EAA3-7E07-4E96-800D-23C75EC3B4F3}" type="parTrans" cxnId="{A0A7BF0F-64DD-4AE5-B797-020BE13545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65EA81-66A8-4041-9EAD-4D67C2387F53}" type="pres">
      <dgm:prSet presAssocID="{2BE56C16-9660-44A6-B17F-0207DEEA26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A19F57-0820-49E4-B707-4F67AB820DB0}" type="pres">
      <dgm:prSet presAssocID="{3086E443-EDB3-436F-822F-7E1E05E7CA42}" presName="hierRoot1" presStyleCnt="0"/>
      <dgm:spPr/>
    </dgm:pt>
    <dgm:pt modelId="{7EC9CEED-00EF-4456-B975-6B315DF951F2}" type="pres">
      <dgm:prSet presAssocID="{3086E443-EDB3-436F-822F-7E1E05E7CA42}" presName="composite" presStyleCnt="0"/>
      <dgm:spPr/>
    </dgm:pt>
    <dgm:pt modelId="{3BC6E421-47F0-45A8-B27A-5AFAFBF31741}" type="pres">
      <dgm:prSet presAssocID="{3086E443-EDB3-436F-822F-7E1E05E7CA42}" presName="background" presStyleLbl="node0" presStyleIdx="0" presStyleCnt="1"/>
      <dgm:spPr/>
    </dgm:pt>
    <dgm:pt modelId="{D901F5EB-A0C0-4AF6-A892-C4EA5FFB1CCB}" type="pres">
      <dgm:prSet presAssocID="{3086E443-EDB3-436F-822F-7E1E05E7CA42}" presName="text" presStyleLbl="fgAcc0" presStyleIdx="0" presStyleCnt="1" custScaleY="48603">
        <dgm:presLayoutVars>
          <dgm:chPref val="3"/>
        </dgm:presLayoutVars>
      </dgm:prSet>
      <dgm:spPr/>
    </dgm:pt>
    <dgm:pt modelId="{E894630C-818F-4583-A9B9-35008B4B251F}" type="pres">
      <dgm:prSet presAssocID="{3086E443-EDB3-436F-822F-7E1E05E7CA42}" presName="hierChild2" presStyleCnt="0"/>
      <dgm:spPr/>
    </dgm:pt>
    <dgm:pt modelId="{A2A96320-830D-4246-95AD-D38256CF968D}" type="pres">
      <dgm:prSet presAssocID="{453110BF-1E06-4FF8-8414-12CB3E951BD1}" presName="Name10" presStyleLbl="parChTrans1D2" presStyleIdx="0" presStyleCnt="2"/>
      <dgm:spPr/>
    </dgm:pt>
    <dgm:pt modelId="{88B2E17A-B320-4465-B9E0-6D90D6C1AEF3}" type="pres">
      <dgm:prSet presAssocID="{B334D7B5-FE80-4655-B9C2-C9A5EFEF9F0D}" presName="hierRoot2" presStyleCnt="0"/>
      <dgm:spPr/>
    </dgm:pt>
    <dgm:pt modelId="{669EF0C9-D944-4861-87EF-9A6130F6369C}" type="pres">
      <dgm:prSet presAssocID="{B334D7B5-FE80-4655-B9C2-C9A5EFEF9F0D}" presName="composite2" presStyleCnt="0"/>
      <dgm:spPr/>
    </dgm:pt>
    <dgm:pt modelId="{FF18130B-9675-4AA8-8B70-DE0E51785D3F}" type="pres">
      <dgm:prSet presAssocID="{B334D7B5-FE80-4655-B9C2-C9A5EFEF9F0D}" presName="background2" presStyleLbl="node2" presStyleIdx="0" presStyleCnt="2"/>
      <dgm:spPr/>
    </dgm:pt>
    <dgm:pt modelId="{D2B0E164-817D-4E88-971B-1E200B6A701A}" type="pres">
      <dgm:prSet presAssocID="{B334D7B5-FE80-4655-B9C2-C9A5EFEF9F0D}" presName="text2" presStyleLbl="fgAcc2" presStyleIdx="0" presStyleCnt="2" custScaleY="54311">
        <dgm:presLayoutVars>
          <dgm:chPref val="3"/>
        </dgm:presLayoutVars>
      </dgm:prSet>
      <dgm:spPr/>
    </dgm:pt>
    <dgm:pt modelId="{F21431F2-C0BE-48D0-BDB9-BB4EDB57BE6B}" type="pres">
      <dgm:prSet presAssocID="{B334D7B5-FE80-4655-B9C2-C9A5EFEF9F0D}" presName="hierChild3" presStyleCnt="0"/>
      <dgm:spPr/>
    </dgm:pt>
    <dgm:pt modelId="{2972FBEB-1402-4EB7-A833-E39E7311D7E7}" type="pres">
      <dgm:prSet presAssocID="{A076EAA3-7E07-4E96-800D-23C75EC3B4F3}" presName="Name17" presStyleLbl="parChTrans1D3" presStyleIdx="0" presStyleCnt="2"/>
      <dgm:spPr/>
    </dgm:pt>
    <dgm:pt modelId="{0A08D227-DF1D-45D8-91A7-B538E7410273}" type="pres">
      <dgm:prSet presAssocID="{63C6994D-51C6-4382-A0EB-A7F869C98ECF}" presName="hierRoot3" presStyleCnt="0"/>
      <dgm:spPr/>
    </dgm:pt>
    <dgm:pt modelId="{05F0A7C2-2FD5-4C8D-AFD2-E7931C39F303}" type="pres">
      <dgm:prSet presAssocID="{63C6994D-51C6-4382-A0EB-A7F869C98ECF}" presName="composite3" presStyleCnt="0"/>
      <dgm:spPr/>
    </dgm:pt>
    <dgm:pt modelId="{35C05A1A-BAB2-4E70-975A-16255053602C}" type="pres">
      <dgm:prSet presAssocID="{63C6994D-51C6-4382-A0EB-A7F869C98ECF}" presName="background3" presStyleLbl="node3" presStyleIdx="0" presStyleCnt="2"/>
      <dgm:spPr/>
    </dgm:pt>
    <dgm:pt modelId="{B70E9B82-DE5C-46A1-89B3-B33C5E3DC7EE}" type="pres">
      <dgm:prSet presAssocID="{63C6994D-51C6-4382-A0EB-A7F869C98ECF}" presName="text3" presStyleLbl="fgAcc3" presStyleIdx="0" presStyleCnt="2" custScaleX="194601">
        <dgm:presLayoutVars>
          <dgm:chPref val="3"/>
        </dgm:presLayoutVars>
      </dgm:prSet>
      <dgm:spPr/>
    </dgm:pt>
    <dgm:pt modelId="{98D4205F-1EC6-4BAF-92EE-6CCB3FBED15D}" type="pres">
      <dgm:prSet presAssocID="{63C6994D-51C6-4382-A0EB-A7F869C98ECF}" presName="hierChild4" presStyleCnt="0"/>
      <dgm:spPr/>
    </dgm:pt>
    <dgm:pt modelId="{85B35B8E-4658-4A32-B915-3CC7EFEE5D3B}" type="pres">
      <dgm:prSet presAssocID="{DEAFE714-82F6-4CC7-9427-7D2D5127D1F4}" presName="Name10" presStyleLbl="parChTrans1D2" presStyleIdx="1" presStyleCnt="2"/>
      <dgm:spPr/>
    </dgm:pt>
    <dgm:pt modelId="{4847F3A6-3368-4EC5-BB24-298701CA2381}" type="pres">
      <dgm:prSet presAssocID="{96560A3B-BA25-4E31-8F58-72D663C2D738}" presName="hierRoot2" presStyleCnt="0"/>
      <dgm:spPr/>
    </dgm:pt>
    <dgm:pt modelId="{F18D5F10-B0CC-4081-8C74-9CD0C0152686}" type="pres">
      <dgm:prSet presAssocID="{96560A3B-BA25-4E31-8F58-72D663C2D738}" presName="composite2" presStyleCnt="0"/>
      <dgm:spPr/>
    </dgm:pt>
    <dgm:pt modelId="{7CBC51E0-CB99-4892-9F9E-591FCDD3F085}" type="pres">
      <dgm:prSet presAssocID="{96560A3B-BA25-4E31-8F58-72D663C2D738}" presName="background2" presStyleLbl="node2" presStyleIdx="1" presStyleCnt="2"/>
      <dgm:spPr/>
    </dgm:pt>
    <dgm:pt modelId="{C14942D8-AD54-4A17-9851-43DE1AC6DDD4}" type="pres">
      <dgm:prSet presAssocID="{96560A3B-BA25-4E31-8F58-72D663C2D738}" presName="text2" presStyleLbl="fgAcc2" presStyleIdx="1" presStyleCnt="2" custScaleY="51668">
        <dgm:presLayoutVars>
          <dgm:chPref val="3"/>
        </dgm:presLayoutVars>
      </dgm:prSet>
      <dgm:spPr/>
    </dgm:pt>
    <dgm:pt modelId="{8716E65D-AB1D-430D-B4C3-32E1B5CDDB44}" type="pres">
      <dgm:prSet presAssocID="{96560A3B-BA25-4E31-8F58-72D663C2D738}" presName="hierChild3" presStyleCnt="0"/>
      <dgm:spPr/>
    </dgm:pt>
    <dgm:pt modelId="{3D45FF02-DF72-43FB-BCC2-056A67CC00E1}" type="pres">
      <dgm:prSet presAssocID="{510AEF16-33FD-4D1F-9C73-B45B28EF1786}" presName="Name17" presStyleLbl="parChTrans1D3" presStyleIdx="1" presStyleCnt="2"/>
      <dgm:spPr/>
    </dgm:pt>
    <dgm:pt modelId="{3D2A7D8A-50A1-42DC-90F1-77DA317543D7}" type="pres">
      <dgm:prSet presAssocID="{10FB61C2-451B-4A7F-926B-28F5C387835E}" presName="hierRoot3" presStyleCnt="0"/>
      <dgm:spPr/>
    </dgm:pt>
    <dgm:pt modelId="{3FA950C1-5241-40B7-B64D-7995C82A763D}" type="pres">
      <dgm:prSet presAssocID="{10FB61C2-451B-4A7F-926B-28F5C387835E}" presName="composite3" presStyleCnt="0"/>
      <dgm:spPr/>
    </dgm:pt>
    <dgm:pt modelId="{1B67A807-5202-4EEA-A599-025DF4343676}" type="pres">
      <dgm:prSet presAssocID="{10FB61C2-451B-4A7F-926B-28F5C387835E}" presName="background3" presStyleLbl="node3" presStyleIdx="1" presStyleCnt="2"/>
      <dgm:spPr/>
    </dgm:pt>
    <dgm:pt modelId="{AFD77464-9973-43C9-A342-0813F2F7973E}" type="pres">
      <dgm:prSet presAssocID="{10FB61C2-451B-4A7F-926B-28F5C387835E}" presName="text3" presStyleLbl="fgAcc3" presStyleIdx="1" presStyleCnt="2" custScaleX="176809">
        <dgm:presLayoutVars>
          <dgm:chPref val="3"/>
        </dgm:presLayoutVars>
      </dgm:prSet>
      <dgm:spPr/>
    </dgm:pt>
    <dgm:pt modelId="{39A86A1A-2DE4-49BD-909C-02A93AE0A1F2}" type="pres">
      <dgm:prSet presAssocID="{10FB61C2-451B-4A7F-926B-28F5C387835E}" presName="hierChild4" presStyleCnt="0"/>
      <dgm:spPr/>
    </dgm:pt>
  </dgm:ptLst>
  <dgm:cxnLst>
    <dgm:cxn modelId="{3F87F90A-6D2F-4B22-A1C8-6DF1276D7273}" type="presOf" srcId="{A076EAA3-7E07-4E96-800D-23C75EC3B4F3}" destId="{2972FBEB-1402-4EB7-A833-E39E7311D7E7}" srcOrd="0" destOrd="0" presId="urn:microsoft.com/office/officeart/2005/8/layout/hierarchy1"/>
    <dgm:cxn modelId="{A0A7BF0F-64DD-4AE5-B797-020BE1354589}" srcId="{B334D7B5-FE80-4655-B9C2-C9A5EFEF9F0D}" destId="{63C6994D-51C6-4382-A0EB-A7F869C98ECF}" srcOrd="0" destOrd="0" parTransId="{A076EAA3-7E07-4E96-800D-23C75EC3B4F3}" sibTransId="{20BB8019-7263-4DB7-B094-454B17E7A903}"/>
    <dgm:cxn modelId="{29D1F518-79C8-4BE4-AADC-315A6E4BA7F0}" type="presOf" srcId="{510AEF16-33FD-4D1F-9C73-B45B28EF1786}" destId="{3D45FF02-DF72-43FB-BCC2-056A67CC00E1}" srcOrd="0" destOrd="0" presId="urn:microsoft.com/office/officeart/2005/8/layout/hierarchy1"/>
    <dgm:cxn modelId="{6C598637-BF09-478C-B7F7-0873C38FEBBE}" type="presOf" srcId="{DEAFE714-82F6-4CC7-9427-7D2D5127D1F4}" destId="{85B35B8E-4658-4A32-B915-3CC7EFEE5D3B}" srcOrd="0" destOrd="0" presId="urn:microsoft.com/office/officeart/2005/8/layout/hierarchy1"/>
    <dgm:cxn modelId="{D6B10F40-7FB8-4F83-92A1-37A5A98293E2}" srcId="{2BE56C16-9660-44A6-B17F-0207DEEA26C7}" destId="{3086E443-EDB3-436F-822F-7E1E05E7CA42}" srcOrd="0" destOrd="0" parTransId="{D4A9B3BD-73FD-41E5-B82E-C0031A89AFBF}" sibTransId="{4304CE9E-DAD2-405B-91EC-F34C1AAE2052}"/>
    <dgm:cxn modelId="{3C431D42-BCF2-440C-9FF6-972A4BD48599}" type="presOf" srcId="{453110BF-1E06-4FF8-8414-12CB3E951BD1}" destId="{A2A96320-830D-4246-95AD-D38256CF968D}" srcOrd="0" destOrd="0" presId="urn:microsoft.com/office/officeart/2005/8/layout/hierarchy1"/>
    <dgm:cxn modelId="{F273A96C-379A-414E-BE66-59376E28D888}" type="presOf" srcId="{96560A3B-BA25-4E31-8F58-72D663C2D738}" destId="{C14942D8-AD54-4A17-9851-43DE1AC6DDD4}" srcOrd="0" destOrd="0" presId="urn:microsoft.com/office/officeart/2005/8/layout/hierarchy1"/>
    <dgm:cxn modelId="{1AFF8C4D-9C3C-431F-8DAF-4B7F542CDDE4}" srcId="{3086E443-EDB3-436F-822F-7E1E05E7CA42}" destId="{B334D7B5-FE80-4655-B9C2-C9A5EFEF9F0D}" srcOrd="0" destOrd="0" parTransId="{453110BF-1E06-4FF8-8414-12CB3E951BD1}" sibTransId="{09B27FF5-4649-4671-B77D-2D2117EB9CEE}"/>
    <dgm:cxn modelId="{D01BE552-50D4-4092-A152-D949DDFE9DCE}" type="presOf" srcId="{10FB61C2-451B-4A7F-926B-28F5C387835E}" destId="{AFD77464-9973-43C9-A342-0813F2F7973E}" srcOrd="0" destOrd="0" presId="urn:microsoft.com/office/officeart/2005/8/layout/hierarchy1"/>
    <dgm:cxn modelId="{5A03D576-A37C-4D28-9B0A-9ADB1C0B7330}" srcId="{3086E443-EDB3-436F-822F-7E1E05E7CA42}" destId="{96560A3B-BA25-4E31-8F58-72D663C2D738}" srcOrd="1" destOrd="0" parTransId="{DEAFE714-82F6-4CC7-9427-7D2D5127D1F4}" sibTransId="{EFE4B649-4BB7-401D-BD9A-EF47374CE6FF}"/>
    <dgm:cxn modelId="{7533E47C-A24C-43FE-875D-5597954923A2}" srcId="{96560A3B-BA25-4E31-8F58-72D663C2D738}" destId="{10FB61C2-451B-4A7F-926B-28F5C387835E}" srcOrd="0" destOrd="0" parTransId="{510AEF16-33FD-4D1F-9C73-B45B28EF1786}" sibTransId="{DB874ED9-F867-4AE2-ADAA-4CB806722A88}"/>
    <dgm:cxn modelId="{AE0D6095-7E18-4B44-90A9-D6AF78E1A9D6}" type="presOf" srcId="{B334D7B5-FE80-4655-B9C2-C9A5EFEF9F0D}" destId="{D2B0E164-817D-4E88-971B-1E200B6A701A}" srcOrd="0" destOrd="0" presId="urn:microsoft.com/office/officeart/2005/8/layout/hierarchy1"/>
    <dgm:cxn modelId="{C0C804A0-966A-4DFF-91F4-42597E5AEB68}" type="presOf" srcId="{3086E443-EDB3-436F-822F-7E1E05E7CA42}" destId="{D901F5EB-A0C0-4AF6-A892-C4EA5FFB1CCB}" srcOrd="0" destOrd="0" presId="urn:microsoft.com/office/officeart/2005/8/layout/hierarchy1"/>
    <dgm:cxn modelId="{02FAE3A2-FB22-4181-93B2-78FAABBBB86D}" type="presOf" srcId="{2BE56C16-9660-44A6-B17F-0207DEEA26C7}" destId="{1265EA81-66A8-4041-9EAD-4D67C2387F53}" srcOrd="0" destOrd="0" presId="urn:microsoft.com/office/officeart/2005/8/layout/hierarchy1"/>
    <dgm:cxn modelId="{9C64D8FB-EB8A-4361-826C-044FB7BE273C}" type="presOf" srcId="{63C6994D-51C6-4382-A0EB-A7F869C98ECF}" destId="{B70E9B82-DE5C-46A1-89B3-B33C5E3DC7EE}" srcOrd="0" destOrd="0" presId="urn:microsoft.com/office/officeart/2005/8/layout/hierarchy1"/>
    <dgm:cxn modelId="{E608654D-C359-4CEC-BAA8-55783E4F0534}" type="presParOf" srcId="{1265EA81-66A8-4041-9EAD-4D67C2387F53}" destId="{E4A19F57-0820-49E4-B707-4F67AB820DB0}" srcOrd="0" destOrd="0" presId="urn:microsoft.com/office/officeart/2005/8/layout/hierarchy1"/>
    <dgm:cxn modelId="{FB4730BB-7CB0-431A-A9E9-AF7E0C1E0B08}" type="presParOf" srcId="{E4A19F57-0820-49E4-B707-4F67AB820DB0}" destId="{7EC9CEED-00EF-4456-B975-6B315DF951F2}" srcOrd="0" destOrd="0" presId="urn:microsoft.com/office/officeart/2005/8/layout/hierarchy1"/>
    <dgm:cxn modelId="{83FD5CAC-E10D-47E0-83AF-6268738E1E2F}" type="presParOf" srcId="{7EC9CEED-00EF-4456-B975-6B315DF951F2}" destId="{3BC6E421-47F0-45A8-B27A-5AFAFBF31741}" srcOrd="0" destOrd="0" presId="urn:microsoft.com/office/officeart/2005/8/layout/hierarchy1"/>
    <dgm:cxn modelId="{10757330-A86F-4C62-8E3F-77DE839CB6A2}" type="presParOf" srcId="{7EC9CEED-00EF-4456-B975-6B315DF951F2}" destId="{D901F5EB-A0C0-4AF6-A892-C4EA5FFB1CCB}" srcOrd="1" destOrd="0" presId="urn:microsoft.com/office/officeart/2005/8/layout/hierarchy1"/>
    <dgm:cxn modelId="{045F4A9A-DFCD-4BA4-9371-984B7734E16B}" type="presParOf" srcId="{E4A19F57-0820-49E4-B707-4F67AB820DB0}" destId="{E894630C-818F-4583-A9B9-35008B4B251F}" srcOrd="1" destOrd="0" presId="urn:microsoft.com/office/officeart/2005/8/layout/hierarchy1"/>
    <dgm:cxn modelId="{A667C5C7-35AA-49B6-B3F4-713DAFC9CB61}" type="presParOf" srcId="{E894630C-818F-4583-A9B9-35008B4B251F}" destId="{A2A96320-830D-4246-95AD-D38256CF968D}" srcOrd="0" destOrd="0" presId="urn:microsoft.com/office/officeart/2005/8/layout/hierarchy1"/>
    <dgm:cxn modelId="{EB39617B-1EC6-4AE5-B7C8-4A105C3DED2E}" type="presParOf" srcId="{E894630C-818F-4583-A9B9-35008B4B251F}" destId="{88B2E17A-B320-4465-B9E0-6D90D6C1AEF3}" srcOrd="1" destOrd="0" presId="urn:microsoft.com/office/officeart/2005/8/layout/hierarchy1"/>
    <dgm:cxn modelId="{97B984D2-4DC8-4D3B-8EF1-5DD16AA6E056}" type="presParOf" srcId="{88B2E17A-B320-4465-B9E0-6D90D6C1AEF3}" destId="{669EF0C9-D944-4861-87EF-9A6130F6369C}" srcOrd="0" destOrd="0" presId="urn:microsoft.com/office/officeart/2005/8/layout/hierarchy1"/>
    <dgm:cxn modelId="{DC553392-F5D9-4F27-8B6E-5CB1BC7710AE}" type="presParOf" srcId="{669EF0C9-D944-4861-87EF-9A6130F6369C}" destId="{FF18130B-9675-4AA8-8B70-DE0E51785D3F}" srcOrd="0" destOrd="0" presId="urn:microsoft.com/office/officeart/2005/8/layout/hierarchy1"/>
    <dgm:cxn modelId="{E079AC89-02E7-4D67-A551-B29B855B65EB}" type="presParOf" srcId="{669EF0C9-D944-4861-87EF-9A6130F6369C}" destId="{D2B0E164-817D-4E88-971B-1E200B6A701A}" srcOrd="1" destOrd="0" presId="urn:microsoft.com/office/officeart/2005/8/layout/hierarchy1"/>
    <dgm:cxn modelId="{1EDF127D-57D7-4786-9CEF-D8F0517A9C75}" type="presParOf" srcId="{88B2E17A-B320-4465-B9E0-6D90D6C1AEF3}" destId="{F21431F2-C0BE-48D0-BDB9-BB4EDB57BE6B}" srcOrd="1" destOrd="0" presId="urn:microsoft.com/office/officeart/2005/8/layout/hierarchy1"/>
    <dgm:cxn modelId="{23DCAC54-373C-48A9-B512-4E0A2E38F9FC}" type="presParOf" srcId="{F21431F2-C0BE-48D0-BDB9-BB4EDB57BE6B}" destId="{2972FBEB-1402-4EB7-A833-E39E7311D7E7}" srcOrd="0" destOrd="0" presId="urn:microsoft.com/office/officeart/2005/8/layout/hierarchy1"/>
    <dgm:cxn modelId="{996CDDBA-6763-46F1-B35D-D1CCFB5F7137}" type="presParOf" srcId="{F21431F2-C0BE-48D0-BDB9-BB4EDB57BE6B}" destId="{0A08D227-DF1D-45D8-91A7-B538E7410273}" srcOrd="1" destOrd="0" presId="urn:microsoft.com/office/officeart/2005/8/layout/hierarchy1"/>
    <dgm:cxn modelId="{0D853408-2C3D-477A-9EF3-7CB72EFD0BE7}" type="presParOf" srcId="{0A08D227-DF1D-45D8-91A7-B538E7410273}" destId="{05F0A7C2-2FD5-4C8D-AFD2-E7931C39F303}" srcOrd="0" destOrd="0" presId="urn:microsoft.com/office/officeart/2005/8/layout/hierarchy1"/>
    <dgm:cxn modelId="{54B16CB0-07C6-4D2A-A7E7-F092FD774BA1}" type="presParOf" srcId="{05F0A7C2-2FD5-4C8D-AFD2-E7931C39F303}" destId="{35C05A1A-BAB2-4E70-975A-16255053602C}" srcOrd="0" destOrd="0" presId="urn:microsoft.com/office/officeart/2005/8/layout/hierarchy1"/>
    <dgm:cxn modelId="{F9BD851D-BE97-4C62-9CBD-BA58A9B38F4A}" type="presParOf" srcId="{05F0A7C2-2FD5-4C8D-AFD2-E7931C39F303}" destId="{B70E9B82-DE5C-46A1-89B3-B33C5E3DC7EE}" srcOrd="1" destOrd="0" presId="urn:microsoft.com/office/officeart/2005/8/layout/hierarchy1"/>
    <dgm:cxn modelId="{BBDBAAFF-4417-4579-8744-0523F23D5067}" type="presParOf" srcId="{0A08D227-DF1D-45D8-91A7-B538E7410273}" destId="{98D4205F-1EC6-4BAF-92EE-6CCB3FBED15D}" srcOrd="1" destOrd="0" presId="urn:microsoft.com/office/officeart/2005/8/layout/hierarchy1"/>
    <dgm:cxn modelId="{9B597110-5D3F-467A-B3A1-6B65955ADF82}" type="presParOf" srcId="{E894630C-818F-4583-A9B9-35008B4B251F}" destId="{85B35B8E-4658-4A32-B915-3CC7EFEE5D3B}" srcOrd="2" destOrd="0" presId="urn:microsoft.com/office/officeart/2005/8/layout/hierarchy1"/>
    <dgm:cxn modelId="{78FE6BE9-8EF4-4C28-A798-EA740DA285A2}" type="presParOf" srcId="{E894630C-818F-4583-A9B9-35008B4B251F}" destId="{4847F3A6-3368-4EC5-BB24-298701CA2381}" srcOrd="3" destOrd="0" presId="urn:microsoft.com/office/officeart/2005/8/layout/hierarchy1"/>
    <dgm:cxn modelId="{C15584FA-070A-470B-AE65-4EA8DDE1B89F}" type="presParOf" srcId="{4847F3A6-3368-4EC5-BB24-298701CA2381}" destId="{F18D5F10-B0CC-4081-8C74-9CD0C0152686}" srcOrd="0" destOrd="0" presId="urn:microsoft.com/office/officeart/2005/8/layout/hierarchy1"/>
    <dgm:cxn modelId="{4DE9C1AC-7609-4E78-9C42-1121021A7381}" type="presParOf" srcId="{F18D5F10-B0CC-4081-8C74-9CD0C0152686}" destId="{7CBC51E0-CB99-4892-9F9E-591FCDD3F085}" srcOrd="0" destOrd="0" presId="urn:microsoft.com/office/officeart/2005/8/layout/hierarchy1"/>
    <dgm:cxn modelId="{CCA55226-BE02-4C60-827A-54A52F2D98CB}" type="presParOf" srcId="{F18D5F10-B0CC-4081-8C74-9CD0C0152686}" destId="{C14942D8-AD54-4A17-9851-43DE1AC6DDD4}" srcOrd="1" destOrd="0" presId="urn:microsoft.com/office/officeart/2005/8/layout/hierarchy1"/>
    <dgm:cxn modelId="{247A09F0-DC72-4056-9DC1-F6803E1E3DC6}" type="presParOf" srcId="{4847F3A6-3368-4EC5-BB24-298701CA2381}" destId="{8716E65D-AB1D-430D-B4C3-32E1B5CDDB44}" srcOrd="1" destOrd="0" presId="urn:microsoft.com/office/officeart/2005/8/layout/hierarchy1"/>
    <dgm:cxn modelId="{4D787A4A-A145-47A5-ADDD-7CE84A030B76}" type="presParOf" srcId="{8716E65D-AB1D-430D-B4C3-32E1B5CDDB44}" destId="{3D45FF02-DF72-43FB-BCC2-056A67CC00E1}" srcOrd="0" destOrd="0" presId="urn:microsoft.com/office/officeart/2005/8/layout/hierarchy1"/>
    <dgm:cxn modelId="{B7E3636F-CB37-43A4-9AEE-2C686269D45E}" type="presParOf" srcId="{8716E65D-AB1D-430D-B4C3-32E1B5CDDB44}" destId="{3D2A7D8A-50A1-42DC-90F1-77DA317543D7}" srcOrd="1" destOrd="0" presId="urn:microsoft.com/office/officeart/2005/8/layout/hierarchy1"/>
    <dgm:cxn modelId="{E2C84F53-A757-4946-9729-861D0EE48A2F}" type="presParOf" srcId="{3D2A7D8A-50A1-42DC-90F1-77DA317543D7}" destId="{3FA950C1-5241-40B7-B64D-7995C82A763D}" srcOrd="0" destOrd="0" presId="urn:microsoft.com/office/officeart/2005/8/layout/hierarchy1"/>
    <dgm:cxn modelId="{03F57ABD-2755-4A8F-A39B-D04E378B53DF}" type="presParOf" srcId="{3FA950C1-5241-40B7-B64D-7995C82A763D}" destId="{1B67A807-5202-4EEA-A599-025DF4343676}" srcOrd="0" destOrd="0" presId="urn:microsoft.com/office/officeart/2005/8/layout/hierarchy1"/>
    <dgm:cxn modelId="{59330785-7E10-4A50-8A9C-9E6A4B400B47}" type="presParOf" srcId="{3FA950C1-5241-40B7-B64D-7995C82A763D}" destId="{AFD77464-9973-43C9-A342-0813F2F7973E}" srcOrd="1" destOrd="0" presId="urn:microsoft.com/office/officeart/2005/8/layout/hierarchy1"/>
    <dgm:cxn modelId="{8FA4FD8B-7146-4C57-9AE4-11E0CBCE2F49}" type="presParOf" srcId="{3D2A7D8A-50A1-42DC-90F1-77DA317543D7}" destId="{39A86A1A-2DE4-49BD-909C-02A93AE0A1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78B79-2F2D-461B-B858-83B536DFD59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465E8-3D2B-4356-A449-35A5767BCB20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География </a:t>
          </a:r>
        </a:p>
        <a:p>
          <a:r>
            <a:rPr lang="ru-RU" sz="2200" dirty="0" err="1"/>
            <a:t>Минералы,горные</a:t>
          </a:r>
          <a:r>
            <a:rPr lang="ru-RU" sz="2200" dirty="0"/>
            <a:t> породы.</a:t>
          </a:r>
        </a:p>
        <a:p>
          <a:r>
            <a:rPr lang="ru-RU" sz="2200" dirty="0"/>
            <a:t>Топливо и т.д.</a:t>
          </a:r>
        </a:p>
      </dgm:t>
    </dgm:pt>
    <dgm:pt modelId="{1A2F1D09-9420-4947-B433-02EE132C2339}" type="parTrans" cxnId="{171342DC-B4FD-4591-8D21-4EE8A362C9CD}">
      <dgm:prSet/>
      <dgm:spPr/>
      <dgm:t>
        <a:bodyPr/>
        <a:lstStyle/>
        <a:p>
          <a:endParaRPr lang="ru-RU"/>
        </a:p>
      </dgm:t>
    </dgm:pt>
    <dgm:pt modelId="{30726949-DF8C-4992-896D-BCA5B768774B}" type="sibTrans" cxnId="{171342DC-B4FD-4591-8D21-4EE8A362C9CD}">
      <dgm:prSet/>
      <dgm:spPr/>
      <dgm:t>
        <a:bodyPr/>
        <a:lstStyle/>
        <a:p>
          <a:endParaRPr lang="ru-RU"/>
        </a:p>
      </dgm:t>
    </dgm:pt>
    <dgm:pt modelId="{728CE07B-6719-4489-B1A6-C80B3CC8237A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/>
            <a:t>Биология </a:t>
          </a:r>
        </a:p>
        <a:p>
          <a:r>
            <a:rPr lang="ru-RU" sz="1900" dirty="0"/>
            <a:t>Клетка, организм, </a:t>
          </a:r>
          <a:r>
            <a:rPr lang="ru-RU" sz="1900" dirty="0" err="1"/>
            <a:t>фотосинтез,углеводы</a:t>
          </a:r>
          <a:r>
            <a:rPr lang="ru-RU" sz="1900" dirty="0"/>
            <a:t> и т.д.</a:t>
          </a:r>
        </a:p>
      </dgm:t>
    </dgm:pt>
    <dgm:pt modelId="{73D8C89C-8B0C-4321-AA72-6F41AE483159}" type="parTrans" cxnId="{D05588D7-AE49-44EF-85D4-0A891D9A3F79}">
      <dgm:prSet/>
      <dgm:spPr/>
      <dgm:t>
        <a:bodyPr/>
        <a:lstStyle/>
        <a:p>
          <a:endParaRPr lang="ru-RU"/>
        </a:p>
      </dgm:t>
    </dgm:pt>
    <dgm:pt modelId="{32ED2C20-BA26-4C1E-A5AC-8BA45E9EBFF4}" type="sibTrans" cxnId="{D05588D7-AE49-44EF-85D4-0A891D9A3F79}">
      <dgm:prSet/>
      <dgm:spPr/>
      <dgm:t>
        <a:bodyPr/>
        <a:lstStyle/>
        <a:p>
          <a:endParaRPr lang="ru-RU"/>
        </a:p>
      </dgm:t>
    </dgm:pt>
    <dgm:pt modelId="{CD12A7B3-ACF4-40F4-9FBF-BB8353B8F5CF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/>
            <a:t>Физика </a:t>
          </a:r>
        </a:p>
        <a:p>
          <a:r>
            <a:rPr lang="ru-RU" sz="2000" dirty="0"/>
            <a:t>Материя, электропроводность, агрегатное состояние и т.д.</a:t>
          </a:r>
        </a:p>
      </dgm:t>
    </dgm:pt>
    <dgm:pt modelId="{9FEDA0D7-2665-4108-9F01-C6B19425418F}" type="parTrans" cxnId="{0042D113-97B0-42CF-A6F4-1B21237E4194}">
      <dgm:prSet/>
      <dgm:spPr/>
      <dgm:t>
        <a:bodyPr/>
        <a:lstStyle/>
        <a:p>
          <a:endParaRPr lang="ru-RU"/>
        </a:p>
      </dgm:t>
    </dgm:pt>
    <dgm:pt modelId="{89FC2D3A-9C62-4AF0-B427-36CDF8BF7E2D}" type="sibTrans" cxnId="{0042D113-97B0-42CF-A6F4-1B21237E4194}">
      <dgm:prSet/>
      <dgm:spPr/>
      <dgm:t>
        <a:bodyPr/>
        <a:lstStyle/>
        <a:p>
          <a:endParaRPr lang="ru-RU"/>
        </a:p>
      </dgm:t>
    </dgm:pt>
    <dgm:pt modelId="{35F7B8D3-7148-4E07-AA29-D0BB410988FE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/>
            <a:t>Технология </a:t>
          </a:r>
        </a:p>
        <a:p>
          <a:r>
            <a:rPr lang="ru-RU" sz="1600" dirty="0"/>
            <a:t>Химическая промышленность, </a:t>
          </a:r>
          <a:r>
            <a:rPr lang="ru-RU" sz="1600" dirty="0" err="1"/>
            <a:t>металлургия,Пищевые</a:t>
          </a:r>
          <a:r>
            <a:rPr lang="ru-RU" sz="1600" dirty="0"/>
            <a:t> продукты, моющие </a:t>
          </a:r>
          <a:r>
            <a:rPr lang="ru-RU" sz="1600" dirty="0" err="1"/>
            <a:t>средства,космитические</a:t>
          </a:r>
          <a:r>
            <a:rPr lang="ru-RU" sz="1600" dirty="0"/>
            <a:t> и лекарственные  средства и т.д.</a:t>
          </a:r>
        </a:p>
      </dgm:t>
    </dgm:pt>
    <dgm:pt modelId="{599C211F-4256-4EDB-87CB-D8996B9BA50B}" type="parTrans" cxnId="{11103E2C-A8AA-4632-9C2C-061CC05F18AD}">
      <dgm:prSet/>
      <dgm:spPr/>
      <dgm:t>
        <a:bodyPr/>
        <a:lstStyle/>
        <a:p>
          <a:endParaRPr lang="ru-RU"/>
        </a:p>
      </dgm:t>
    </dgm:pt>
    <dgm:pt modelId="{6BF867DC-9EA5-4C73-B82F-DE63C717CDD6}" type="sibTrans" cxnId="{11103E2C-A8AA-4632-9C2C-061CC05F18AD}">
      <dgm:prSet/>
      <dgm:spPr/>
      <dgm:t>
        <a:bodyPr/>
        <a:lstStyle/>
        <a:p>
          <a:endParaRPr lang="ru-RU"/>
        </a:p>
      </dgm:t>
    </dgm:pt>
    <dgm:pt modelId="{94B598A4-6C41-4681-A18A-0F7CF87CFC44}" type="pres">
      <dgm:prSet presAssocID="{57378B79-2F2D-461B-B858-83B536DFD59D}" presName="diagram" presStyleCnt="0">
        <dgm:presLayoutVars>
          <dgm:dir/>
          <dgm:resizeHandles val="exact"/>
        </dgm:presLayoutVars>
      </dgm:prSet>
      <dgm:spPr/>
    </dgm:pt>
    <dgm:pt modelId="{57DD329C-1C38-4682-81A6-928EAA708558}" type="pres">
      <dgm:prSet presAssocID="{361465E8-3D2B-4356-A449-35A5767BCB20}" presName="node" presStyleLbl="node1" presStyleIdx="0" presStyleCnt="4" custScaleX="156408">
        <dgm:presLayoutVars>
          <dgm:bulletEnabled val="1"/>
        </dgm:presLayoutVars>
      </dgm:prSet>
      <dgm:spPr/>
    </dgm:pt>
    <dgm:pt modelId="{5DEF0C6C-CA9E-410B-A3FF-E40022EA6675}" type="pres">
      <dgm:prSet presAssocID="{30726949-DF8C-4992-896D-BCA5B768774B}" presName="sibTrans" presStyleCnt="0"/>
      <dgm:spPr/>
    </dgm:pt>
    <dgm:pt modelId="{314505B9-2511-4C72-B487-27F391BCA6EE}" type="pres">
      <dgm:prSet presAssocID="{728CE07B-6719-4489-B1A6-C80B3CC8237A}" presName="node" presStyleLbl="node1" presStyleIdx="1" presStyleCnt="4" custScaleX="165710">
        <dgm:presLayoutVars>
          <dgm:bulletEnabled val="1"/>
        </dgm:presLayoutVars>
      </dgm:prSet>
      <dgm:spPr/>
    </dgm:pt>
    <dgm:pt modelId="{74BC9FAD-5AF6-4E4F-833E-B174110302AC}" type="pres">
      <dgm:prSet presAssocID="{32ED2C20-BA26-4C1E-A5AC-8BA45E9EBFF4}" presName="sibTrans" presStyleCnt="0"/>
      <dgm:spPr/>
    </dgm:pt>
    <dgm:pt modelId="{9BE3D68D-C468-457D-BA7B-E1A07F0F57F3}" type="pres">
      <dgm:prSet presAssocID="{CD12A7B3-ACF4-40F4-9FBF-BB8353B8F5CF}" presName="node" presStyleLbl="node1" presStyleIdx="2" presStyleCnt="4" custScaleX="150068">
        <dgm:presLayoutVars>
          <dgm:bulletEnabled val="1"/>
        </dgm:presLayoutVars>
      </dgm:prSet>
      <dgm:spPr/>
    </dgm:pt>
    <dgm:pt modelId="{6702414A-A976-4C4E-A98F-98553C7ACB5A}" type="pres">
      <dgm:prSet presAssocID="{89FC2D3A-9C62-4AF0-B427-36CDF8BF7E2D}" presName="sibTrans" presStyleCnt="0"/>
      <dgm:spPr/>
    </dgm:pt>
    <dgm:pt modelId="{23FC0DC2-B535-44B4-92D9-7D446BBAC6FE}" type="pres">
      <dgm:prSet presAssocID="{35F7B8D3-7148-4E07-AA29-D0BB410988FE}" presName="node" presStyleLbl="node1" presStyleIdx="3" presStyleCnt="4" custScaleX="164071">
        <dgm:presLayoutVars>
          <dgm:bulletEnabled val="1"/>
        </dgm:presLayoutVars>
      </dgm:prSet>
      <dgm:spPr/>
    </dgm:pt>
  </dgm:ptLst>
  <dgm:cxnLst>
    <dgm:cxn modelId="{0042D113-97B0-42CF-A6F4-1B21237E4194}" srcId="{57378B79-2F2D-461B-B858-83B536DFD59D}" destId="{CD12A7B3-ACF4-40F4-9FBF-BB8353B8F5CF}" srcOrd="2" destOrd="0" parTransId="{9FEDA0D7-2665-4108-9F01-C6B19425418F}" sibTransId="{89FC2D3A-9C62-4AF0-B427-36CDF8BF7E2D}"/>
    <dgm:cxn modelId="{977E471B-E3FE-416F-A0B4-FC2354C68769}" type="presOf" srcId="{361465E8-3D2B-4356-A449-35A5767BCB20}" destId="{57DD329C-1C38-4682-81A6-928EAA708558}" srcOrd="0" destOrd="0" presId="urn:microsoft.com/office/officeart/2005/8/layout/default"/>
    <dgm:cxn modelId="{11103E2C-A8AA-4632-9C2C-061CC05F18AD}" srcId="{57378B79-2F2D-461B-B858-83B536DFD59D}" destId="{35F7B8D3-7148-4E07-AA29-D0BB410988FE}" srcOrd="3" destOrd="0" parTransId="{599C211F-4256-4EDB-87CB-D8996B9BA50B}" sibTransId="{6BF867DC-9EA5-4C73-B82F-DE63C717CDD6}"/>
    <dgm:cxn modelId="{D2B93279-8619-492E-9E3D-6FFE02EFA8CA}" type="presOf" srcId="{57378B79-2F2D-461B-B858-83B536DFD59D}" destId="{94B598A4-6C41-4681-A18A-0F7CF87CFC44}" srcOrd="0" destOrd="0" presId="urn:microsoft.com/office/officeart/2005/8/layout/default"/>
    <dgm:cxn modelId="{2437407D-400A-4A07-B02E-117611A4719E}" type="presOf" srcId="{CD12A7B3-ACF4-40F4-9FBF-BB8353B8F5CF}" destId="{9BE3D68D-C468-457D-BA7B-E1A07F0F57F3}" srcOrd="0" destOrd="0" presId="urn:microsoft.com/office/officeart/2005/8/layout/default"/>
    <dgm:cxn modelId="{23933392-E017-4876-A8A6-A77FAD88C21A}" type="presOf" srcId="{728CE07B-6719-4489-B1A6-C80B3CC8237A}" destId="{314505B9-2511-4C72-B487-27F391BCA6EE}" srcOrd="0" destOrd="0" presId="urn:microsoft.com/office/officeart/2005/8/layout/default"/>
    <dgm:cxn modelId="{D05588D7-AE49-44EF-85D4-0A891D9A3F79}" srcId="{57378B79-2F2D-461B-B858-83B536DFD59D}" destId="{728CE07B-6719-4489-B1A6-C80B3CC8237A}" srcOrd="1" destOrd="0" parTransId="{73D8C89C-8B0C-4321-AA72-6F41AE483159}" sibTransId="{32ED2C20-BA26-4C1E-A5AC-8BA45E9EBFF4}"/>
    <dgm:cxn modelId="{171342DC-B4FD-4591-8D21-4EE8A362C9CD}" srcId="{57378B79-2F2D-461B-B858-83B536DFD59D}" destId="{361465E8-3D2B-4356-A449-35A5767BCB20}" srcOrd="0" destOrd="0" parTransId="{1A2F1D09-9420-4947-B433-02EE132C2339}" sibTransId="{30726949-DF8C-4992-896D-BCA5B768774B}"/>
    <dgm:cxn modelId="{829E8BF5-DB78-40EA-8B7B-5A1F172D0740}" type="presOf" srcId="{35F7B8D3-7148-4E07-AA29-D0BB410988FE}" destId="{23FC0DC2-B535-44B4-92D9-7D446BBAC6FE}" srcOrd="0" destOrd="0" presId="urn:microsoft.com/office/officeart/2005/8/layout/default"/>
    <dgm:cxn modelId="{47E6A2D8-3D16-4765-A83D-A1F61A7D033D}" type="presParOf" srcId="{94B598A4-6C41-4681-A18A-0F7CF87CFC44}" destId="{57DD329C-1C38-4682-81A6-928EAA708558}" srcOrd="0" destOrd="0" presId="urn:microsoft.com/office/officeart/2005/8/layout/default"/>
    <dgm:cxn modelId="{6E37C93E-2A68-4055-8F1D-0EBACE0423B8}" type="presParOf" srcId="{94B598A4-6C41-4681-A18A-0F7CF87CFC44}" destId="{5DEF0C6C-CA9E-410B-A3FF-E40022EA6675}" srcOrd="1" destOrd="0" presId="urn:microsoft.com/office/officeart/2005/8/layout/default"/>
    <dgm:cxn modelId="{36AA473D-0FC3-4D04-BB67-F4C79B325B52}" type="presParOf" srcId="{94B598A4-6C41-4681-A18A-0F7CF87CFC44}" destId="{314505B9-2511-4C72-B487-27F391BCA6EE}" srcOrd="2" destOrd="0" presId="urn:microsoft.com/office/officeart/2005/8/layout/default"/>
    <dgm:cxn modelId="{6B0663FE-796D-4D3A-8A98-BB011F450FC9}" type="presParOf" srcId="{94B598A4-6C41-4681-A18A-0F7CF87CFC44}" destId="{74BC9FAD-5AF6-4E4F-833E-B174110302AC}" srcOrd="3" destOrd="0" presId="urn:microsoft.com/office/officeart/2005/8/layout/default"/>
    <dgm:cxn modelId="{32B04BFC-060B-49EB-86FE-93954327ED81}" type="presParOf" srcId="{94B598A4-6C41-4681-A18A-0F7CF87CFC44}" destId="{9BE3D68D-C468-457D-BA7B-E1A07F0F57F3}" srcOrd="4" destOrd="0" presId="urn:microsoft.com/office/officeart/2005/8/layout/default"/>
    <dgm:cxn modelId="{98550322-0F09-4E67-8B9C-7C61EE5E7E6E}" type="presParOf" srcId="{94B598A4-6C41-4681-A18A-0F7CF87CFC44}" destId="{6702414A-A976-4C4E-A98F-98553C7ACB5A}" srcOrd="5" destOrd="0" presId="urn:microsoft.com/office/officeart/2005/8/layout/default"/>
    <dgm:cxn modelId="{B285D2FB-B987-476D-A09F-BF08D350809B}" type="presParOf" srcId="{94B598A4-6C41-4681-A18A-0F7CF87CFC44}" destId="{23FC0DC2-B535-44B4-92D9-7D446BBAC6F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5FF02-DF72-43FB-BCC2-056A67CC00E1}">
      <dsp:nvSpPr>
        <dsp:cNvPr id="0" name=""/>
        <dsp:cNvSpPr/>
      </dsp:nvSpPr>
      <dsp:spPr>
        <a:xfrm>
          <a:off x="7992405" y="2550552"/>
          <a:ext cx="91440" cy="765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57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35B8E-4658-4A32-B915-3CC7EFEE5D3B}">
      <dsp:nvSpPr>
        <dsp:cNvPr id="0" name=""/>
        <dsp:cNvSpPr/>
      </dsp:nvSpPr>
      <dsp:spPr>
        <a:xfrm>
          <a:off x="5300975" y="921049"/>
          <a:ext cx="2737149" cy="765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805"/>
              </a:lnTo>
              <a:lnTo>
                <a:pt x="2737149" y="521805"/>
              </a:lnTo>
              <a:lnTo>
                <a:pt x="2737149" y="7657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2FBEB-1402-4EB7-A833-E39E7311D7E7}">
      <dsp:nvSpPr>
        <dsp:cNvPr id="0" name=""/>
        <dsp:cNvSpPr/>
      </dsp:nvSpPr>
      <dsp:spPr>
        <a:xfrm>
          <a:off x="2518106" y="2594738"/>
          <a:ext cx="91440" cy="765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57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96320-830D-4246-95AD-D38256CF968D}">
      <dsp:nvSpPr>
        <dsp:cNvPr id="0" name=""/>
        <dsp:cNvSpPr/>
      </dsp:nvSpPr>
      <dsp:spPr>
        <a:xfrm>
          <a:off x="2563826" y="921049"/>
          <a:ext cx="2737149" cy="765704"/>
        </a:xfrm>
        <a:custGeom>
          <a:avLst/>
          <a:gdLst/>
          <a:ahLst/>
          <a:cxnLst/>
          <a:rect l="0" t="0" r="0" b="0"/>
          <a:pathLst>
            <a:path>
              <a:moveTo>
                <a:pt x="2737149" y="0"/>
              </a:moveTo>
              <a:lnTo>
                <a:pt x="2737149" y="521805"/>
              </a:lnTo>
              <a:lnTo>
                <a:pt x="0" y="521805"/>
              </a:lnTo>
              <a:lnTo>
                <a:pt x="0" y="7657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E421-47F0-45A8-B27A-5AFAFBF31741}">
      <dsp:nvSpPr>
        <dsp:cNvPr id="0" name=""/>
        <dsp:cNvSpPr/>
      </dsp:nvSpPr>
      <dsp:spPr>
        <a:xfrm>
          <a:off x="3984578" y="108492"/>
          <a:ext cx="2632795" cy="8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1F5EB-A0C0-4AF6-A892-C4EA5FFB1CCB}">
      <dsp:nvSpPr>
        <dsp:cNvPr id="0" name=""/>
        <dsp:cNvSpPr/>
      </dsp:nvSpPr>
      <dsp:spPr>
        <a:xfrm>
          <a:off x="4277110" y="386398"/>
          <a:ext cx="2632795" cy="8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Химия</a:t>
          </a:r>
        </a:p>
      </dsp:txBody>
      <dsp:txXfrm>
        <a:off x="4300909" y="410197"/>
        <a:ext cx="2585197" cy="764959"/>
      </dsp:txXfrm>
    </dsp:sp>
    <dsp:sp modelId="{FF18130B-9675-4AA8-8B70-DE0E51785D3F}">
      <dsp:nvSpPr>
        <dsp:cNvPr id="0" name=""/>
        <dsp:cNvSpPr/>
      </dsp:nvSpPr>
      <dsp:spPr>
        <a:xfrm>
          <a:off x="1247428" y="1686753"/>
          <a:ext cx="2632795" cy="907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0E164-817D-4E88-971B-1E200B6A701A}">
      <dsp:nvSpPr>
        <dsp:cNvPr id="0" name=""/>
        <dsp:cNvSpPr/>
      </dsp:nvSpPr>
      <dsp:spPr>
        <a:xfrm>
          <a:off x="1539961" y="1964660"/>
          <a:ext cx="2632795" cy="907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Базовое изучение предмета</a:t>
          </a:r>
        </a:p>
      </dsp:txBody>
      <dsp:txXfrm>
        <a:off x="1566555" y="1991254"/>
        <a:ext cx="2579607" cy="854796"/>
      </dsp:txXfrm>
    </dsp:sp>
    <dsp:sp modelId="{35C05A1A-BAB2-4E70-975A-16255053602C}">
      <dsp:nvSpPr>
        <dsp:cNvPr id="0" name=""/>
        <dsp:cNvSpPr/>
      </dsp:nvSpPr>
      <dsp:spPr>
        <a:xfrm>
          <a:off x="2103" y="3360443"/>
          <a:ext cx="5123446" cy="1671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E9B82-DE5C-46A1-89B3-B33C5E3DC7EE}">
      <dsp:nvSpPr>
        <dsp:cNvPr id="0" name=""/>
        <dsp:cNvSpPr/>
      </dsp:nvSpPr>
      <dsp:spPr>
        <a:xfrm>
          <a:off x="294636" y="3638349"/>
          <a:ext cx="5123446" cy="1671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Ориентировано на обеспечение общеобразовательной и общекультурной подготовки учеников</a:t>
          </a:r>
        </a:p>
      </dsp:txBody>
      <dsp:txXfrm>
        <a:off x="343602" y="3687315"/>
        <a:ext cx="5025514" cy="1573893"/>
      </dsp:txXfrm>
    </dsp:sp>
    <dsp:sp modelId="{7CBC51E0-CB99-4892-9F9E-591FCDD3F085}">
      <dsp:nvSpPr>
        <dsp:cNvPr id="0" name=""/>
        <dsp:cNvSpPr/>
      </dsp:nvSpPr>
      <dsp:spPr>
        <a:xfrm>
          <a:off x="6721727" y="1686753"/>
          <a:ext cx="2632795" cy="863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942D8-AD54-4A17-9851-43DE1AC6DDD4}">
      <dsp:nvSpPr>
        <dsp:cNvPr id="0" name=""/>
        <dsp:cNvSpPr/>
      </dsp:nvSpPr>
      <dsp:spPr>
        <a:xfrm>
          <a:off x="7014260" y="1964660"/>
          <a:ext cx="2632795" cy="863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Углубленное изучение предмета</a:t>
          </a:r>
        </a:p>
      </dsp:txBody>
      <dsp:txXfrm>
        <a:off x="7039560" y="1989960"/>
        <a:ext cx="2582195" cy="813198"/>
      </dsp:txXfrm>
    </dsp:sp>
    <dsp:sp modelId="{1B67A807-5202-4EEA-A599-025DF4343676}">
      <dsp:nvSpPr>
        <dsp:cNvPr id="0" name=""/>
        <dsp:cNvSpPr/>
      </dsp:nvSpPr>
      <dsp:spPr>
        <a:xfrm>
          <a:off x="5710615" y="3316257"/>
          <a:ext cx="4655019" cy="1671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77464-9973-43C9-A342-0813F2F7973E}">
      <dsp:nvSpPr>
        <dsp:cNvPr id="0" name=""/>
        <dsp:cNvSpPr/>
      </dsp:nvSpPr>
      <dsp:spPr>
        <a:xfrm>
          <a:off x="6003148" y="3594163"/>
          <a:ext cx="4655019" cy="1671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Ориентировано на полное освоение базового курса и включает расширение предметных результатов и содержания, ориентированных на подготовку к последующему проф. образованию</a:t>
          </a:r>
        </a:p>
      </dsp:txBody>
      <dsp:txXfrm>
        <a:off x="6052114" y="3643129"/>
        <a:ext cx="4557087" cy="1573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D329C-1C38-4682-81A6-928EAA708558}">
      <dsp:nvSpPr>
        <dsp:cNvPr id="0" name=""/>
        <dsp:cNvSpPr/>
      </dsp:nvSpPr>
      <dsp:spPr>
        <a:xfrm>
          <a:off x="625639" y="698"/>
          <a:ext cx="5031556" cy="193016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География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 err="1"/>
            <a:t>Минералы,горные</a:t>
          </a:r>
          <a:r>
            <a:rPr lang="ru-RU" sz="2200" kern="1200" dirty="0"/>
            <a:t> породы.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Топливо и т.д.</a:t>
          </a:r>
        </a:p>
      </dsp:txBody>
      <dsp:txXfrm>
        <a:off x="625639" y="698"/>
        <a:ext cx="5031556" cy="1930166"/>
      </dsp:txXfrm>
    </dsp:sp>
    <dsp:sp modelId="{314505B9-2511-4C72-B487-27F391BCA6EE}">
      <dsp:nvSpPr>
        <dsp:cNvPr id="0" name=""/>
        <dsp:cNvSpPr/>
      </dsp:nvSpPr>
      <dsp:spPr>
        <a:xfrm>
          <a:off x="5978890" y="698"/>
          <a:ext cx="5330796" cy="193016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Биология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Клетка, организм, </a:t>
          </a:r>
          <a:r>
            <a:rPr lang="ru-RU" sz="1900" kern="1200" dirty="0" err="1"/>
            <a:t>фотосинтез,углеводы</a:t>
          </a:r>
          <a:r>
            <a:rPr lang="ru-RU" sz="1900" kern="1200" dirty="0"/>
            <a:t> и т.д.</a:t>
          </a:r>
        </a:p>
      </dsp:txBody>
      <dsp:txXfrm>
        <a:off x="5978890" y="698"/>
        <a:ext cx="5330796" cy="1930166"/>
      </dsp:txXfrm>
    </dsp:sp>
    <dsp:sp modelId="{9BE3D68D-C468-457D-BA7B-E1A07F0F57F3}">
      <dsp:nvSpPr>
        <dsp:cNvPr id="0" name=""/>
        <dsp:cNvSpPr/>
      </dsp:nvSpPr>
      <dsp:spPr>
        <a:xfrm>
          <a:off x="753979" y="2252559"/>
          <a:ext cx="4827602" cy="193016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Физика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Материя, электропроводность, агрегатное состояние и т.д.</a:t>
          </a:r>
        </a:p>
      </dsp:txBody>
      <dsp:txXfrm>
        <a:off x="753979" y="2252559"/>
        <a:ext cx="4827602" cy="1930166"/>
      </dsp:txXfrm>
    </dsp:sp>
    <dsp:sp modelId="{23FC0DC2-B535-44B4-92D9-7D446BBAC6FE}">
      <dsp:nvSpPr>
        <dsp:cNvPr id="0" name=""/>
        <dsp:cNvSpPr/>
      </dsp:nvSpPr>
      <dsp:spPr>
        <a:xfrm>
          <a:off x="5903275" y="2252559"/>
          <a:ext cx="5278071" cy="193016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Технология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Химическая промышленность, </a:t>
          </a:r>
          <a:r>
            <a:rPr lang="ru-RU" sz="1600" kern="1200" dirty="0" err="1"/>
            <a:t>металлургия,Пищевые</a:t>
          </a:r>
          <a:r>
            <a:rPr lang="ru-RU" sz="1600" kern="1200" dirty="0"/>
            <a:t> продукты, моющие </a:t>
          </a:r>
          <a:r>
            <a:rPr lang="ru-RU" sz="1600" kern="1200" dirty="0" err="1"/>
            <a:t>средства,космитические</a:t>
          </a:r>
          <a:r>
            <a:rPr lang="ru-RU" sz="1600" kern="1200" dirty="0"/>
            <a:t> и лекарственные  средства и т.д.</a:t>
          </a:r>
        </a:p>
      </dsp:txBody>
      <dsp:txXfrm>
        <a:off x="5903275" y="2252559"/>
        <a:ext cx="5278071" cy="193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3F2A0-A87C-49DD-A095-7EA73609C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7A084D-9C42-4EEB-8A79-152E2C29F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DB36F-12B6-4C7B-8E0E-06FDFF70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3B85FE-9339-4B62-BC47-3FE77A34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995862-6D47-432A-8454-649B5A99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84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23109-2F6C-40F7-8550-E6F756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310695-7D69-41C4-85EA-A1493D92B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609C0E-0557-4BB5-9EEC-68A71FFC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8F5722-38E6-4AA9-B418-D699662E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5F05D5-7B8D-4FAA-9343-B0E85B52B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03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84FB47-34B7-4123-8C84-1A736D385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F0B58-DD73-4FF8-8D3C-76F60E9F4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A2E4B8-6C7C-4F69-A377-03358274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F70BE9-0591-41CA-BF62-D1426E3B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2E3DD8-EF98-46F9-879B-E2D54BD4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82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05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945AC-8A62-49BD-B5F3-D2A7689D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835639-9E90-4EC0-AE8D-AE46C505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6CD8F-B7D7-4318-B2D1-D43EC5D9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CAA12-59EE-4E3E-84F0-84E01697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D327AB-6AC6-4A85-A47D-2ACFCFDB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99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9554B-89C8-4319-85CF-73D0260AB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A7EDED-6104-46DE-9966-5C44C163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CAFB73-14F9-4339-9714-CF2F5727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37A559-ABD9-4433-8045-2BE1CA87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75EA26-A239-4156-9CC2-FAEEC954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22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0B0F5-480E-46BB-AC51-12430851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B9E86A-6668-42FD-B6BA-15F925D7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9B791F-41AC-4CBB-8C3C-670BE8767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780BA4-F273-4B64-8326-7679CAAA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C6207A-1B57-4954-809D-4FB97EBB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A19B2-E373-43FE-AC33-10555F4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39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CAFBA-D112-45DB-A342-F8AF22C6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70EEB0-986D-4BBB-A7E8-D500EC638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B348C4-477F-4A5D-96B5-CEA69423A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31F8E8-86B3-4803-8E7F-32E7B78CE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1FF227-EFEA-4D72-8A12-DDFA15F8B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F4153B-77DE-4C50-BCF1-FF8B3523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5AD9FE-D074-4E15-84E8-12AC93C2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CD529E-FE7A-4965-B351-185F320C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2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A4489-EAF3-4436-8DFC-8A49FC95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45F970-CEB3-4842-BB8B-96D97FEB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603B42-6FE2-493D-B562-267F1781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602DB5-EA09-434C-9590-FB0B41CF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A0954B-57A8-4083-AD85-5EA58592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81A1DE-1DAD-4222-A0FE-910E3CC3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E4FF06-1911-4385-95EF-A95EB016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5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343B9-E95D-4CD7-AEE2-461C42D7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5230E8-D4F4-41E3-A1EB-88F7B3101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1024CF-CE84-4AE6-BAD0-FD3AD45CE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02D960-9628-4CA9-AA7A-51081A39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A38C4F-6A58-4AA3-BEDD-AFF0CBEE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DED250-23E3-41B0-854F-58952E22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2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4B081-E08B-4DC5-AD30-5FC6E51C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1B98D5-0E0F-452F-A435-CD8633FB7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5FC1D4-6B08-4727-970D-3A551EB12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ABA919-D76E-4530-89F5-20DC8754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BC17A9-6A3A-4CBC-9D83-53AC5AB6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07B776-7D85-49CE-85AA-DDA3B773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87DF6-BEF1-403F-ADB3-148DA9F0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FD4AF-1A59-4B59-95F4-85C7427AD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73402-A03A-4793-BF8A-4C08F3942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3771-64B3-4822-9631-8ABE9A055314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E28DF6-BDAF-4DA4-BC37-5526EC4EB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B3631E-6024-4243-9A0D-DE785BEF7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E095-359C-4275-B689-95D9B4CD6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4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Primernaya_rabochaya_programma_srednego_obschego_obrazovaniya_predmeta_Himiya_bazovij_uroven.htm" TargetMode="External"/><Relationship Id="rId7" Type="http://schemas.openxmlformats.org/officeDocument/2006/relationships/hyperlink" Target="https://edsoo.ru/constructo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edsoo.ru/Primernaya_rabochaya_programma_osnovnogo_obschego_obrazovaniya_predmeta_Himiya_uglublennij_uroven.htm" TargetMode="External"/><Relationship Id="rId5" Type="http://schemas.openxmlformats.org/officeDocument/2006/relationships/hyperlink" Target="https://edsoo.ru/Primernaya_rabochaya_programma_osnovnogo_obschego_obrazovaniya_predmeta_Himiya_proekt_.htm" TargetMode="External"/><Relationship Id="rId4" Type="http://schemas.openxmlformats.org/officeDocument/2006/relationships/hyperlink" Target="https://edsoo.ru/Primernaya_rabochaya_programma_srednego_obschego_obrazovaniya_predmeta_Himiya_uglublennij_uroven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3D53F-BEC4-4D89-A732-ED4DB881C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974" y="23813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преподавания химии в контексте обновленного ФГОС</a:t>
            </a:r>
          </a:p>
        </p:txBody>
      </p:sp>
    </p:spTree>
    <p:extLst>
      <p:ext uri="{BB962C8B-B14F-4D97-AF65-F5344CB8AC3E}">
        <p14:creationId xmlns:p14="http://schemas.microsoft.com/office/powerpoint/2010/main" val="372556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1FDDF-0B22-426D-B42B-EEEB2632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Обновленные ФГОС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BAA0D8F-D292-4FEC-88B7-69B637D28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62447"/>
              </p:ext>
            </p:extLst>
          </p:nvPr>
        </p:nvGraphicFramePr>
        <p:xfrm>
          <a:off x="838199" y="1690688"/>
          <a:ext cx="10638184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192">
                  <a:extLst>
                    <a:ext uri="{9D8B030D-6E8A-4147-A177-3AD203B41FA5}">
                      <a16:colId xmlns:a16="http://schemas.microsoft.com/office/drawing/2014/main" val="2996348652"/>
                    </a:ext>
                  </a:extLst>
                </a:gridCol>
                <a:gridCol w="9090992">
                  <a:extLst>
                    <a:ext uri="{9D8B030D-6E8A-4147-A177-3AD203B41FA5}">
                      <a16:colId xmlns:a16="http://schemas.microsoft.com/office/drawing/2014/main" val="361421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формирования умений и навыков работы над проектами по химии (8-9 классы).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26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Практико-ориентированный этап характеризуется применением обучающимися знаний, умений и навыков в разных ситуациях, и нестандартных в том числе (9-10 классы).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01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этап характеризуется максимально свободным и нетрадиционным подходом к</a:t>
                      </a:r>
                    </a:p>
                    <a:p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оформлению творческого продукта (10-11 классы)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60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8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8D2F3-A91A-488B-A832-0E94A5AD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649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 предмета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97A57FD-8514-4D65-87A3-D6850DEDAC4C}"/>
              </a:ext>
            </a:extLst>
          </p:cNvPr>
          <p:cNvSpPr/>
          <p:nvPr/>
        </p:nvSpPr>
        <p:spPr>
          <a:xfrm>
            <a:off x="7822641" y="1690688"/>
            <a:ext cx="359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6E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F2B6540-B2A8-42F3-8F51-331D81DCA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63557"/>
              </p:ext>
            </p:extLst>
          </p:nvPr>
        </p:nvGraphicFramePr>
        <p:xfrm>
          <a:off x="428086" y="2325621"/>
          <a:ext cx="10986051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956">
                  <a:extLst>
                    <a:ext uri="{9D8B030D-6E8A-4147-A177-3AD203B41FA5}">
                      <a16:colId xmlns:a16="http://schemas.microsoft.com/office/drawing/2014/main" val="3470663486"/>
                    </a:ext>
                  </a:extLst>
                </a:gridCol>
                <a:gridCol w="3631095">
                  <a:extLst>
                    <a:ext uri="{9D8B030D-6E8A-4147-A177-3AD203B41FA5}">
                      <a16:colId xmlns:a16="http://schemas.microsoft.com/office/drawing/2014/main" val="1770484511"/>
                    </a:ext>
                  </a:extLst>
                </a:gridCol>
              </a:tblGrid>
              <a:tr h="476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ОСВОЕНИЯ УЧЕБНОГО ПРЕДМЕТА «ХИМИЯ» НА УРОВНЕ ОСНОВНОГО ОБЩЕГО ОБРАЗОВАНИЯ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ФУНКЦИОНАЛЬНОЙ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688687"/>
                  </a:ext>
                </a:extLst>
              </a:tr>
              <a:tr h="952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представления о веществе и химической реакции, соответствующих современному уровню развития науки и составляющих основу для понимания сущности научной картины мира; представлений об основных закономерностях развития природы, взаимосвязях человека с природной средой, о роли химии в познании этих закономерностей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Естественнонаучная грамотность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115436"/>
                  </a:ext>
                </a:extLst>
              </a:tr>
              <a:tr h="793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применять знания, получаемые при изучении химии, для решения задач, связанных с окружающей природной средой, повышения уровня экологической культуры, осознания глобального характера экологических проблем и путей их решения посредством методов химии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Глобальные компетенции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58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8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8D2F3-A91A-488B-A832-0E94A5AD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 предмета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48C0C4-CDA4-4B4F-829C-CFBAB642BF45}"/>
              </a:ext>
            </a:extLst>
          </p:cNvPr>
          <p:cNvSpPr/>
          <p:nvPr/>
        </p:nvSpPr>
        <p:spPr>
          <a:xfrm>
            <a:off x="7855700" y="1285462"/>
            <a:ext cx="4222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6E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РЕЗУЛЬТАТЫ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D86F21C-A889-41D5-AA09-223CF9056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63981"/>
              </p:ext>
            </p:extLst>
          </p:nvPr>
        </p:nvGraphicFramePr>
        <p:xfrm>
          <a:off x="662609" y="1821974"/>
          <a:ext cx="10986052" cy="438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0087">
                  <a:extLst>
                    <a:ext uri="{9D8B030D-6E8A-4147-A177-3AD203B41FA5}">
                      <a16:colId xmlns:a16="http://schemas.microsoft.com/office/drawing/2014/main" val="1039845154"/>
                    </a:ext>
                  </a:extLst>
                </a:gridCol>
                <a:gridCol w="2835965">
                  <a:extLst>
                    <a:ext uri="{9D8B030D-6E8A-4147-A177-3AD203B41FA5}">
                      <a16:colId xmlns:a16="http://schemas.microsoft.com/office/drawing/2014/main" val="514214318"/>
                    </a:ext>
                  </a:extLst>
                </a:gridCol>
              </a:tblGrid>
              <a:tr h="66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ПЛАНИРУЕМЫЕ РЕЗУЛЬТАТЫ ОСВОЕНИЯ УЧЕБНОГО ПРЕДМЕТА «ХИМИЯ» НА УРОВНЕ  ОСНОВНОГО ОБЩЕГО ОБРАЗОВАНИЯ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 ФУНКЦИОНАЛЬНОЙ ГРАМОТНОСТИ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04857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раскрывать смысл химических понятий (выделять их характерные признаки, устанавливать взаимосвязь с другими понятиями), использовать понятия для объяснения отдельных фактов и явлений; выбирать основания и критерии для классификации химических веществ и химических реакций; строить логические рассуждения; делать выводы и заключения;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Естественнонаучная грамотность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33986"/>
                  </a:ext>
                </a:extLst>
              </a:tr>
              <a:tr h="1506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-анализировать, систематизировать и интерпретировать химическую информацию различных видов и форм представления;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-самостоятельно 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комбинациями; </a:t>
                      </a: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Читательская грамотность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325424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использовать и анализировать в процессе учебной и исследовательской деятельности информацию о влиянии промышленности, сельского хозяйства и транспорта на состояние окружающей природной среды;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Глобальные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72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12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8D2F3-A91A-488B-A832-0E94A5AD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404883"/>
            <a:ext cx="10515600" cy="78781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 предмета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EFF0ECB-0E3C-45A3-AD02-7B58ED914951}"/>
              </a:ext>
            </a:extLst>
          </p:cNvPr>
          <p:cNvSpPr/>
          <p:nvPr/>
        </p:nvSpPr>
        <p:spPr>
          <a:xfrm>
            <a:off x="8322669" y="1157882"/>
            <a:ext cx="3519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6E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BC32896-C373-419A-9FB1-C04835DCE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12566"/>
              </p:ext>
            </p:extLst>
          </p:nvPr>
        </p:nvGraphicFramePr>
        <p:xfrm>
          <a:off x="583096" y="1861731"/>
          <a:ext cx="10919791" cy="4691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2121">
                  <a:extLst>
                    <a:ext uri="{9D8B030D-6E8A-4147-A177-3AD203B41FA5}">
                      <a16:colId xmlns:a16="http://schemas.microsoft.com/office/drawing/2014/main" val="2134738304"/>
                    </a:ext>
                  </a:extLst>
                </a:gridCol>
                <a:gridCol w="2557670">
                  <a:extLst>
                    <a:ext uri="{9D8B030D-6E8A-4147-A177-3AD203B41FA5}">
                      <a16:colId xmlns:a16="http://schemas.microsoft.com/office/drawing/2014/main" val="1590596654"/>
                    </a:ext>
                  </a:extLst>
                </a:gridCol>
              </a:tblGrid>
              <a:tr h="66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ПЛАНИРУЕМЫЕ РЕЗУЛЬТАТЫ ОСВОЕНИЯ УЧЕБНОГО ПРЕДМЕТА «ХИМИЯ» НА УРОВНЕ ОСНОВНОГО ОБЩЕГО ОБРАЗОВАНИЯ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ВИД ФУНКЦИОНАЛЬНОЙ ГРАМОТНОСТИ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618548"/>
                  </a:ext>
                </a:extLst>
              </a:tr>
              <a:tr h="66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раскрывать смысл основных химических понятий: атом, молекула, химический элемент, простое вещество, сложное вещество, валентность, классификация реакций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Естественнонаучная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грамотность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793600"/>
                  </a:ext>
                </a:extLst>
              </a:tr>
              <a:tr h="100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владеть навыками работы с информацией химического содержания, представленной в разной форме (в виде текста, табличных данных, схем, графиков, диаграмм, моделей, изображений), критического анализа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информации и оценки ее достоверности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Читательская грамотность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423209"/>
                  </a:ext>
                </a:extLst>
              </a:tr>
              <a:tr h="100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вычислять относительную молекулярную и молярную массы веществ;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массовую долю химического элемента по формуле соединения; массовую долю вещества в растворе; проводить расчѐты по уравнению химической реакции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Математическая грамотность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739044"/>
                  </a:ext>
                </a:extLst>
              </a:tr>
              <a:tr h="100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планировать и проводить учебное исследование или проектную работу в области химии; с учетом намеченной цели формулировать проблему, гипотезу, ставить задачи, выбирать адекватные методы для их решения, формулировать выводы; публично представлять полученные результаты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Естественнонаучная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Читательская грамотность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05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5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93B20-38B7-488E-9818-293244BE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</a:t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«Химия»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41761EF-A42A-477A-A19F-29170E017E93}"/>
              </a:ext>
            </a:extLst>
          </p:cNvPr>
          <p:cNvSpPr/>
          <p:nvPr/>
        </p:nvSpPr>
        <p:spPr>
          <a:xfrm>
            <a:off x="662609" y="2139438"/>
            <a:ext cx="102306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общей стратегии обучения, воспитания и развития обучающихся средствами учебного предмета «Химия»: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способствует реализации возможностей для саморазвития и формирования культуры личности, её общей и функциональной грамотности;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вносит вклад в формирование мышления и творческих способностей подростков, навыков их самостоятельной учебной деятельности, экспериментальных и исследовательских умений, необходимых как в повседневной жизни, так и в профессиональной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знакомит со спецификой научного мышления, закладывает основы целостного взгляда на единство природы и человека, является ответственным этапом в формировании естественнонаучной грамотности подростков;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способствует формированию ценностного отношения к естественнонаучным знаниям, к природе, к человеку, вносит свой вклад в экологическое образование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785629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A64F0-DF7D-46D7-94B5-E26B3414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введении федеральных основных общеобразовательных программ, утвержденных приказами Министерства просвещения Российской Федерации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5118A93-8406-4891-97AD-E80EFC7BB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16908"/>
              </p:ext>
            </p:extLst>
          </p:nvPr>
        </p:nvGraphicFramePr>
        <p:xfrm>
          <a:off x="1011582" y="2256920"/>
          <a:ext cx="10342218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1688">
                  <a:extLst>
                    <a:ext uri="{9D8B030D-6E8A-4147-A177-3AD203B41FA5}">
                      <a16:colId xmlns:a16="http://schemas.microsoft.com/office/drawing/2014/main" val="1600091213"/>
                    </a:ext>
                  </a:extLst>
                </a:gridCol>
                <a:gridCol w="2090530">
                  <a:extLst>
                    <a:ext uri="{9D8B030D-6E8A-4147-A177-3AD203B41FA5}">
                      <a16:colId xmlns:a16="http://schemas.microsoft.com/office/drawing/2014/main" val="59731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 ноября 2022 г. № 992 «Об утверждении федеральной образовательной программы начального общего образования»,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НОО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1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 ноября 2022 г. № 993 «Об утверждении федеральной образовательной программы основного общего образования»,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ООО</a:t>
                      </a:r>
                    </a:p>
                    <a:p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2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23 ноября 2022 г. № 1014 «Об утверждении федеральной образовательной программы среднего общего образования»</a:t>
                      </a:r>
                    </a:p>
                    <a:p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СОО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8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92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744" y="1658112"/>
            <a:ext cx="390144" cy="396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840" y="2645664"/>
            <a:ext cx="390144" cy="3901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880104"/>
            <a:ext cx="429768" cy="4297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21080" y="905256"/>
            <a:ext cx="4099560" cy="2407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 spc="-50" dirty="0">
                <a:solidFill>
                  <a:srgbClr val="FF0000"/>
                </a:solidFill>
                <a:latin typeface="Arial Unicode MS"/>
              </a:rPr>
              <a:t>ЕДИНАЯ СИСТЕМА ОБРАЗОВАНИЯ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6136" y="2255520"/>
            <a:ext cx="4791456" cy="2167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</a:pPr>
            <a:r>
              <a:rPr lang="ru" sz="1700" b="1" dirty="0">
                <a:solidFill>
                  <a:srgbClr val="4472C4"/>
                </a:solidFill>
                <a:latin typeface="Arial Unicode MS"/>
              </a:rPr>
              <a:t>Единые подходы</a:t>
            </a:r>
          </a:p>
          <a:p>
            <a:pPr indent="0">
              <a:lnSpc>
                <a:spcPts val="2160"/>
              </a:lnSpc>
            </a:pPr>
            <a:r>
              <a:rPr lang="ru" sz="1700" dirty="0">
                <a:solidFill>
                  <a:srgbClr val="091AAB"/>
                </a:solidFill>
                <a:latin typeface="Arial Unicode MS"/>
              </a:rPr>
              <a:t>к формированию содержания образования и воспитания                                                 </a:t>
            </a:r>
            <a:r>
              <a:rPr lang="ru" sz="1600" b="1" spc="-50" dirty="0">
                <a:solidFill>
                  <a:srgbClr val="4472C4"/>
                </a:solidFill>
                <a:latin typeface="Arial Unicode MS"/>
              </a:rPr>
              <a:t>Единые стандарты </a:t>
            </a:r>
            <a:r>
              <a:rPr lang="ru" sz="1700" dirty="0">
                <a:solidFill>
                  <a:srgbClr val="091AAB"/>
                </a:solidFill>
                <a:latin typeface="Arial Unicode MS"/>
              </a:rPr>
              <a:t>образовательного пространства страны                                  </a:t>
            </a:r>
            <a:r>
              <a:rPr lang="ru" sz="1600" b="1" spc="-50" dirty="0">
                <a:solidFill>
                  <a:srgbClr val="4472C4"/>
                </a:solidFill>
                <a:latin typeface="Arial Unicode MS"/>
              </a:rPr>
              <a:t>Единая система</a:t>
            </a:r>
          </a:p>
          <a:p>
            <a:pPr indent="0">
              <a:lnSpc>
                <a:spcPts val="2160"/>
              </a:lnSpc>
            </a:pPr>
            <a:r>
              <a:rPr lang="ru" sz="1700" dirty="0">
                <a:solidFill>
                  <a:srgbClr val="091AAB"/>
                </a:solidFill>
                <a:latin typeface="Arial Unicode MS"/>
              </a:rPr>
              <a:t>мониторинга эффективности деятельности 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52032" y="938784"/>
            <a:ext cx="4818888" cy="475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600" b="1" cap="small" spc="-50" dirty="0">
                <a:solidFill>
                  <a:srgbClr val="FF0000"/>
                </a:solidFill>
                <a:latin typeface="Arial Unicode MS"/>
              </a:rPr>
              <a:t>ЕДИНСТВО СОДЕРЖАНИЯ ОБЩЕГО ОБР</a:t>
            </a:r>
            <a:r>
              <a:rPr lang="ru-RU" sz="1600" b="1" cap="small" spc="-50" dirty="0">
                <a:solidFill>
                  <a:srgbClr val="FF0000"/>
                </a:solidFill>
                <a:latin typeface="Arial Unicode MS"/>
              </a:rPr>
              <a:t>АЗОВАНИЯ</a:t>
            </a:r>
            <a:endParaRPr lang="ru" sz="1600" b="1" cap="small" spc="-50" dirty="0">
              <a:solidFill>
                <a:srgbClr val="FF0000"/>
              </a:solidFill>
              <a:latin typeface="Arial Unicode M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6928" y="1213104"/>
            <a:ext cx="1755648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 spc="-50" dirty="0">
                <a:solidFill>
                  <a:srgbClr val="FF0000"/>
                </a:solidFill>
                <a:latin typeface="Arial Unicode MS"/>
              </a:rPr>
              <a:t>ФОП ООО и СОО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31936" y="1670304"/>
            <a:ext cx="1700784" cy="2072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cap="small" dirty="0">
                <a:solidFill>
                  <a:srgbClr val="091AAB"/>
                </a:solidFill>
                <a:latin typeface="Arial Unicode MS"/>
              </a:rPr>
              <a:t>целевой раздел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62928" y="2170176"/>
            <a:ext cx="1636776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ru" sz="1200">
                <a:latin typeface="Arial Unicode MS"/>
              </a:rPr>
              <a:t>пояснительная записка;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62928" y="2322576"/>
            <a:ext cx="4035552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ru" sz="1200">
                <a:latin typeface="Arial Unicode MS"/>
              </a:rPr>
              <a:t>планируемые результаты освоения обучающимися ФООП;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59880" y="2505456"/>
            <a:ext cx="5023104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440"/>
              </a:lnSpc>
              <a:spcAft>
                <a:spcPts val="840"/>
              </a:spcAft>
            </a:pPr>
            <a:r>
              <a:rPr lang="ru" sz="1200">
                <a:latin typeface="Arial Unicode MS"/>
              </a:rPr>
              <a:t>система оценки достижения планируемых результатов освоения ФООП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81416" y="2819400"/>
            <a:ext cx="2526792" cy="1920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91AAB"/>
                </a:solidFill>
                <a:latin typeface="Arial Unicode MS"/>
              </a:rPr>
              <a:t>СОДЕРЖАТЕЛЬНЫЙ РАЗДЕЛ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58712" y="3054096"/>
            <a:ext cx="4773168" cy="728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200">
                <a:solidFill>
                  <a:srgbClr val="FF0000"/>
                </a:solidFill>
                <a:latin typeface="Arial Unicode MS"/>
              </a:rPr>
              <a:t>■    федеральные рабочие программы учебных предмет</a:t>
            </a:r>
            <a:r>
              <a:rPr lang="ru" sz="1200">
                <a:latin typeface="Arial Unicode MS"/>
              </a:rPr>
              <a:t>ов</a:t>
            </a:r>
          </a:p>
          <a:p>
            <a:pPr marL="266700" indent="-266700">
              <a:lnSpc>
                <a:spcPts val="1440"/>
              </a:lnSpc>
            </a:pPr>
            <a:r>
              <a:rPr lang="ru" sz="1200">
                <a:latin typeface="Arial Unicode MS"/>
              </a:rPr>
              <a:t>■    программа формирования универсальных учебных действий у обучающихся;</a:t>
            </a:r>
          </a:p>
          <a:p>
            <a:pPr indent="0" algn="just">
              <a:lnSpc>
                <a:spcPts val="1440"/>
              </a:lnSpc>
            </a:pPr>
            <a:r>
              <a:rPr lang="ru" sz="1200">
                <a:latin typeface="Arial Unicode MS"/>
              </a:rPr>
              <a:t>■    федеральная рабочая программа воспитания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87512" y="4157472"/>
            <a:ext cx="2636520" cy="1920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210"/>
              </a:spcAft>
            </a:pPr>
            <a:r>
              <a:rPr lang="ru" sz="1400" b="1">
                <a:solidFill>
                  <a:srgbClr val="091AAB"/>
                </a:solidFill>
                <a:latin typeface="Arial Unicode MS"/>
              </a:rPr>
              <a:t>ОРГАНИЗАЦИОННЫЙ РАЗДЕЛ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76416" y="4407408"/>
            <a:ext cx="2337816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200">
                <a:solidFill>
                  <a:srgbClr val="FF0000"/>
                </a:solidFill>
                <a:latin typeface="Arial Unicode MS"/>
              </a:rPr>
              <a:t>■    федеральный учебный план;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76416" y="4593336"/>
            <a:ext cx="3483864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200">
                <a:latin typeface="Arial Unicode MS"/>
              </a:rPr>
              <a:t>■    федеральный план внеурочной деятельности;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76416" y="4776216"/>
            <a:ext cx="3489960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200">
                <a:latin typeface="Arial Unicode MS"/>
              </a:rPr>
              <a:t>■    федеральный календарный учебный график;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76416" y="4959096"/>
            <a:ext cx="4364736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200">
                <a:latin typeface="Arial Unicode MS"/>
              </a:rPr>
              <a:t>■    федеральный календарный план воспитательной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50592" y="5199888"/>
            <a:ext cx="6004560" cy="3596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100">
                <a:solidFill>
                  <a:srgbClr val="C00000"/>
                </a:solidFill>
                <a:latin typeface="Arial Unicode MS"/>
              </a:rPr>
              <a:t>Федеральная образовательная программа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504" y="2304288"/>
            <a:ext cx="4605528" cy="22799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8224" y="1347216"/>
            <a:ext cx="512064" cy="5303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100">
                <a:solidFill>
                  <a:srgbClr val="1C67AA"/>
                </a:solidFill>
                <a:latin typeface="Impact"/>
              </a:rPr>
              <a:t>©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10512" y="1542288"/>
            <a:ext cx="4407408" cy="3169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100">
                <a:solidFill>
                  <a:srgbClr val="4A539B"/>
                </a:solidFill>
                <a:latin typeface="Arial Unicode MS"/>
              </a:rPr>
              <a:t>Рабочая программа </a:t>
            </a:r>
            <a:r>
              <a:rPr lang="ru" sz="1600" b="1" spc="-50">
                <a:solidFill>
                  <a:srgbClr val="2B366A"/>
                </a:solidFill>
                <a:latin typeface="Arial Unicode MS"/>
              </a:rPr>
              <a:t>на уровень </a:t>
            </a:r>
            <a:r>
              <a:rPr lang="ru" sz="1600" b="1" spc="-50">
                <a:solidFill>
                  <a:srgbClr val="FF0000"/>
                </a:solidFill>
                <a:latin typeface="Arial Unicode MS"/>
              </a:rPr>
              <a:t>СОО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97864" y="2026920"/>
            <a:ext cx="5779008" cy="347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"/>
              </a:spcAft>
            </a:pPr>
            <a:r>
              <a:rPr lang="ru" sz="1300">
                <a:solidFill>
                  <a:srgbClr val="091AAB"/>
                </a:solidFill>
                <a:latin typeface="Arial Unicode MS"/>
              </a:rPr>
              <a:t>Примерная рабочая программа по химии. </a:t>
            </a:r>
            <a:r>
              <a:rPr lang="ru" sz="1300">
                <a:solidFill>
                  <a:srgbClr val="FF0000"/>
                </a:solidFill>
                <a:latin typeface="Arial Unicode MS"/>
              </a:rPr>
              <a:t>Базовый </a:t>
            </a:r>
            <a:r>
              <a:rPr lang="ru" sz="1300">
                <a:solidFill>
                  <a:srgbClr val="091AAB"/>
                </a:solidFill>
                <a:latin typeface="Arial Unicode MS"/>
              </a:rPr>
              <a:t>уровень</a:t>
            </a:r>
          </a:p>
          <a:p>
            <a:pPr indent="0" algn="just">
              <a:lnSpc>
                <a:spcPts val="1440"/>
              </a:lnSpc>
              <a:spcAft>
                <a:spcPts val="840"/>
              </a:spcAft>
            </a:pPr>
            <a:r>
              <a:rPr lang="en-US" sz="1000" u="sng">
                <a:solidFill>
                  <a:srgbClr val="0464C1"/>
                </a:solidFill>
                <a:latin typeface="Arial Unicode MS"/>
                <a:hlinkClick r:id="rId3"/>
              </a:rPr>
              <a:t>https://edsoo.ru/Primernaya rabochaya programma srednego obschego obrazovaniya pre</a:t>
            </a:r>
            <a:r>
              <a:rPr lang="en-US" sz="1000" u="sng">
                <a:solidFill>
                  <a:srgbClr val="0464C1"/>
                </a:solidFill>
                <a:latin typeface="Arial Unicode MS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91768" y="2444496"/>
            <a:ext cx="2197608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  <a:spcAft>
                <a:spcPts val="840"/>
              </a:spcAft>
            </a:pPr>
            <a:r>
              <a:rPr lang="en-US" sz="1000">
                <a:solidFill>
                  <a:srgbClr val="0464C1"/>
                </a:solidFill>
                <a:latin typeface="Arial Unicode MS"/>
              </a:rPr>
              <a:t>dmeta Himiya bazovij uroven.htm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32448" y="2807208"/>
            <a:ext cx="377952" cy="1005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300">
                <a:solidFill>
                  <a:srgbClr val="091AAB"/>
                </a:solidFill>
                <a:latin typeface="Arial Unicode MS"/>
              </a:rPr>
              <a:t>вень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38656" y="2764536"/>
            <a:ext cx="5410200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>
                <a:solidFill>
                  <a:srgbClr val="091AAB"/>
                </a:solidFill>
                <a:latin typeface="Arial Unicode MS"/>
              </a:rPr>
              <a:t>Примерная рабочая программа по химии. </a:t>
            </a:r>
            <a:r>
              <a:rPr lang="ru" sz="1300">
                <a:solidFill>
                  <a:srgbClr val="FF0000"/>
                </a:solidFill>
                <a:latin typeface="Arial Unicode MS"/>
              </a:rPr>
              <a:t>Углублённый </a:t>
            </a:r>
            <a:r>
              <a:rPr lang="ru" sz="1300">
                <a:solidFill>
                  <a:srgbClr val="091AAB"/>
                </a:solidFill>
                <a:latin typeface="Arial Unicode MS"/>
              </a:rPr>
              <a:t>урове!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2520" y="3048000"/>
            <a:ext cx="5843016" cy="301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en-US" sz="1000" u="sng">
                <a:solidFill>
                  <a:srgbClr val="0464C1"/>
                </a:solidFill>
                <a:latin typeface="Arial Unicode MS"/>
                <a:hlinkClick r:id="rId4"/>
              </a:rPr>
              <a:t>https://edsoo.ru/Primernaya rabochaya programma srednego obschego obrazovaniya pred</a:t>
            </a:r>
            <a:r>
              <a:rPr lang="en-US" sz="1000" u="sng">
                <a:solidFill>
                  <a:srgbClr val="0464C1"/>
                </a:solidFill>
                <a:latin typeface="Arial Unicode MS"/>
              </a:rPr>
              <a:t> meta Himiya uglublennij uroven.htm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8224" y="3919728"/>
            <a:ext cx="512064" cy="5303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4100">
                <a:solidFill>
                  <a:srgbClr val="1C67AA"/>
                </a:solidFill>
                <a:latin typeface="Impact"/>
              </a:rPr>
              <a:t>©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97864" y="4059936"/>
            <a:ext cx="5870448" cy="893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</a:pPr>
            <a:r>
              <a:rPr lang="ru" sz="2100">
                <a:solidFill>
                  <a:srgbClr val="4A539B"/>
                </a:solidFill>
                <a:latin typeface="Arial Unicode MS"/>
              </a:rPr>
              <a:t>Рабочая программа </a:t>
            </a:r>
            <a:r>
              <a:rPr lang="ru" sz="1600" b="1" spc="-50">
                <a:solidFill>
                  <a:srgbClr val="2B366A"/>
                </a:solidFill>
                <a:latin typeface="Arial Unicode MS"/>
              </a:rPr>
              <a:t>на уровень </a:t>
            </a:r>
            <a:r>
              <a:rPr lang="ru" sz="1600" b="1" spc="-50">
                <a:solidFill>
                  <a:srgbClr val="FF0000"/>
                </a:solidFill>
                <a:latin typeface="Arial Unicode MS"/>
              </a:rPr>
              <a:t>ООО</a:t>
            </a:r>
          </a:p>
          <a:p>
            <a:pPr indent="0" algn="ctr">
              <a:spcAft>
                <a:spcPts val="840"/>
              </a:spcAft>
            </a:pPr>
            <a:r>
              <a:rPr lang="en-US" sz="1300">
                <a:solidFill>
                  <a:srgbClr val="091AAB"/>
                </a:solidFill>
                <a:latin typeface="Arial Unicode MS"/>
              </a:rPr>
              <a:t>• </a:t>
            </a:r>
            <a:r>
              <a:rPr lang="ru" sz="1300">
                <a:solidFill>
                  <a:srgbClr val="091AAB"/>
                </a:solidFill>
                <a:latin typeface="Arial Unicode MS"/>
              </a:rPr>
              <a:t>Примерная рабочая программа по химии. </a:t>
            </a:r>
            <a:r>
              <a:rPr lang="ru" sz="1300">
                <a:solidFill>
                  <a:srgbClr val="FF0000"/>
                </a:solidFill>
                <a:latin typeface="Arial Unicode MS"/>
              </a:rPr>
              <a:t>Базовый </a:t>
            </a:r>
            <a:r>
              <a:rPr lang="ru" sz="1300">
                <a:solidFill>
                  <a:srgbClr val="091AAB"/>
                </a:solidFill>
                <a:latin typeface="Arial Unicode MS"/>
              </a:rPr>
              <a:t>уровень</a:t>
            </a:r>
          </a:p>
          <a:p>
            <a:pPr indent="0" algn="just">
              <a:lnSpc>
                <a:spcPts val="1440"/>
              </a:lnSpc>
            </a:pPr>
            <a:r>
              <a:rPr lang="en-US" sz="1000" u="sng">
                <a:solidFill>
                  <a:srgbClr val="0464C1"/>
                </a:solidFill>
                <a:latin typeface="Arial Unicode MS"/>
                <a:hlinkClick r:id="rId5"/>
              </a:rPr>
              <a:t>https://edsoo.ru/Primernaya rabochaya programma osnovnogo obschego obrazovaniya pre</a:t>
            </a:r>
            <a:r>
              <a:rPr lang="en-US" sz="1000" u="sng">
                <a:solidFill>
                  <a:srgbClr val="0464C1"/>
                </a:solidFill>
                <a:latin typeface="Arial Unicode MS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91768" y="5026152"/>
            <a:ext cx="1737360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en-US" sz="1000" u="sng">
                <a:solidFill>
                  <a:srgbClr val="0464C1"/>
                </a:solidFill>
                <a:latin typeface="Arial Unicode MS"/>
              </a:rPr>
              <a:t>dmeta Himiya proekt .htm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67968" y="5404104"/>
            <a:ext cx="5861304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en-US" sz="1300">
                <a:solidFill>
                  <a:srgbClr val="091AAB"/>
                </a:solidFill>
                <a:latin typeface="Arial Unicode MS"/>
              </a:rPr>
              <a:t>• </a:t>
            </a:r>
            <a:r>
              <a:rPr lang="ru" sz="1300">
                <a:solidFill>
                  <a:srgbClr val="091AAB"/>
                </a:solidFill>
                <a:latin typeface="Arial Unicode MS"/>
              </a:rPr>
              <a:t>Примерная рабочая программа по химии. </a:t>
            </a:r>
            <a:r>
              <a:rPr lang="ru" sz="1300">
                <a:solidFill>
                  <a:srgbClr val="FF0000"/>
                </a:solidFill>
                <a:latin typeface="Arial Unicode MS"/>
              </a:rPr>
              <a:t>Углублённый </a:t>
            </a:r>
            <a:r>
              <a:rPr lang="ru" sz="1300">
                <a:solidFill>
                  <a:srgbClr val="091AAB"/>
                </a:solidFill>
                <a:latin typeface="Arial Unicode MS"/>
              </a:rPr>
              <a:t>уровень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51560" y="5690616"/>
            <a:ext cx="5818632" cy="1188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 u="sng">
                <a:solidFill>
                  <a:srgbClr val="0464C1"/>
                </a:solidFill>
                <a:latin typeface="Arial Unicode MS"/>
                <a:hlinkClick r:id="rId6"/>
              </a:rPr>
              <a:t>https://edsoo.ru/Primernaya rabochaya programma osnovnogo obschego obrazovaniya pr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99744" y="5864352"/>
            <a:ext cx="2627376" cy="1584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 u="sng">
                <a:solidFill>
                  <a:srgbClr val="0464C1"/>
                </a:solidFill>
                <a:latin typeface="Arial Unicode MS"/>
              </a:rPr>
              <a:t>edmeta Himiya uglublennij uroven.htm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699504" y="5967984"/>
            <a:ext cx="249936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en-US" sz="1000" dirty="0">
              <a:latin typeface="Franklin Gothic Heavy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03136" y="6065520"/>
            <a:ext cx="402336" cy="3108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en-US" sz="1600" b="1" spc="-50" dirty="0">
              <a:latin typeface="Arial Unicode M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61376" y="777240"/>
            <a:ext cx="3416808" cy="12710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600" b="1" spc="-50">
                <a:solidFill>
                  <a:srgbClr val="2B366A"/>
                </a:solidFill>
                <a:latin typeface="Arial Unicode MS"/>
              </a:rPr>
              <a:t>Обеспечение единства образовательного пространства</a:t>
            </a:r>
          </a:p>
          <a:p>
            <a:pPr indent="0" algn="ctr">
              <a:lnSpc>
                <a:spcPts val="2136"/>
              </a:lnSpc>
            </a:pPr>
            <a:r>
              <a:rPr lang="ru" sz="1600" b="1" spc="-50">
                <a:solidFill>
                  <a:srgbClr val="2B366A"/>
                </a:solidFill>
                <a:latin typeface="Arial Unicode MS"/>
              </a:rPr>
              <a:t>РФ</a:t>
            </a:r>
          </a:p>
          <a:p>
            <a:pPr marR="533400" indent="0" algn="r">
              <a:lnSpc>
                <a:spcPts val="1512"/>
              </a:lnSpc>
            </a:pPr>
            <a:r>
              <a:rPr lang="en-US" sz="1400" b="1">
                <a:solidFill>
                  <a:srgbClr val="497592"/>
                </a:solidFill>
                <a:latin typeface="Arial Unicode MS"/>
              </a:rPr>
              <a:t>Q </a:t>
            </a:r>
            <a:r>
              <a:rPr lang="ru" sz="1400" b="1">
                <a:solidFill>
                  <a:srgbClr val="261C35"/>
                </a:solidFill>
                <a:latin typeface="Arial Unicode MS"/>
              </a:rPr>
              <a:t>ЕДИНОЕ СОДЕРЖАНИЕ </a:t>
            </a:r>
            <a:r>
              <a:rPr lang="ru" sz="1400" b="1">
                <a:solidFill>
                  <a:srgbClr val="6D2664"/>
                </a:solidFill>
                <a:latin typeface="Arial Unicode MS"/>
              </a:rPr>
              <a:t>□ </a:t>
            </a:r>
            <a:r>
              <a:rPr lang="ru" sz="1400" b="1">
                <a:solidFill>
                  <a:srgbClr val="261C35"/>
                </a:solidFill>
                <a:latin typeface="Arial Unicode MS"/>
              </a:rPr>
              <a:t>ОБЩЕГО ОБРАЗОВАНИЯ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098536" y="4916424"/>
            <a:ext cx="289560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 u="sng">
                <a:solidFill>
                  <a:srgbClr val="2F5597"/>
                </a:solidFill>
                <a:latin typeface="Arial Unicode MS"/>
                <a:hlinkClick r:id="rId7"/>
              </a:rPr>
              <a:t>https://edsoo.ru/constructor/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717536" y="5428488"/>
            <a:ext cx="1219200" cy="10485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0" indent="0">
              <a:lnSpc>
                <a:spcPts val="2160"/>
              </a:lnSpc>
            </a:pPr>
            <a:r>
              <a:rPr lang="ru" sz="1700" b="1">
                <a:solidFill>
                  <a:srgbClr val="2B366A"/>
                </a:solidFill>
                <a:latin typeface="Calibri"/>
              </a:rPr>
              <a:t>Структура</a:t>
            </a:r>
          </a:p>
          <a:p>
            <a:pPr marL="215900" indent="0">
              <a:lnSpc>
                <a:spcPts val="2160"/>
              </a:lnSpc>
            </a:pPr>
            <a:r>
              <a:rPr lang="ru" sz="1700" b="1">
                <a:solidFill>
                  <a:srgbClr val="2B366A"/>
                </a:solidFill>
                <a:latin typeface="Calibri"/>
              </a:rPr>
              <a:t>рабочей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2B366A"/>
                </a:solidFill>
                <a:latin typeface="Calibri"/>
              </a:rPr>
              <a:t>программы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2B366A"/>
                </a:solidFill>
                <a:latin typeface="Calibri"/>
              </a:rPr>
              <a:t>сохраняется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285F50-71AF-47B9-9F70-AC5E10A1B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498" y="527036"/>
            <a:ext cx="8790915" cy="400163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58E7987-ED05-4EEE-A5A6-086A6F68CD6F}"/>
              </a:ext>
            </a:extLst>
          </p:cNvPr>
          <p:cNvSpPr/>
          <p:nvPr/>
        </p:nvSpPr>
        <p:spPr>
          <a:xfrm>
            <a:off x="1656521" y="4643087"/>
            <a:ext cx="82693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РАБОЧИХ ПРОГРАММ ПО УЧЕБНЫМ ПРЕДМЕТАМ 1-11 КЛАСС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2D50365-92F6-4038-90CB-70C9596804CA}"/>
              </a:ext>
            </a:extLst>
          </p:cNvPr>
          <p:cNvSpPr/>
          <p:nvPr/>
        </p:nvSpPr>
        <p:spPr>
          <a:xfrm>
            <a:off x="4659044" y="5403837"/>
            <a:ext cx="1800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 edsoo.ru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918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FFAA0-B08D-441B-B6C9-3391F063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НОО/ФОП ООО/ФОП СОО: содержание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D13DC0-B0C7-44DC-A6E1-8667F9C4A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0051"/>
            <a:ext cx="9415604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8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878" y="121596"/>
            <a:ext cx="8911687" cy="1280890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Обновленные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0" y="1219200"/>
            <a:ext cx="11297265" cy="56388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31.05.2021 № 286 «Об утверждении федерального государственного образовательного стандарта начального общего образования» (Зарегистрирован 05.07.2021 № 64100)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31.05.2021 № 287 «Об утверждении федерального государственного образовательного стандарта основного общего образования» (Зарегистрирован 05.07.2021 № 64101)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12.08.2022 №732 ««Об утверждении федерального государственного образовательного стандарта среднего общего образования» (Зарегистрирован 12.09.2022 № 70034 )</a:t>
            </a:r>
          </a:p>
        </p:txBody>
      </p:sp>
    </p:spTree>
    <p:extLst>
      <p:ext uri="{BB962C8B-B14F-4D97-AF65-F5344CB8AC3E}">
        <p14:creationId xmlns:p14="http://schemas.microsoft.com/office/powerpoint/2010/main" val="17857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CAB4A-D8D8-42F0-8B6D-5CBD97FB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РП по химии разработаны на основе нормативных документов: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22DE80-9D6D-43EB-A18F-35FE586CB3DB}"/>
              </a:ext>
            </a:extLst>
          </p:cNvPr>
          <p:cNvSpPr/>
          <p:nvPr/>
        </p:nvSpPr>
        <p:spPr>
          <a:xfrm>
            <a:off x="838200" y="1804218"/>
            <a:ext cx="10836965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sz="1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12 2012 № 273-ФЗ </a:t>
            </a:r>
            <a:r>
              <a:rPr lang="ru-RU" sz="240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240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16 04 2022) «Об образовании в Российской Федерации»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12.08.2022 №732 </a:t>
            </a:r>
            <a:r>
              <a:rPr lang="ru-RU" sz="240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государственного образовательного стандарта среднего общего образования» (Зарегистрирован 12.09.2022 № 70034 </a:t>
            </a:r>
            <a:r>
              <a:rPr lang="ru-RU" sz="2400" b="1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dirty="0">
              <a:solidFill>
                <a:srgbClr val="1F48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«Концепция преподавания учебного предмета «Химия» </a:t>
            </a:r>
            <a:r>
              <a:rPr lang="ru-RU" sz="240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 Российской Федерации, реализующих основные общеобразовательные программы» (утв. решением Коллегии </a:t>
            </a:r>
            <a:r>
              <a:rPr lang="ru-RU" sz="2400" dirty="0" err="1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протокол от 03 12 2019 № ПК-4вн)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воспитания </a:t>
            </a:r>
            <a:r>
              <a:rPr lang="ru-RU" sz="240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(одобрена решением федерального учебно-методического объединения по общему образованию, протокол от 02 06 2020 № 2/20) </a:t>
            </a:r>
          </a:p>
        </p:txBody>
      </p:sp>
    </p:spTree>
    <p:extLst>
      <p:ext uri="{BB962C8B-B14F-4D97-AF65-F5344CB8AC3E}">
        <p14:creationId xmlns:p14="http://schemas.microsoft.com/office/powerpoint/2010/main" val="135438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18132-E3D0-47BB-972C-D6BFBC15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02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 предмета «Химия»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F8276C-C3A9-42B2-8F44-2EC22237DEEC}"/>
              </a:ext>
            </a:extLst>
          </p:cNvPr>
          <p:cNvSpPr/>
          <p:nvPr/>
        </p:nvSpPr>
        <p:spPr>
          <a:xfrm>
            <a:off x="450574" y="1674674"/>
            <a:ext cx="117414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рабочей программы в тематическом планировании должны быть учтены возможности использования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(цифровых) образовательных ресурсов,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являющихся учебно-методическими материалами (мультимедийные программы, электронные учебники и задачники, электронные библиотеки,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лаборатории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игровые программы, коллекции цифровых образовательных ресурсов),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 дидактические возможности ИКТ, содержание которых соответствует законодательству об образовании.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8268AD-2680-4B29-A0CA-49845B766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3541588"/>
            <a:ext cx="12192000" cy="266379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0ECC8E2-3510-426F-97E8-69E46A54F290}"/>
              </a:ext>
            </a:extLst>
          </p:cNvPr>
          <p:cNvSpPr/>
          <p:nvPr/>
        </p:nvSpPr>
        <p:spPr>
          <a:xfrm>
            <a:off x="3488767" y="6205386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https://content.edsoo.ru/lab/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84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E2A8E-FE25-4C37-B85C-5B28DC8B1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перечень учебников по химии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1AA6CB6-7A3F-447C-8097-C613E5E9C9DB}"/>
              </a:ext>
            </a:extLst>
          </p:cNvPr>
          <p:cNvSpPr/>
          <p:nvPr/>
        </p:nvSpPr>
        <p:spPr>
          <a:xfrm>
            <a:off x="450573" y="1099930"/>
            <a:ext cx="110258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1.1.2.6.2.1.1 Химия: 8-й класс: базовый уровень: учебник Габриелян О.С., Остроумов И.Г., Сладков С.А. 8 5-е издание, переработанное Приказ N287 Акционерное общество "Издательство "Просвещение" Акционерное общество "Издательство "Просвещение" До 25 апреля 2027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1.1.2.6.2.1.2 	Химия: 9-й класс: базовый уровень: учебник Габриелян О.С., Остроумов И.Г., Сладков С.А. 8 5-е издание, переработанное Приказ N287 Акционерное общество "Издательство "Просвещение" Акционерное общество "Издательство "Просвещение" До 25 апреля 2027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1.1.3.6.2.1.1 Химия Габриелян О.С., Остроумов И.Г., Сладков С.А. 10 Акционерное общество "Издательство "Просвещение" Акционерное общество "Издательство "Просвещение" От 20 мая 2020 года N254 До 25 сентября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1.1.3.6.2.1.2 Химия Габриелян О.С., Остроумов И.Г., Сладков С.А. 11 Акционерное общество "Издательство "Просвещение" Акционерное общество "Издательство "Просвещение" От 20 мая 2020 года N254 До 25 сентября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1.1.3.6.2.2.1 	Химия	Еремин В.В., Кузьменко Н.Е., Теренин В.И., Дроздов А.А., Лунин В.В.; под редакцией Лунина В.В. 10 Общество с ограниченной ответственностью "ДРОФА"; Акционерное общество "Издательство "Просвещение" Акционерное общество "Издательство "Просвещение" Углубленное обучение От 20 мая 2020 года N254 До 25 сентября 2025 года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F420B34-81DE-4890-9432-F7ECD345DE6E}"/>
              </a:ext>
            </a:extLst>
          </p:cNvPr>
          <p:cNvSpPr/>
          <p:nvPr/>
        </p:nvSpPr>
        <p:spPr>
          <a:xfrm>
            <a:off x="4187687" y="58465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21.09.2022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858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47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E2A8E-FE25-4C37-B85C-5B28DC8B1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8798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Федеральный перечень учебников по химии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857664-A4A3-48AB-AD52-56B40F88394F}"/>
              </a:ext>
            </a:extLst>
          </p:cNvPr>
          <p:cNvSpPr/>
          <p:nvPr/>
        </p:nvSpPr>
        <p:spPr>
          <a:xfrm>
            <a:off x="424070" y="1123923"/>
            <a:ext cx="110258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1.1.3.6.2.2.2 	Химия Еремин В.В., Кузьменко Н.Е., Дроздов А.А., Лунин В.В.; под редакцией Лунина В.В. 11. 	Общество с ограниченной ответственностью "ДРОФА"; Акционерное общество "Издательство "Просвещение" Акционерное общество "Издательство "Просвещение" Углубленное обучение 	От 20 мая 2020 года N254 До 25 сентября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2.1.2.4.1.1.1 Химия Габриелян О.С., Остроумов И.Г., Сладков С.А. 7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2.1.2.4.1.2.1 Химия. Введение в предмет Еремин В.В., Дроздов А.А., Лунин В.В.; под редакцией Лунина В.В. 7 Акционерное общество "Издательство "Просвещение" Акционерное общество "Издательство "Просвещение" Углубленное обучение До 30 мая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1.1.2.5.3.1.1 Химия Габриелян О.С., Остроумов И.Г., Сладков С.А. 8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1.1.2.5.3.1.2 Химия Габриелян О.С., Остроумов И.Г., Сладков С.А. 9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1.1.2.5.3.2.1 Химия Еремин В.В., Кузьменко Н.Е., Дроздов А.А. и другие; под редакцией Лунина В.В. 8 Общество с ограниченной ответственностью "ДРОФА";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894741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E2A8E-FE25-4C37-B85C-5B28DC8B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Федеральный перечень учебников по химии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CF1C9BF-F00C-4CA4-983F-248CE13CC85C}"/>
              </a:ext>
            </a:extLst>
          </p:cNvPr>
          <p:cNvSpPr/>
          <p:nvPr/>
        </p:nvSpPr>
        <p:spPr>
          <a:xfrm>
            <a:off x="543339" y="1690688"/>
            <a:ext cx="111053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1.1.2.5.3.2.2 Химия Еремин В.В., Кузьменко Н.Е., Дроздов А.А. и другие; под редакцией Лунина В.В. 9 Общество с ограниченной ответственностью "ДРОФА";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1.1.2.5.3.3.1 Химия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Журин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А.А. 8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1.1.2.5.3.3.2 Химия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Журин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А.А. 9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1.1.2.5.3.4.1 Химия Кузнецова Н.Е., Титова И.М.,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Н.Н. 8 Общество с ограниченной ответственностью Издательский центр "ВЕНТАНА-ГРАФ";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1.1.2.5.3.4.2 Химия Кузнецова Н.Е., Титова И.М.,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Н.Н. 9 Общество с ограниченной ответственностью Издательский центр "ВЕНТАНА-ГРАФ";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2025 года</a:t>
            </a:r>
          </a:p>
        </p:txBody>
      </p:sp>
    </p:spTree>
    <p:extLst>
      <p:ext uri="{BB962C8B-B14F-4D97-AF65-F5344CB8AC3E}">
        <p14:creationId xmlns:p14="http://schemas.microsoft.com/office/powerpoint/2010/main" val="839459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E2A8E-FE25-4C37-B85C-5B28DC8B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Федеральный перечень учебников по химии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C684F94-8B39-47BD-9AB6-D367556A799C}"/>
              </a:ext>
            </a:extLst>
          </p:cNvPr>
          <p:cNvSpPr/>
          <p:nvPr/>
        </p:nvSpPr>
        <p:spPr>
          <a:xfrm>
            <a:off x="583095" y="1690688"/>
            <a:ext cx="1102580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1.1.2.5.3.5.1 Химия Рудзитис Г.Е., Фельдман Ф.Г. 8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1.1.2.5.3.5.2 Химия Рудзитис Г.Е., Фельдман Ф.Г. 9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2025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1.1.3.5.3.2.1 Химия Еремин В.В., Кузьменко Н.Е., Теренин В.И., Дроздов А.А., Лунин  В.В.; под редакцией Лунина В.В. 10 Общество с ограниченной ответственностью "ДРОФА"; Акционерное общество "Издательство "Просвещение" Акционерное общество "Издательство "Просвещение" От 20 мая 2020 года N254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1.1.3.5.3.2.2 Химия Еремин В.В., Кузьменко Н.Е., Дроздов А.А., Лунин В.В.; под редакцией Лунина В.В. 11 Общество с ограниченной ответственностью "ДРОФА"; Акционерное общество "Издательство "Просвещение" Акционерное общество "Издательство "Просвещение"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1.1.3.5.3.3.1 Химия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Журин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А.А. 10-11 Акционерное общество "Издательство "Просвещение" Акционерное общество "Издательство "Просвещение" От 20 мая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2020 года N254 До 31 августа 2024 года</a:t>
            </a:r>
          </a:p>
        </p:txBody>
      </p:sp>
    </p:spTree>
    <p:extLst>
      <p:ext uri="{BB962C8B-B14F-4D97-AF65-F5344CB8AC3E}">
        <p14:creationId xmlns:p14="http://schemas.microsoft.com/office/powerpoint/2010/main" val="831776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E2A8E-FE25-4C37-B85C-5B28DC8B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Федеральный перечень учебников по химии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E2BD28-6633-4F59-97BE-9DE6D143052E}"/>
              </a:ext>
            </a:extLst>
          </p:cNvPr>
          <p:cNvSpPr/>
          <p:nvPr/>
        </p:nvSpPr>
        <p:spPr>
          <a:xfrm>
            <a:off x="384313" y="1502688"/>
            <a:ext cx="1146313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1.1.3.5.3.4.1 Химия Нифантьев Э.Е.,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Оржековский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П.А. 10 Общество с ограниченной ответственностью "ИОЦМНЕМОЗИНА" Общество с ограниченной ответственностью "ИОЦМНЕМОЗИНА" От 20 мая 2020 года N254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1.1.3.5.3.4.2 Химия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МинченковЕ.Е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Журин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А.А.,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Оржековский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П.А. 11 Общество с ограниченной ответственностью "ИОЦМНЕМОЗИНА" Общество с ограниченной ответственностью "ИОЦМНЕМОЗИНА"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1.1.3.5.3.5.1 Химия Рудзитис Г.Е., Фельдман Ф.Г. 10 Акционерное общество "Издательство "Просвещение" Акционерное общество "Издательство "Просвещение" От 20 мая 2020 года N254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1.1.3.5.3.5.2 Химия Рудзитис Г.Е., Фельдман Ф.Г. 11 Акционерное общество "Издательство "Просвещение" Акционерное общество "Издательство "Просвещение"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 3.6.1 Химия Габриелян О.С. 10 Общество с ограниченной ответственностью "ДРОФА"; Акционерное общество "Издательство "Просвещение" Акционерное общество "Издательство "Просвещение" От 20 мая 2020 года N254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1.1.3.5.3.6.2 Химия Габриелян О.С. 11 Общество с ограниченной ответственностью "ДРОФА"; Акционерное общество "Издательство "Просвещение" Акционерное общество "Издательство "Просвещение"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 3.8.1 Химия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Пузаков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С.А.,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Машнина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Н.В., Попков В.А. 10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2023 года</a:t>
            </a:r>
          </a:p>
        </p:txBody>
      </p:sp>
    </p:spTree>
    <p:extLst>
      <p:ext uri="{BB962C8B-B14F-4D97-AF65-F5344CB8AC3E}">
        <p14:creationId xmlns:p14="http://schemas.microsoft.com/office/powerpoint/2010/main" val="790752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E2A8E-FE25-4C37-B85C-5B28DC8B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Федеральный перечень учебников по химии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978902A-B16F-4C4E-AC43-2DC2010D70C0}"/>
              </a:ext>
            </a:extLst>
          </p:cNvPr>
          <p:cNvSpPr/>
          <p:nvPr/>
        </p:nvSpPr>
        <p:spPr>
          <a:xfrm>
            <a:off x="636104" y="1414562"/>
            <a:ext cx="111450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 3.8.2 Химия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Пузаков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С.А.,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Машнина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Н.В., Попков В.А. 11 Акционерное общество "Издательство "Просвещение" Акционерное общество "Издательство "Просвещение" Углубленное обучение От 20 мая 2020 года N254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1.1.3.5.3.9.1 Химия Кузнецова Н.Е.,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Н.Н., Левкин А.Н.; под редакцией профессора Карцевой А.А. 10 Акционерное общество "Издательство "Просвещение" Акционерное общество "Издательство "Просвещение" Стрельникова Е.Н., Трофимова Е.В., Федотов А.Н., Осин С.Б.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1.1.3.5.3.9.2 Химия Кузнецова Н.Е., Левкин А.Н., Шаталов М.А. 11 Акционерное общество "Издательство "Просвещение" Акционерное общество "Издательство "Просвещение" Стрельникова Е.Н., Трофимова Е.В., Федотов А.Н., Осин С.Б.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1.1.3.5.3.10.1 Химия Габриелян О.С., Остроумов И.Г., Сладков С.А. 10 Акционерное общество "Издательство "Просвещение" Акционерное общество "Издательство "Просвещение" Углубленное обучение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Деглина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Т.Е.,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ТригубчакИ.В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Банару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А.М.,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Зубцова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Е.Г. До 31 августа 2023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1.1.3.5.3.10.2 Химия Габриелян О.С., Остроумов И.Г., Сладков С.А. 11 Акционерное общество "Издательство "Просвещение" Акционерное общество "Издательство "Просвещение" Углубленное обучение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Деглина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Т.Е.,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ТригубчакИ.В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Банару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А.М.,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Зубцова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Е.Г. До 31 августа 2024 года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2.1.2.4.2.1.1 Химия. Вводный курс Габриелян О.С., Остроумов И.Г.,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Ахлебинин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А.К. 7 Общество с ограниченной ответственностью "ДРОФА"; Акционерное общество "Издательство "Просвещение" Акционерное общество "Издательство "Просвещение" От 20 мая 2020 года N254 До 25 сентября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561238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88BBC-ABBC-4547-A85F-CA1B4C84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75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9724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09F09-2C84-4F12-B3EE-A0044355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Обновленные ФГОС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40B64B-E8ED-43DE-9976-A7E17E580B8C}"/>
              </a:ext>
            </a:extLst>
          </p:cNvPr>
          <p:cNvSpPr/>
          <p:nvPr/>
        </p:nvSpPr>
        <p:spPr>
          <a:xfrm>
            <a:off x="1179443" y="1378371"/>
            <a:ext cx="97138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педагогическая задача: создание условий, инициирующих действие обучающегося. Требования к результатам реализации ОП сформулированы в категориях системно-деятельностного подхода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60D0578-2B94-418A-A1EE-3B56C2FA2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42442"/>
              </p:ext>
            </p:extLst>
          </p:nvPr>
        </p:nvGraphicFramePr>
        <p:xfrm>
          <a:off x="1342887" y="2593394"/>
          <a:ext cx="8128000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07478">
                  <a:extLst>
                    <a:ext uri="{9D8B030D-6E8A-4147-A177-3AD203B41FA5}">
                      <a16:colId xmlns:a16="http://schemas.microsoft.com/office/drawing/2014/main" val="1705301746"/>
                    </a:ext>
                  </a:extLst>
                </a:gridCol>
                <a:gridCol w="5720522">
                  <a:extLst>
                    <a:ext uri="{9D8B030D-6E8A-4147-A177-3AD203B41FA5}">
                      <a16:colId xmlns:a16="http://schemas.microsoft.com/office/drawing/2014/main" val="338973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на формирование системы ценности и Личностные мотивов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56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группы УУД: познавательные, коммуникативные и регулятивные действия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6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 и систематизация предметных результатов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52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48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C659B-AB97-402F-A002-C27F53B0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 обучения ФГОС СОО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8C0E10-62E3-46F1-8831-62A69CB92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64686"/>
              </p:ext>
            </p:extLst>
          </p:nvPr>
        </p:nvGraphicFramePr>
        <p:xfrm>
          <a:off x="689113" y="2629694"/>
          <a:ext cx="11171583" cy="30480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62224">
                  <a:extLst>
                    <a:ext uri="{9D8B030D-6E8A-4147-A177-3AD203B41FA5}">
                      <a16:colId xmlns:a16="http://schemas.microsoft.com/office/drawing/2014/main" val="3261170498"/>
                    </a:ext>
                  </a:extLst>
                </a:gridCol>
                <a:gridCol w="3138689">
                  <a:extLst>
                    <a:ext uri="{9D8B030D-6E8A-4147-A177-3AD203B41FA5}">
                      <a16:colId xmlns:a16="http://schemas.microsoft.com/office/drawing/2014/main" val="3326187880"/>
                    </a:ext>
                  </a:extLst>
                </a:gridCol>
                <a:gridCol w="4098600">
                  <a:extLst>
                    <a:ext uri="{9D8B030D-6E8A-4147-A177-3AD203B41FA5}">
                      <a16:colId xmlns:a16="http://schemas.microsoft.com/office/drawing/2014/main" val="382148965"/>
                    </a:ext>
                  </a:extLst>
                </a:gridCol>
                <a:gridCol w="3472070">
                  <a:extLst>
                    <a:ext uri="{9D8B030D-6E8A-4147-A177-3AD203B41FA5}">
                      <a16:colId xmlns:a16="http://schemas.microsoft.com/office/drawing/2014/main" val="17981563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Естественно-научный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СОО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2-ух учебных предметов на углубленном уровне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соответствующей профилю обучения предметной области и (или) смежной с ней предметной области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СОО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13 учебных предметов (русский язык, литература, математика, иностранный язык, информатика, физика, химия, биология, история, обществознание, география, физическая культура, ОБЖ)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5008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704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42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508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4874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96819F-F587-47BC-9161-A019A5CD7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507" y="2629695"/>
            <a:ext cx="443648" cy="5621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F94D66-5612-4497-AB1D-5EED25E06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405" y="2629694"/>
            <a:ext cx="443648" cy="56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2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362AD-8225-4E4F-BF96-2A7A2EB3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66343"/>
            <a:ext cx="10515600" cy="920336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 обучения на уровне СОО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1B2CE33-2845-4506-9D32-92D81E3D4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49444"/>
              </p:ext>
            </p:extLst>
          </p:nvPr>
        </p:nvGraphicFramePr>
        <p:xfrm>
          <a:off x="556591" y="1258958"/>
          <a:ext cx="11078817" cy="464016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909391">
                  <a:extLst>
                    <a:ext uri="{9D8B030D-6E8A-4147-A177-3AD203B41FA5}">
                      <a16:colId xmlns:a16="http://schemas.microsoft.com/office/drawing/2014/main" val="2354331268"/>
                    </a:ext>
                  </a:extLst>
                </a:gridCol>
                <a:gridCol w="7169426">
                  <a:extLst>
                    <a:ext uri="{9D8B030D-6E8A-4147-A177-3AD203B41FA5}">
                      <a16:colId xmlns:a16="http://schemas.microsoft.com/office/drawing/2014/main" val="2397869885"/>
                    </a:ext>
                  </a:extLst>
                </a:gridCol>
              </a:tblGrid>
              <a:tr h="70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Естественно-научный профиль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(сферы деятельности: медицина, биотехнологии и др.)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предметы для изучения на углубленном уровне и элективные курсы из предметных областей «Математика и информатика» (математика; информатика) и «Естественные науки» (физика,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химия, </a:t>
                      </a:r>
                      <a:r>
                        <a:rPr lang="ru-RU" sz="1600" b="0" dirty="0">
                          <a:effectLst/>
                        </a:rPr>
                        <a:t>биология)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887138"/>
                  </a:ext>
                </a:extLst>
              </a:tr>
              <a:tr h="982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Гуманитарный профиль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(педагогика, психология, общественные отношения и др.)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предметы для изучения на углубленном уровне из предметных областей «Русский язык и литература» (литература), «Иностранные языки» (иностранный язык, второй иностранный язык), «Общественные науки» (история, обществознание, география) и предметы (курсы) по выбору обучающихся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0118"/>
                  </a:ext>
                </a:extLst>
              </a:tr>
              <a:tr h="84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Социально-экономический профиль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(социальная сфера, финансы, экономика, обработка информации, управление, предпринимательство и др.)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предметы для изучения на углубленном уровне из предметных областей «Математика и информатика» (математика; информатика), «Общественные науки» (история, обществознание, география) и предметы (курсы) по выбору обучающихся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17434"/>
                  </a:ext>
                </a:extLst>
              </a:tr>
              <a:tr h="70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Технологический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(сферы деятельности: производственная, инженерная, информационная)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предметы для изучения на углубленном уровне из предметных областей «Математика и информатика» (математика; информатика), «Естественные науки» (физика,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химия, </a:t>
                      </a:r>
                      <a:r>
                        <a:rPr lang="ru-RU" sz="1600" dirty="0">
                          <a:effectLst/>
                        </a:rPr>
                        <a:t>биология) и предметы (курсы) по выбору обучающихся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502979"/>
                  </a:ext>
                </a:extLst>
              </a:tr>
              <a:tr h="1122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Универсальный профиль ориентирован, в первую очередь, на обучающихся чей выбор «не вписывается» в рамки заданных выше профилей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одной стороны он позволяет ограничиться базовым уровнем изучения по большинству предметов, с другой - ученик может изучать ряд учебных предметов и на углубленном уровне с точки зрения удовлетворения индивидуальных образовательных интересов или с целью подготовки к ЕГЭ для поступления по соответствующему профилю в ВУЗ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271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60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63B59-8FB5-4FF7-97D8-5F2B48AB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 предмета «Химия»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B9B068-9C67-414A-9DCC-93B67511C1AB}"/>
              </a:ext>
            </a:extLst>
          </p:cNvPr>
          <p:cNvSpPr/>
          <p:nvPr/>
        </p:nvSpPr>
        <p:spPr>
          <a:xfrm>
            <a:off x="304801" y="1160601"/>
            <a:ext cx="11048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2021 года определяет четкие требования к результатам учебного предмета «Химия».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требования к предметным результатам при базовом и углубленном изучении учебного предмета «Химия».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9BD72E0-C51A-47B6-BD27-F536F9DE2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362229"/>
              </p:ext>
            </p:extLst>
          </p:nvPr>
        </p:nvGraphicFramePr>
        <p:xfrm>
          <a:off x="693529" y="1622266"/>
          <a:ext cx="1066027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76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1F2AA-358F-429E-A575-ECB4B7FC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934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химии в учебном плане в СОО 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0594A6-4571-46B1-820E-37D480AFB392}"/>
              </a:ext>
            </a:extLst>
          </p:cNvPr>
          <p:cNvSpPr/>
          <p:nvPr/>
        </p:nvSpPr>
        <p:spPr>
          <a:xfrm>
            <a:off x="569844" y="1367522"/>
            <a:ext cx="8468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«Химия» входит в состав предметной области «Естественно-научные предметы»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2AC9306-3564-4E3D-BDFC-0F3CA973B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23382"/>
              </p:ext>
            </p:extLst>
          </p:nvPr>
        </p:nvGraphicFramePr>
        <p:xfrm>
          <a:off x="954157" y="1997529"/>
          <a:ext cx="9594573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4504">
                  <a:extLst>
                    <a:ext uri="{9D8B030D-6E8A-4147-A177-3AD203B41FA5}">
                      <a16:colId xmlns:a16="http://schemas.microsoft.com/office/drawing/2014/main" val="3538309540"/>
                    </a:ext>
                  </a:extLst>
                </a:gridCol>
                <a:gridCol w="1722281">
                  <a:extLst>
                    <a:ext uri="{9D8B030D-6E8A-4147-A177-3AD203B41FA5}">
                      <a16:colId xmlns:a16="http://schemas.microsoft.com/office/drawing/2014/main" val="2201415741"/>
                    </a:ext>
                  </a:extLst>
                </a:gridCol>
                <a:gridCol w="2398894">
                  <a:extLst>
                    <a:ext uri="{9D8B030D-6E8A-4147-A177-3AD203B41FA5}">
                      <a16:colId xmlns:a16="http://schemas.microsoft.com/office/drawing/2014/main" val="2176428589"/>
                    </a:ext>
                  </a:extLst>
                </a:gridCol>
                <a:gridCol w="2398894">
                  <a:extLst>
                    <a:ext uri="{9D8B030D-6E8A-4147-A177-3AD203B41FA5}">
                      <a16:colId xmlns:a16="http://schemas.microsoft.com/office/drawing/2014/main" val="693307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 2 года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292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569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(базовый уровень)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ч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1005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(углубленный уровень)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ч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9599031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F8230D-F9D2-4985-8EEF-9962BB1076A8}"/>
              </a:ext>
            </a:extLst>
          </p:cNvPr>
          <p:cNvSpPr/>
          <p:nvPr/>
        </p:nvSpPr>
        <p:spPr>
          <a:xfrm>
            <a:off x="662609" y="4188613"/>
            <a:ext cx="108800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класса предусмотрено резервное учебное время, которое может быть использовано участниками образовательного процесса в целях формирования вариативной составляющей содержания конкретной рабочей программы. При этом обязательная (инвариантная) часть содержания предмета, установленная примерной рабочей программой, и время, отводимое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еѐ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изучение, должны быть сохранены полностью.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2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4535" y="79221"/>
            <a:ext cx="8911687" cy="1280890"/>
          </a:xfrm>
        </p:spPr>
        <p:txBody>
          <a:bodyPr/>
          <a:lstStyle/>
          <a:p>
            <a:pPr algn="ctr"/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988" y="930170"/>
            <a:ext cx="11726779" cy="187692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естественно-научные понятия: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факт, гипотеза, закон, теория, анализ, синтез, классификация, периодичность, наблюдение, эксперимент, моделирование, измерение, явление</a:t>
            </a: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021113"/>
              </p:ext>
            </p:extLst>
          </p:nvPr>
        </p:nvGraphicFramePr>
        <p:xfrm>
          <a:off x="0" y="2674576"/>
          <a:ext cx="11935326" cy="4183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970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1F5B6-BFC9-43FF-A359-46CDF8977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учебного</a:t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«Химия»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618FA1-77AE-4FB7-8889-41328572DC10}"/>
              </a:ext>
            </a:extLst>
          </p:cNvPr>
          <p:cNvSpPr/>
          <p:nvPr/>
        </p:nvSpPr>
        <p:spPr>
          <a:xfrm>
            <a:off x="728871" y="2012894"/>
            <a:ext cx="106249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естественнонаучной грамотности и функциональной грамотности в целом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главных задач химического образования в структуре общего образования состоит в формировании естественнонаучной грамотности. «Естественнонаучная грамотность – это способность человека занимать активную гражданскую позицию по общественно значимым вопросам, связанным с естественными науками, и его готовность интересоваться естественнонаучными идеями. Научно-грамотный человек стремится участвовать в аргументированном обсуждении проблем, относящихся к естественным наукам и технологиям, что требует от него следующих компетентностей: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научно объяснять явления;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оценивать и понимать особенности научного исследования;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интерпретировать данные и использовать научные доказательства для получения выводов».</a:t>
            </a:r>
          </a:p>
        </p:txBody>
      </p:sp>
    </p:spTree>
    <p:extLst>
      <p:ext uri="{BB962C8B-B14F-4D97-AF65-F5344CB8AC3E}">
        <p14:creationId xmlns:p14="http://schemas.microsoft.com/office/powerpoint/2010/main" val="3379982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3716</Words>
  <Application>Microsoft Office PowerPoint</Application>
  <PresentationFormat>Широкоэкранный</PresentationFormat>
  <Paragraphs>247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Arial Unicode MS</vt:lpstr>
      <vt:lpstr>Calibri</vt:lpstr>
      <vt:lpstr>Calibri Light</vt:lpstr>
      <vt:lpstr>Franklin Gothic Heavy</vt:lpstr>
      <vt:lpstr>Impact</vt:lpstr>
      <vt:lpstr>Times New Roman</vt:lpstr>
      <vt:lpstr>Wingdings</vt:lpstr>
      <vt:lpstr>Тема Office</vt:lpstr>
      <vt:lpstr>Особенности преподавания химии в контексте обновленного ФГОС</vt:lpstr>
      <vt:lpstr>Обновленные ФГОС</vt:lpstr>
      <vt:lpstr>Обновленные ФГОС</vt:lpstr>
      <vt:lpstr>Профили обучения ФГОС СОО</vt:lpstr>
      <vt:lpstr>Профили обучения на уровне СОО</vt:lpstr>
      <vt:lpstr>Обновление содержания учебного предмета «Химия»</vt:lpstr>
      <vt:lpstr>Место химии в учебном плане в СОО </vt:lpstr>
      <vt:lpstr>Межпредметные связи </vt:lpstr>
      <vt:lpstr>Обновление содержания учебного предмета «Химия»</vt:lpstr>
      <vt:lpstr>Обновленные ФГОС</vt:lpstr>
      <vt:lpstr>Обновление содержания учебного предмета</vt:lpstr>
      <vt:lpstr>Обновление содержания учебного предмета</vt:lpstr>
      <vt:lpstr>Обновление содержания учебного предмета</vt:lpstr>
      <vt:lpstr>Обновление содержания учебного предмета «Химия»</vt:lpstr>
      <vt:lpstr>О введении федеральных основных общеобразовательных программ, утвержденных приказами Министерства просвещения Российской Федерации</vt:lpstr>
      <vt:lpstr>Презентация PowerPoint</vt:lpstr>
      <vt:lpstr>Презентация PowerPoint</vt:lpstr>
      <vt:lpstr>Презентация PowerPoint</vt:lpstr>
      <vt:lpstr>ФОП НОО/ФОП ООО/ФОП СОО: содержание</vt:lpstr>
      <vt:lpstr>Примерные РП по химии разработаны на основе нормативных документов:</vt:lpstr>
      <vt:lpstr>Обновление содержания учебного предмета «Химия»</vt:lpstr>
      <vt:lpstr>Федеральный перечень учебников по химии</vt:lpstr>
      <vt:lpstr> Федеральный перечень учебников по химии</vt:lpstr>
      <vt:lpstr> Федеральный перечень учебников по химии</vt:lpstr>
      <vt:lpstr> Федеральный перечень учебников по химии</vt:lpstr>
      <vt:lpstr> Федеральный перечень учебников по химии</vt:lpstr>
      <vt:lpstr> Федеральный перечень учебников по химии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преподавания химии в контексте обновленного ФГОС</dc:title>
  <dc:creator>Ралия</dc:creator>
  <cp:lastModifiedBy>Ралия</cp:lastModifiedBy>
  <cp:revision>23</cp:revision>
  <dcterms:created xsi:type="dcterms:W3CDTF">2023-04-21T08:46:11Z</dcterms:created>
  <dcterms:modified xsi:type="dcterms:W3CDTF">2023-09-21T04:25:43Z</dcterms:modified>
</cp:coreProperties>
</file>