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8" r:id="rId2"/>
    <p:sldId id="269" r:id="rId3"/>
    <p:sldId id="292" r:id="rId4"/>
    <p:sldId id="267" r:id="rId5"/>
    <p:sldId id="279" r:id="rId6"/>
    <p:sldId id="278" r:id="rId7"/>
    <p:sldId id="270" r:id="rId8"/>
    <p:sldId id="271" r:id="rId9"/>
    <p:sldId id="272" r:id="rId10"/>
    <p:sldId id="273" r:id="rId11"/>
    <p:sldId id="274" r:id="rId12"/>
    <p:sldId id="275" r:id="rId13"/>
    <p:sldId id="276" r:id="rId14"/>
    <p:sldId id="294" r:id="rId15"/>
    <p:sldId id="297" r:id="rId16"/>
    <p:sldId id="257" r:id="rId17"/>
    <p:sldId id="303" r:id="rId18"/>
    <p:sldId id="304" r:id="rId19"/>
    <p:sldId id="305" r:id="rId20"/>
    <p:sldId id="266" r:id="rId21"/>
    <p:sldId id="259" r:id="rId22"/>
    <p:sldId id="301" r:id="rId23"/>
    <p:sldId id="302" r:id="rId24"/>
    <p:sldId id="258" r:id="rId25"/>
    <p:sldId id="261" r:id="rId26"/>
    <p:sldId id="300" r:id="rId27"/>
    <p:sldId id="299" r:id="rId28"/>
    <p:sldId id="309" r:id="rId29"/>
    <p:sldId id="262" r:id="rId30"/>
    <p:sldId id="264" r:id="rId31"/>
    <p:sldId id="265" r:id="rId32"/>
    <p:sldId id="306" r:id="rId33"/>
    <p:sldId id="307" r:id="rId34"/>
    <p:sldId id="308" r:id="rId35"/>
    <p:sldId id="281" r:id="rId36"/>
    <p:sldId id="282" r:id="rId37"/>
    <p:sldId id="284" r:id="rId38"/>
    <p:sldId id="285" r:id="rId39"/>
    <p:sldId id="286" r:id="rId40"/>
    <p:sldId id="287" r:id="rId41"/>
    <p:sldId id="288" r:id="rId42"/>
    <p:sldId id="290" r:id="rId43"/>
    <p:sldId id="291" r:id="rId44"/>
    <p:sldId id="280" r:id="rId45"/>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5" autoAdjust="0"/>
    <p:restoredTop sz="94660"/>
  </p:normalViewPr>
  <p:slideViewPr>
    <p:cSldViewPr>
      <p:cViewPr varScale="1">
        <p:scale>
          <a:sx n="73" d="100"/>
          <a:sy n="73" d="100"/>
        </p:scale>
        <p:origin x="1782"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fs\&#1086;&#1073;&#1084;&#1077;&#1085;&#1085;&#1080;&#1082;\14.%20&#1056;&#1062;&#1054;&#1050;&#1054;\&#1058;&#1077;&#1082;&#1091;&#1097;&#1080;&#1077;%20&#1080;%20&#1087;&#1088;&#1086;&#1084;&#1077;&#1078;&#1091;&#1090;&#1086;&#1095;&#1085;&#1099;&#1077;\2023\&#1044;&#1072;&#1085;&#1085;&#1099;&#1077;%20&#1086;&#1073;&#1088;&#1072;&#1073;&#1086;&#1090;&#1072;&#1085;&#1085;&#1099;&#1077;%20&#1087;&#1086;%20&#1090;&#1077;&#1082;&#1091;&#1097;&#1080;&#1084;%20&#1080;%20&#1087;&#1088;&#1086;&#1084;&#1077;&#1078;&#1091;&#1090;&#1086;&#1095;&#1085;&#1099;&#1084;_&#1040;&#1073;&#1076;&#1088;&#1072;&#1093;&#1084;&#1072;&#1085;&#1086;&#1074;&#1072;%20&#1040;.&#10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1086;&#1073;&#1084;&#1077;&#1085;&#1085;&#1080;&#1082;\14.%20&#1056;&#1062;&#1054;&#1050;&#1054;\&#1058;&#1077;&#1082;&#1091;&#1097;&#1080;&#1077;%20&#1080;%20&#1087;&#1088;&#1086;&#1084;&#1077;&#1078;&#1091;&#1090;&#1086;&#1095;&#1085;&#1099;&#1077;\2023\&#1052;&#1072;&#1090;&#1077;&#1088;&#1080;&#1072;&#1083;&#1099;%20&#1082;%20&#1086;&#1090;&#1095;&#1077;&#1090;&#1091;%20(&#1076;&#1086;&#1087;)\&#1042;&#1055;&#1056;%202023%20&#1087;&#1086;%20&#1054;&#1054;.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ru-RU" sz="1200" b="1" i="0" baseline="0">
                <a:effectLst/>
              </a:rPr>
              <a:t>Доля своевременно аттестованных обучающихся</a:t>
            </a:r>
            <a:endParaRPr lang="ru-RU" sz="1200">
              <a:effectLst/>
            </a:endParaRPr>
          </a:p>
          <a:p>
            <a:pPr>
              <a:defRPr sz="1200"/>
            </a:pPr>
            <a:r>
              <a:rPr lang="ru-RU" sz="1200" b="1" i="0" baseline="0">
                <a:effectLst/>
              </a:rPr>
              <a:t>по учебному предмету "Биология" в журнале ГИС "Образование"</a:t>
            </a:r>
            <a:endParaRPr lang="ru-RU" sz="1200">
              <a:effectLst/>
            </a:endParaRPr>
          </a:p>
          <a:p>
            <a:pPr>
              <a:defRPr sz="1200"/>
            </a:pPr>
            <a:r>
              <a:rPr lang="ru-RU" sz="1200" b="1" i="0" baseline="0">
                <a:effectLst/>
              </a:rPr>
              <a:t>Промежуточная аттестация</a:t>
            </a:r>
            <a:endParaRPr lang="ru-RU" sz="1200">
              <a:effectLst/>
            </a:endParaRPr>
          </a:p>
        </c:rich>
      </c:tx>
      <c:layout>
        <c:manualLayout>
          <c:xMode val="edge"/>
          <c:yMode val="edge"/>
          <c:x val="0.32536662223709734"/>
          <c:y val="2.0481307500867633E-2"/>
        </c:manualLayout>
      </c:layout>
      <c:overlay val="1"/>
    </c:title>
    <c:autoTitleDeleted val="0"/>
    <c:plotArea>
      <c:layout>
        <c:manualLayout>
          <c:layoutTarget val="inner"/>
          <c:xMode val="edge"/>
          <c:yMode val="edge"/>
          <c:x val="5.4847634089628734E-2"/>
          <c:y val="0.16649311692640212"/>
          <c:w val="0.93296737861425993"/>
          <c:h val="0.38305971053721305"/>
        </c:manualLayout>
      </c:layout>
      <c:lineChart>
        <c:grouping val="standard"/>
        <c:varyColors val="0"/>
        <c:ser>
          <c:idx val="0"/>
          <c:order val="0"/>
          <c:tx>
            <c:strRef>
              <c:f>Лист3!$Y$2:$Y$3</c:f>
              <c:strCache>
                <c:ptCount val="1"/>
                <c:pt idx="0">
                  <c:v>Биология 4 класс </c:v>
                </c:pt>
              </c:strCache>
            </c:strRef>
          </c:tx>
          <c:cat>
            <c:strRef>
              <c:f>Лист3!$L$4:$L$73</c:f>
              <c:strCache>
                <c:ptCount val="70"/>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Гафурийский МР</c:v>
                </c:pt>
                <c:pt idx="20">
                  <c:v>ГО г.Агидель</c:v>
                </c:pt>
                <c:pt idx="21">
                  <c:v>ГО г.Кумертау</c:v>
                </c:pt>
                <c:pt idx="22">
                  <c:v>ГО г.Нефтекамск</c:v>
                </c:pt>
                <c:pt idx="23">
                  <c:v>ГО г.Октябрьский</c:v>
                </c:pt>
                <c:pt idx="24">
                  <c:v>ГО г.Салават</c:v>
                </c:pt>
                <c:pt idx="25">
                  <c:v>ГО г.Сибай</c:v>
                </c:pt>
                <c:pt idx="26">
                  <c:v>ГО г.Стерлитамак</c:v>
                </c:pt>
                <c:pt idx="27">
                  <c:v>ГО ЗАТО г.Межгорье</c:v>
                </c:pt>
                <c:pt idx="28">
                  <c:v>Давлекановский МР</c:v>
                </c:pt>
                <c:pt idx="29">
                  <c:v>Дуванский МР</c:v>
                </c:pt>
                <c:pt idx="30">
                  <c:v>Дюртюлигский МР</c:v>
                </c:pt>
                <c:pt idx="31">
                  <c:v>Ермекеевский МР</c:v>
                </c:pt>
                <c:pt idx="32">
                  <c:v>Зианчуринский МР</c:v>
                </c:pt>
                <c:pt idx="33">
                  <c:v>Зилаирский МР</c:v>
                </c:pt>
                <c:pt idx="34">
                  <c:v>Иглинский МР</c:v>
                </c:pt>
                <c:pt idx="35">
                  <c:v>Илишевский МР</c:v>
                </c:pt>
                <c:pt idx="36">
                  <c:v>Ишимбайский МР</c:v>
                </c:pt>
                <c:pt idx="37">
                  <c:v>Калтасинский МР</c:v>
                </c:pt>
                <c:pt idx="38">
                  <c:v>Караидельский МР</c:v>
                </c:pt>
                <c:pt idx="39">
                  <c:v>Кармаскалинский МР</c:v>
                </c:pt>
                <c:pt idx="40">
                  <c:v>Кигинский МР</c:v>
                </c:pt>
                <c:pt idx="41">
                  <c:v>Краснокамский МР</c:v>
                </c:pt>
                <c:pt idx="42">
                  <c:v>Кугарчинский МР</c:v>
                </c:pt>
                <c:pt idx="43">
                  <c:v>Кушнаренковский МР</c:v>
                </c:pt>
                <c:pt idx="44">
                  <c:v>Куюргазинский МР</c:v>
                </c:pt>
                <c:pt idx="45">
                  <c:v>Мелеузовский МР</c:v>
                </c:pt>
                <c:pt idx="46">
                  <c:v>Мечетлинский МР</c:v>
                </c:pt>
                <c:pt idx="47">
                  <c:v>Мишкинский МР</c:v>
                </c:pt>
                <c:pt idx="48">
                  <c:v>Миякинский МР</c:v>
                </c:pt>
                <c:pt idx="49">
                  <c:v>Нуримановский МР</c:v>
                </c:pt>
                <c:pt idx="50">
                  <c:v>Салаватский МР</c:v>
                </c:pt>
                <c:pt idx="51">
                  <c:v>Стерлибашевский МР</c:v>
                </c:pt>
                <c:pt idx="52">
                  <c:v>Стерлитамакский МР</c:v>
                </c:pt>
                <c:pt idx="53">
                  <c:v>Татышлинский МР</c:v>
                </c:pt>
                <c:pt idx="54">
                  <c:v>Туймазинский МР</c:v>
                </c:pt>
                <c:pt idx="55">
                  <c:v>Уфимский МР</c:v>
                </c:pt>
                <c:pt idx="56">
                  <c:v>Учалинский МР</c:v>
                </c:pt>
                <c:pt idx="57">
                  <c:v>Федоровский МР</c:v>
                </c:pt>
                <c:pt idx="58">
                  <c:v>Хайбуллинский МР</c:v>
                </c:pt>
                <c:pt idx="59">
                  <c:v>Чекмагушевский МР</c:v>
                </c:pt>
                <c:pt idx="60">
                  <c:v>Чишминский МР</c:v>
                </c:pt>
                <c:pt idx="61">
                  <c:v>Шаранский МР</c:v>
                </c:pt>
                <c:pt idx="62">
                  <c:v>Янаульский МР</c:v>
                </c:pt>
                <c:pt idx="63">
                  <c:v>ГО г.Уфа Демский район</c:v>
                </c:pt>
                <c:pt idx="64">
                  <c:v>ГО г.Уфа Калининский район</c:v>
                </c:pt>
                <c:pt idx="65">
                  <c:v>ГО г.Уфа Кировский район</c:v>
                </c:pt>
                <c:pt idx="66">
                  <c:v>ГО г.Уфа Ленинский район</c:v>
                </c:pt>
                <c:pt idx="67">
                  <c:v>ГО г.Уфа Октябрьский район</c:v>
                </c:pt>
                <c:pt idx="68">
                  <c:v>ГО г.Уфа Орджоникидзевский район</c:v>
                </c:pt>
                <c:pt idx="69">
                  <c:v>ГО г.Уфа Советский район</c:v>
                </c:pt>
              </c:strCache>
            </c:strRef>
          </c:cat>
          <c:val>
            <c:numRef>
              <c:f>Лист3!$Y$4:$Y$73</c:f>
              <c:numCache>
                <c:formatCode>General</c:formatCode>
                <c:ptCount val="70"/>
              </c:numCache>
            </c:numRef>
          </c:val>
          <c:smooth val="0"/>
          <c:extLst>
            <c:ext xmlns:c16="http://schemas.microsoft.com/office/drawing/2014/chart" uri="{C3380CC4-5D6E-409C-BE32-E72D297353CC}">
              <c16:uniqueId val="{00000000-ACEB-4F67-BFD6-5568258DD1AE}"/>
            </c:ext>
          </c:extLst>
        </c:ser>
        <c:ser>
          <c:idx val="1"/>
          <c:order val="1"/>
          <c:tx>
            <c:strRef>
              <c:f>Лист3!$Z$2:$Z$3</c:f>
              <c:strCache>
                <c:ptCount val="1"/>
                <c:pt idx="0">
                  <c:v>Биология 5 класс </c:v>
                </c:pt>
              </c:strCache>
            </c:strRef>
          </c:tx>
          <c:cat>
            <c:strRef>
              <c:f>Лист3!$L$4:$L$73</c:f>
              <c:strCache>
                <c:ptCount val="70"/>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Гафурийский МР</c:v>
                </c:pt>
                <c:pt idx="20">
                  <c:v>ГО г.Агидель</c:v>
                </c:pt>
                <c:pt idx="21">
                  <c:v>ГО г.Кумертау</c:v>
                </c:pt>
                <c:pt idx="22">
                  <c:v>ГО г.Нефтекамск</c:v>
                </c:pt>
                <c:pt idx="23">
                  <c:v>ГО г.Октябрьский</c:v>
                </c:pt>
                <c:pt idx="24">
                  <c:v>ГО г.Салават</c:v>
                </c:pt>
                <c:pt idx="25">
                  <c:v>ГО г.Сибай</c:v>
                </c:pt>
                <c:pt idx="26">
                  <c:v>ГО г.Стерлитамак</c:v>
                </c:pt>
                <c:pt idx="27">
                  <c:v>ГО ЗАТО г.Межгорье</c:v>
                </c:pt>
                <c:pt idx="28">
                  <c:v>Давлекановский МР</c:v>
                </c:pt>
                <c:pt idx="29">
                  <c:v>Дуванский МР</c:v>
                </c:pt>
                <c:pt idx="30">
                  <c:v>Дюртюлигский МР</c:v>
                </c:pt>
                <c:pt idx="31">
                  <c:v>Ермекеевский МР</c:v>
                </c:pt>
                <c:pt idx="32">
                  <c:v>Зианчуринский МР</c:v>
                </c:pt>
                <c:pt idx="33">
                  <c:v>Зилаирский МР</c:v>
                </c:pt>
                <c:pt idx="34">
                  <c:v>Иглинский МР</c:v>
                </c:pt>
                <c:pt idx="35">
                  <c:v>Илишевский МР</c:v>
                </c:pt>
                <c:pt idx="36">
                  <c:v>Ишимбайский МР</c:v>
                </c:pt>
                <c:pt idx="37">
                  <c:v>Калтасинский МР</c:v>
                </c:pt>
                <c:pt idx="38">
                  <c:v>Караидельский МР</c:v>
                </c:pt>
                <c:pt idx="39">
                  <c:v>Кармаскалинский МР</c:v>
                </c:pt>
                <c:pt idx="40">
                  <c:v>Кигинский МР</c:v>
                </c:pt>
                <c:pt idx="41">
                  <c:v>Краснокамский МР</c:v>
                </c:pt>
                <c:pt idx="42">
                  <c:v>Кугарчинский МР</c:v>
                </c:pt>
                <c:pt idx="43">
                  <c:v>Кушнаренковский МР</c:v>
                </c:pt>
                <c:pt idx="44">
                  <c:v>Куюргазинский МР</c:v>
                </c:pt>
                <c:pt idx="45">
                  <c:v>Мелеузовский МР</c:v>
                </c:pt>
                <c:pt idx="46">
                  <c:v>Мечетлинский МР</c:v>
                </c:pt>
                <c:pt idx="47">
                  <c:v>Мишкинский МР</c:v>
                </c:pt>
                <c:pt idx="48">
                  <c:v>Миякинский МР</c:v>
                </c:pt>
                <c:pt idx="49">
                  <c:v>Нуримановский МР</c:v>
                </c:pt>
                <c:pt idx="50">
                  <c:v>Салаватский МР</c:v>
                </c:pt>
                <c:pt idx="51">
                  <c:v>Стерлибашевский МР</c:v>
                </c:pt>
                <c:pt idx="52">
                  <c:v>Стерлитамакский МР</c:v>
                </c:pt>
                <c:pt idx="53">
                  <c:v>Татышлинский МР</c:v>
                </c:pt>
                <c:pt idx="54">
                  <c:v>Туймазинский МР</c:v>
                </c:pt>
                <c:pt idx="55">
                  <c:v>Уфимский МР</c:v>
                </c:pt>
                <c:pt idx="56">
                  <c:v>Учалинский МР</c:v>
                </c:pt>
                <c:pt idx="57">
                  <c:v>Федоровский МР</c:v>
                </c:pt>
                <c:pt idx="58">
                  <c:v>Хайбуллинский МР</c:v>
                </c:pt>
                <c:pt idx="59">
                  <c:v>Чекмагушевский МР</c:v>
                </c:pt>
                <c:pt idx="60">
                  <c:v>Чишминский МР</c:v>
                </c:pt>
                <c:pt idx="61">
                  <c:v>Шаранский МР</c:v>
                </c:pt>
                <c:pt idx="62">
                  <c:v>Янаульский МР</c:v>
                </c:pt>
                <c:pt idx="63">
                  <c:v>ГО г.Уфа Демский район</c:v>
                </c:pt>
                <c:pt idx="64">
                  <c:v>ГО г.Уфа Калининский район</c:v>
                </c:pt>
                <c:pt idx="65">
                  <c:v>ГО г.Уфа Кировский район</c:v>
                </c:pt>
                <c:pt idx="66">
                  <c:v>ГО г.Уфа Ленинский район</c:v>
                </c:pt>
                <c:pt idx="67">
                  <c:v>ГО г.Уфа Октябрьский район</c:v>
                </c:pt>
                <c:pt idx="68">
                  <c:v>ГО г.Уфа Орджоникидзевский район</c:v>
                </c:pt>
                <c:pt idx="69">
                  <c:v>ГО г.Уфа Советский район</c:v>
                </c:pt>
              </c:strCache>
            </c:strRef>
          </c:cat>
          <c:val>
            <c:numRef>
              <c:f>Лист3!$Z$4:$Z$73</c:f>
              <c:numCache>
                <c:formatCode>0.000</c:formatCode>
                <c:ptCount val="70"/>
                <c:pt idx="0">
                  <c:v>59.169353216196839</c:v>
                </c:pt>
                <c:pt idx="1">
                  <c:v>83.94736842105263</c:v>
                </c:pt>
                <c:pt idx="2">
                  <c:v>62.530413625304135</c:v>
                </c:pt>
                <c:pt idx="3">
                  <c:v>59.433962264150942</c:v>
                </c:pt>
                <c:pt idx="4">
                  <c:v>80.97165991902834</c:v>
                </c:pt>
                <c:pt idx="5">
                  <c:v>65.066666666666663</c:v>
                </c:pt>
                <c:pt idx="6">
                  <c:v>70.518867924528308</c:v>
                </c:pt>
                <c:pt idx="7">
                  <c:v>95.098039215686271</c:v>
                </c:pt>
                <c:pt idx="8">
                  <c:v>91.623036649214669</c:v>
                </c:pt>
                <c:pt idx="9">
                  <c:v>86.672398968185732</c:v>
                </c:pt>
                <c:pt idx="10">
                  <c:v>93.385214007782096</c:v>
                </c:pt>
                <c:pt idx="11">
                  <c:v>79.53586497890295</c:v>
                </c:pt>
                <c:pt idx="12">
                  <c:v>84.188034188034194</c:v>
                </c:pt>
                <c:pt idx="13">
                  <c:v>73.484848484848484</c:v>
                </c:pt>
                <c:pt idx="14">
                  <c:v>43.373493975903614</c:v>
                </c:pt>
                <c:pt idx="15">
                  <c:v>67.482014388489205</c:v>
                </c:pt>
                <c:pt idx="16">
                  <c:v>90.592334494773525</c:v>
                </c:pt>
                <c:pt idx="17">
                  <c:v>76.525821596244143</c:v>
                </c:pt>
                <c:pt idx="18">
                  <c:v>73.421926910299007</c:v>
                </c:pt>
                <c:pt idx="19">
                  <c:v>64.470588235294116</c:v>
                </c:pt>
                <c:pt idx="20">
                  <c:v>69.613259668508292</c:v>
                </c:pt>
                <c:pt idx="21">
                  <c:v>36.870026525198938</c:v>
                </c:pt>
                <c:pt idx="22">
                  <c:v>89.855746859004199</c:v>
                </c:pt>
                <c:pt idx="23">
                  <c:v>90.987983978638184</c:v>
                </c:pt>
                <c:pt idx="24">
                  <c:v>83.08338332333534</c:v>
                </c:pt>
                <c:pt idx="25">
                  <c:v>20.930232558139537</c:v>
                </c:pt>
                <c:pt idx="26">
                  <c:v>66.766958424507663</c:v>
                </c:pt>
                <c:pt idx="27">
                  <c:v>94.871794871794862</c:v>
                </c:pt>
                <c:pt idx="28">
                  <c:v>82.590233545647564</c:v>
                </c:pt>
                <c:pt idx="29">
                  <c:v>92.505353319057818</c:v>
                </c:pt>
                <c:pt idx="30">
                  <c:v>80.157687253613659</c:v>
                </c:pt>
                <c:pt idx="31">
                  <c:v>92.753623188405797</c:v>
                </c:pt>
                <c:pt idx="32">
                  <c:v>69.142857142857139</c:v>
                </c:pt>
                <c:pt idx="33">
                  <c:v>68.235294117647058</c:v>
                </c:pt>
                <c:pt idx="34">
                  <c:v>78.706467661691534</c:v>
                </c:pt>
                <c:pt idx="35">
                  <c:v>65.591397849462368</c:v>
                </c:pt>
                <c:pt idx="36">
                  <c:v>71.895424836601308</c:v>
                </c:pt>
                <c:pt idx="37">
                  <c:v>97.9381443298969</c:v>
                </c:pt>
                <c:pt idx="38">
                  <c:v>67.901234567901241</c:v>
                </c:pt>
                <c:pt idx="39">
                  <c:v>87.442572741194496</c:v>
                </c:pt>
                <c:pt idx="40">
                  <c:v>84.577114427860707</c:v>
                </c:pt>
                <c:pt idx="41">
                  <c:v>84.782608695652172</c:v>
                </c:pt>
                <c:pt idx="42">
                  <c:v>83.707865168539328</c:v>
                </c:pt>
                <c:pt idx="43">
                  <c:v>67.781155015197569</c:v>
                </c:pt>
                <c:pt idx="44">
                  <c:v>65.284974093264253</c:v>
                </c:pt>
                <c:pt idx="45">
                  <c:v>64.010743061772601</c:v>
                </c:pt>
                <c:pt idx="46">
                  <c:v>89.84375</c:v>
                </c:pt>
                <c:pt idx="47">
                  <c:v>93.498452012383908</c:v>
                </c:pt>
                <c:pt idx="48">
                  <c:v>85.862068965517253</c:v>
                </c:pt>
                <c:pt idx="49">
                  <c:v>90.601503759398497</c:v>
                </c:pt>
                <c:pt idx="50">
                  <c:v>89.285714285714292</c:v>
                </c:pt>
                <c:pt idx="51">
                  <c:v>88.205128205128204</c:v>
                </c:pt>
                <c:pt idx="52">
                  <c:v>77.777777777777786</c:v>
                </c:pt>
                <c:pt idx="53">
                  <c:v>96</c:v>
                </c:pt>
                <c:pt idx="54">
                  <c:v>75.534308211473572</c:v>
                </c:pt>
                <c:pt idx="55">
                  <c:v>69.266589057043078</c:v>
                </c:pt>
                <c:pt idx="56">
                  <c:v>73.678756476683944</c:v>
                </c:pt>
                <c:pt idx="57">
                  <c:v>91.366906474820141</c:v>
                </c:pt>
                <c:pt idx="58">
                  <c:v>94.047619047619051</c:v>
                </c:pt>
                <c:pt idx="59">
                  <c:v>51.94444444444445</c:v>
                </c:pt>
                <c:pt idx="60">
                  <c:v>94.24</c:v>
                </c:pt>
                <c:pt idx="61">
                  <c:v>83.137254901960787</c:v>
                </c:pt>
                <c:pt idx="62">
                  <c:v>76.536312849162016</c:v>
                </c:pt>
                <c:pt idx="63">
                  <c:v>80.106100795755964</c:v>
                </c:pt>
                <c:pt idx="64">
                  <c:v>68.609865470852014</c:v>
                </c:pt>
                <c:pt idx="65">
                  <c:v>53.630573248407643</c:v>
                </c:pt>
                <c:pt idx="66">
                  <c:v>50.48476454293629</c:v>
                </c:pt>
                <c:pt idx="67">
                  <c:v>72.53682487725041</c:v>
                </c:pt>
                <c:pt idx="68">
                  <c:v>58.036175710594321</c:v>
                </c:pt>
                <c:pt idx="69">
                  <c:v>40.658644711842939</c:v>
                </c:pt>
              </c:numCache>
            </c:numRef>
          </c:val>
          <c:smooth val="0"/>
          <c:extLst>
            <c:ext xmlns:c16="http://schemas.microsoft.com/office/drawing/2014/chart" uri="{C3380CC4-5D6E-409C-BE32-E72D297353CC}">
              <c16:uniqueId val="{00000001-ACEB-4F67-BFD6-5568258DD1AE}"/>
            </c:ext>
          </c:extLst>
        </c:ser>
        <c:ser>
          <c:idx val="2"/>
          <c:order val="2"/>
          <c:tx>
            <c:strRef>
              <c:f>Лист3!$AA$2:$AA$3</c:f>
              <c:strCache>
                <c:ptCount val="1"/>
                <c:pt idx="0">
                  <c:v>Биология 7 класс </c:v>
                </c:pt>
              </c:strCache>
            </c:strRef>
          </c:tx>
          <c:cat>
            <c:strRef>
              <c:f>Лист3!$L$4:$L$73</c:f>
              <c:strCache>
                <c:ptCount val="70"/>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Гафурийский МР</c:v>
                </c:pt>
                <c:pt idx="20">
                  <c:v>ГО г.Агидель</c:v>
                </c:pt>
                <c:pt idx="21">
                  <c:v>ГО г.Кумертау</c:v>
                </c:pt>
                <c:pt idx="22">
                  <c:v>ГО г.Нефтекамск</c:v>
                </c:pt>
                <c:pt idx="23">
                  <c:v>ГО г.Октябрьский</c:v>
                </c:pt>
                <c:pt idx="24">
                  <c:v>ГО г.Салават</c:v>
                </c:pt>
                <c:pt idx="25">
                  <c:v>ГО г.Сибай</c:v>
                </c:pt>
                <c:pt idx="26">
                  <c:v>ГО г.Стерлитамак</c:v>
                </c:pt>
                <c:pt idx="27">
                  <c:v>ГО ЗАТО г.Межгорье</c:v>
                </c:pt>
                <c:pt idx="28">
                  <c:v>Давлекановский МР</c:v>
                </c:pt>
                <c:pt idx="29">
                  <c:v>Дуванский МР</c:v>
                </c:pt>
                <c:pt idx="30">
                  <c:v>Дюртюлигский МР</c:v>
                </c:pt>
                <c:pt idx="31">
                  <c:v>Ермекеевский МР</c:v>
                </c:pt>
                <c:pt idx="32">
                  <c:v>Зианчуринский МР</c:v>
                </c:pt>
                <c:pt idx="33">
                  <c:v>Зилаирский МР</c:v>
                </c:pt>
                <c:pt idx="34">
                  <c:v>Иглинский МР</c:v>
                </c:pt>
                <c:pt idx="35">
                  <c:v>Илишевский МР</c:v>
                </c:pt>
                <c:pt idx="36">
                  <c:v>Ишимбайский МР</c:v>
                </c:pt>
                <c:pt idx="37">
                  <c:v>Калтасинский МР</c:v>
                </c:pt>
                <c:pt idx="38">
                  <c:v>Караидельский МР</c:v>
                </c:pt>
                <c:pt idx="39">
                  <c:v>Кармаскалинский МР</c:v>
                </c:pt>
                <c:pt idx="40">
                  <c:v>Кигинский МР</c:v>
                </c:pt>
                <c:pt idx="41">
                  <c:v>Краснокамский МР</c:v>
                </c:pt>
                <c:pt idx="42">
                  <c:v>Кугарчинский МР</c:v>
                </c:pt>
                <c:pt idx="43">
                  <c:v>Кушнаренковский МР</c:v>
                </c:pt>
                <c:pt idx="44">
                  <c:v>Куюргазинский МР</c:v>
                </c:pt>
                <c:pt idx="45">
                  <c:v>Мелеузовский МР</c:v>
                </c:pt>
                <c:pt idx="46">
                  <c:v>Мечетлинский МР</c:v>
                </c:pt>
                <c:pt idx="47">
                  <c:v>Мишкинский МР</c:v>
                </c:pt>
                <c:pt idx="48">
                  <c:v>Миякинский МР</c:v>
                </c:pt>
                <c:pt idx="49">
                  <c:v>Нуримановский МР</c:v>
                </c:pt>
                <c:pt idx="50">
                  <c:v>Салаватский МР</c:v>
                </c:pt>
                <c:pt idx="51">
                  <c:v>Стерлибашевский МР</c:v>
                </c:pt>
                <c:pt idx="52">
                  <c:v>Стерлитамакский МР</c:v>
                </c:pt>
                <c:pt idx="53">
                  <c:v>Татышлинский МР</c:v>
                </c:pt>
                <c:pt idx="54">
                  <c:v>Туймазинский МР</c:v>
                </c:pt>
                <c:pt idx="55">
                  <c:v>Уфимский МР</c:v>
                </c:pt>
                <c:pt idx="56">
                  <c:v>Учалинский МР</c:v>
                </c:pt>
                <c:pt idx="57">
                  <c:v>Федоровский МР</c:v>
                </c:pt>
                <c:pt idx="58">
                  <c:v>Хайбуллинский МР</c:v>
                </c:pt>
                <c:pt idx="59">
                  <c:v>Чекмагушевский МР</c:v>
                </c:pt>
                <c:pt idx="60">
                  <c:v>Чишминский МР</c:v>
                </c:pt>
                <c:pt idx="61">
                  <c:v>Шаранский МР</c:v>
                </c:pt>
                <c:pt idx="62">
                  <c:v>Янаульский МР</c:v>
                </c:pt>
                <c:pt idx="63">
                  <c:v>ГО г.Уфа Демский район</c:v>
                </c:pt>
                <c:pt idx="64">
                  <c:v>ГО г.Уфа Калининский район</c:v>
                </c:pt>
                <c:pt idx="65">
                  <c:v>ГО г.Уфа Кировский район</c:v>
                </c:pt>
                <c:pt idx="66">
                  <c:v>ГО г.Уфа Ленинский район</c:v>
                </c:pt>
                <c:pt idx="67">
                  <c:v>ГО г.Уфа Октябрьский район</c:v>
                </c:pt>
                <c:pt idx="68">
                  <c:v>ГО г.Уфа Орджоникидзевский район</c:v>
                </c:pt>
                <c:pt idx="69">
                  <c:v>ГО г.Уфа Советский район</c:v>
                </c:pt>
              </c:strCache>
            </c:strRef>
          </c:cat>
          <c:val>
            <c:numRef>
              <c:f>Лист3!$AA$4:$AA$73</c:f>
              <c:numCache>
                <c:formatCode>0.000</c:formatCode>
                <c:ptCount val="70"/>
                <c:pt idx="0">
                  <c:v>71.990601499004967</c:v>
                </c:pt>
                <c:pt idx="1">
                  <c:v>83.308270676691734</c:v>
                </c:pt>
                <c:pt idx="2">
                  <c:v>48.856548856548862</c:v>
                </c:pt>
                <c:pt idx="3">
                  <c:v>46.753246753246749</c:v>
                </c:pt>
                <c:pt idx="4">
                  <c:v>89.387755102040813</c:v>
                </c:pt>
                <c:pt idx="5">
                  <c:v>80.10335917312662</c:v>
                </c:pt>
                <c:pt idx="6">
                  <c:v>79.708520179372201</c:v>
                </c:pt>
                <c:pt idx="7">
                  <c:v>92.307692307692307</c:v>
                </c:pt>
                <c:pt idx="8">
                  <c:v>97.379912663755462</c:v>
                </c:pt>
                <c:pt idx="9">
                  <c:v>84.432717678100261</c:v>
                </c:pt>
                <c:pt idx="10">
                  <c:v>92.170818505338076</c:v>
                </c:pt>
                <c:pt idx="11">
                  <c:v>75.420168067226882</c:v>
                </c:pt>
                <c:pt idx="12">
                  <c:v>90.625</c:v>
                </c:pt>
                <c:pt idx="13">
                  <c:v>80.683156654888094</c:v>
                </c:pt>
                <c:pt idx="14">
                  <c:v>51.785714285714292</c:v>
                </c:pt>
                <c:pt idx="15">
                  <c:v>85.569985569985576</c:v>
                </c:pt>
                <c:pt idx="16">
                  <c:v>99.317406143344712</c:v>
                </c:pt>
                <c:pt idx="17">
                  <c:v>69.162995594713664</c:v>
                </c:pt>
                <c:pt idx="18">
                  <c:v>65</c:v>
                </c:pt>
                <c:pt idx="19">
                  <c:v>44.060475161987043</c:v>
                </c:pt>
                <c:pt idx="20">
                  <c:v>59.45945945945946</c:v>
                </c:pt>
                <c:pt idx="21">
                  <c:v>57.844474761255114</c:v>
                </c:pt>
                <c:pt idx="22">
                  <c:v>84.304932735426007</c:v>
                </c:pt>
                <c:pt idx="23">
                  <c:v>89.739985945186234</c:v>
                </c:pt>
                <c:pt idx="24">
                  <c:v>71.679028995279836</c:v>
                </c:pt>
                <c:pt idx="25">
                  <c:v>54.132712456344592</c:v>
                </c:pt>
                <c:pt idx="26">
                  <c:v>64.316057774001706</c:v>
                </c:pt>
                <c:pt idx="27">
                  <c:v>88.965517241379317</c:v>
                </c:pt>
                <c:pt idx="28">
                  <c:v>78.640776699029118</c:v>
                </c:pt>
                <c:pt idx="29">
                  <c:v>94.536817102137775</c:v>
                </c:pt>
                <c:pt idx="30">
                  <c:v>85.633001422475104</c:v>
                </c:pt>
                <c:pt idx="31">
                  <c:v>87.022900763358777</c:v>
                </c:pt>
                <c:pt idx="32">
                  <c:v>89.212827988338191</c:v>
                </c:pt>
                <c:pt idx="33">
                  <c:v>76.608187134502927</c:v>
                </c:pt>
                <c:pt idx="34">
                  <c:v>79.858299595141702</c:v>
                </c:pt>
                <c:pt idx="35">
                  <c:v>95.174262734584445</c:v>
                </c:pt>
                <c:pt idx="36">
                  <c:v>75.499092558983676</c:v>
                </c:pt>
                <c:pt idx="37">
                  <c:v>94.848484848484844</c:v>
                </c:pt>
                <c:pt idx="38">
                  <c:v>87.452471482889734</c:v>
                </c:pt>
                <c:pt idx="39">
                  <c:v>92.634560906515588</c:v>
                </c:pt>
                <c:pt idx="40">
                  <c:v>89.344262295081961</c:v>
                </c:pt>
                <c:pt idx="41">
                  <c:v>57.831325301204814</c:v>
                </c:pt>
                <c:pt idx="42">
                  <c:v>84.029484029484024</c:v>
                </c:pt>
                <c:pt idx="43">
                  <c:v>49.570200573065904</c:v>
                </c:pt>
                <c:pt idx="44">
                  <c:v>59.047619047619051</c:v>
                </c:pt>
                <c:pt idx="45">
                  <c:v>78.98363479758828</c:v>
                </c:pt>
                <c:pt idx="46">
                  <c:v>85.507246376811594</c:v>
                </c:pt>
                <c:pt idx="47">
                  <c:v>90.189873417721529</c:v>
                </c:pt>
                <c:pt idx="48">
                  <c:v>96.026490066225165</c:v>
                </c:pt>
                <c:pt idx="49">
                  <c:v>87.755102040816325</c:v>
                </c:pt>
                <c:pt idx="50">
                  <c:v>71.31782945736434</c:v>
                </c:pt>
                <c:pt idx="51">
                  <c:v>85.526315789473685</c:v>
                </c:pt>
                <c:pt idx="52">
                  <c:v>78.068410462776654</c:v>
                </c:pt>
                <c:pt idx="53">
                  <c:v>92.666666666666657</c:v>
                </c:pt>
                <c:pt idx="54">
                  <c:v>77.642276422764226</c:v>
                </c:pt>
                <c:pt idx="55">
                  <c:v>82.329842931937165</c:v>
                </c:pt>
                <c:pt idx="56">
                  <c:v>74.137931034482762</c:v>
                </c:pt>
                <c:pt idx="57">
                  <c:v>88.435374149659864</c:v>
                </c:pt>
                <c:pt idx="58">
                  <c:v>68.232662192393732</c:v>
                </c:pt>
                <c:pt idx="59">
                  <c:v>47.619047619047613</c:v>
                </c:pt>
                <c:pt idx="60">
                  <c:v>93.445378151260499</c:v>
                </c:pt>
                <c:pt idx="61">
                  <c:v>91.372549019607845</c:v>
                </c:pt>
                <c:pt idx="62">
                  <c:v>54.498269896193776</c:v>
                </c:pt>
                <c:pt idx="63">
                  <c:v>80.53830227743272</c:v>
                </c:pt>
                <c:pt idx="64">
                  <c:v>71.398483572030329</c:v>
                </c:pt>
                <c:pt idx="65">
                  <c:v>62.197483059051308</c:v>
                </c:pt>
                <c:pt idx="66">
                  <c:v>46.762048192771083</c:v>
                </c:pt>
                <c:pt idx="67">
                  <c:v>78.392523364485982</c:v>
                </c:pt>
                <c:pt idx="68">
                  <c:v>61.16343490304709</c:v>
                </c:pt>
                <c:pt idx="69">
                  <c:v>57.263157894736835</c:v>
                </c:pt>
              </c:numCache>
            </c:numRef>
          </c:val>
          <c:smooth val="0"/>
          <c:extLst>
            <c:ext xmlns:c16="http://schemas.microsoft.com/office/drawing/2014/chart" uri="{C3380CC4-5D6E-409C-BE32-E72D297353CC}">
              <c16:uniqueId val="{00000002-ACEB-4F67-BFD6-5568258DD1AE}"/>
            </c:ext>
          </c:extLst>
        </c:ser>
        <c:ser>
          <c:idx val="3"/>
          <c:order val="3"/>
          <c:tx>
            <c:strRef>
              <c:f>Лист3!$AB$2:$AB$3</c:f>
              <c:strCache>
                <c:ptCount val="1"/>
                <c:pt idx="0">
                  <c:v>Биология 9 класс </c:v>
                </c:pt>
              </c:strCache>
            </c:strRef>
          </c:tx>
          <c:cat>
            <c:strRef>
              <c:f>Лист3!$L$4:$L$73</c:f>
              <c:strCache>
                <c:ptCount val="70"/>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Гафурийский МР</c:v>
                </c:pt>
                <c:pt idx="20">
                  <c:v>ГО г.Агидель</c:v>
                </c:pt>
                <c:pt idx="21">
                  <c:v>ГО г.Кумертау</c:v>
                </c:pt>
                <c:pt idx="22">
                  <c:v>ГО г.Нефтекамск</c:v>
                </c:pt>
                <c:pt idx="23">
                  <c:v>ГО г.Октябрьский</c:v>
                </c:pt>
                <c:pt idx="24">
                  <c:v>ГО г.Салават</c:v>
                </c:pt>
                <c:pt idx="25">
                  <c:v>ГО г.Сибай</c:v>
                </c:pt>
                <c:pt idx="26">
                  <c:v>ГО г.Стерлитамак</c:v>
                </c:pt>
                <c:pt idx="27">
                  <c:v>ГО ЗАТО г.Межгорье</c:v>
                </c:pt>
                <c:pt idx="28">
                  <c:v>Давлекановский МР</c:v>
                </c:pt>
                <c:pt idx="29">
                  <c:v>Дуванский МР</c:v>
                </c:pt>
                <c:pt idx="30">
                  <c:v>Дюртюлигский МР</c:v>
                </c:pt>
                <c:pt idx="31">
                  <c:v>Ермекеевский МР</c:v>
                </c:pt>
                <c:pt idx="32">
                  <c:v>Зианчуринский МР</c:v>
                </c:pt>
                <c:pt idx="33">
                  <c:v>Зилаирский МР</c:v>
                </c:pt>
                <c:pt idx="34">
                  <c:v>Иглинский МР</c:v>
                </c:pt>
                <c:pt idx="35">
                  <c:v>Илишевский МР</c:v>
                </c:pt>
                <c:pt idx="36">
                  <c:v>Ишимбайский МР</c:v>
                </c:pt>
                <c:pt idx="37">
                  <c:v>Калтасинский МР</c:v>
                </c:pt>
                <c:pt idx="38">
                  <c:v>Караидельский МР</c:v>
                </c:pt>
                <c:pt idx="39">
                  <c:v>Кармаскалинский МР</c:v>
                </c:pt>
                <c:pt idx="40">
                  <c:v>Кигинский МР</c:v>
                </c:pt>
                <c:pt idx="41">
                  <c:v>Краснокамский МР</c:v>
                </c:pt>
                <c:pt idx="42">
                  <c:v>Кугарчинский МР</c:v>
                </c:pt>
                <c:pt idx="43">
                  <c:v>Кушнаренковский МР</c:v>
                </c:pt>
                <c:pt idx="44">
                  <c:v>Куюргазинский МР</c:v>
                </c:pt>
                <c:pt idx="45">
                  <c:v>Мелеузовский МР</c:v>
                </c:pt>
                <c:pt idx="46">
                  <c:v>Мечетлинский МР</c:v>
                </c:pt>
                <c:pt idx="47">
                  <c:v>Мишкинский МР</c:v>
                </c:pt>
                <c:pt idx="48">
                  <c:v>Миякинский МР</c:v>
                </c:pt>
                <c:pt idx="49">
                  <c:v>Нуримановский МР</c:v>
                </c:pt>
                <c:pt idx="50">
                  <c:v>Салаватский МР</c:v>
                </c:pt>
                <c:pt idx="51">
                  <c:v>Стерлибашевский МР</c:v>
                </c:pt>
                <c:pt idx="52">
                  <c:v>Стерлитамакский МР</c:v>
                </c:pt>
                <c:pt idx="53">
                  <c:v>Татышлинский МР</c:v>
                </c:pt>
                <c:pt idx="54">
                  <c:v>Туймазинский МР</c:v>
                </c:pt>
                <c:pt idx="55">
                  <c:v>Уфимский МР</c:v>
                </c:pt>
                <c:pt idx="56">
                  <c:v>Учалинский МР</c:v>
                </c:pt>
                <c:pt idx="57">
                  <c:v>Федоровский МР</c:v>
                </c:pt>
                <c:pt idx="58">
                  <c:v>Хайбуллинский МР</c:v>
                </c:pt>
                <c:pt idx="59">
                  <c:v>Чекмагушевский МР</c:v>
                </c:pt>
                <c:pt idx="60">
                  <c:v>Чишминский МР</c:v>
                </c:pt>
                <c:pt idx="61">
                  <c:v>Шаранский МР</c:v>
                </c:pt>
                <c:pt idx="62">
                  <c:v>Янаульский МР</c:v>
                </c:pt>
                <c:pt idx="63">
                  <c:v>ГО г.Уфа Демский район</c:v>
                </c:pt>
                <c:pt idx="64">
                  <c:v>ГО г.Уфа Калининский район</c:v>
                </c:pt>
                <c:pt idx="65">
                  <c:v>ГО г.Уфа Кировский район</c:v>
                </c:pt>
                <c:pt idx="66">
                  <c:v>ГО г.Уфа Ленинский район</c:v>
                </c:pt>
                <c:pt idx="67">
                  <c:v>ГО г.Уфа Октябрьский район</c:v>
                </c:pt>
                <c:pt idx="68">
                  <c:v>ГО г.Уфа Орджоникидзевский район</c:v>
                </c:pt>
                <c:pt idx="69">
                  <c:v>ГО г.Уфа Советский район</c:v>
                </c:pt>
              </c:strCache>
            </c:strRef>
          </c:cat>
          <c:val>
            <c:numRef>
              <c:f>Лист3!$AB$4:$AB$73</c:f>
              <c:numCache>
                <c:formatCode>0.000</c:formatCode>
                <c:ptCount val="70"/>
                <c:pt idx="0">
                  <c:v>87.960792479771541</c:v>
                </c:pt>
                <c:pt idx="1">
                  <c:v>87.299465240641723</c:v>
                </c:pt>
                <c:pt idx="2">
                  <c:v>79.245283018867923</c:v>
                </c:pt>
                <c:pt idx="3">
                  <c:v>62.650602409638559</c:v>
                </c:pt>
                <c:pt idx="4">
                  <c:v>93.726937269372684</c:v>
                </c:pt>
                <c:pt idx="5">
                  <c:v>94.087403598971719</c:v>
                </c:pt>
                <c:pt idx="6">
                  <c:v>77.541899441340775</c:v>
                </c:pt>
                <c:pt idx="7">
                  <c:v>86.73139158576052</c:v>
                </c:pt>
                <c:pt idx="8">
                  <c:v>89.121338912133893</c:v>
                </c:pt>
                <c:pt idx="9">
                  <c:v>87.293889427740055</c:v>
                </c:pt>
                <c:pt idx="10">
                  <c:v>92.361111111111114</c:v>
                </c:pt>
                <c:pt idx="11">
                  <c:v>89.419544452608378</c:v>
                </c:pt>
                <c:pt idx="12">
                  <c:v>93.115942028985515</c:v>
                </c:pt>
                <c:pt idx="13">
                  <c:v>77.457404980340755</c:v>
                </c:pt>
                <c:pt idx="14">
                  <c:v>91.986062717770039</c:v>
                </c:pt>
                <c:pt idx="15">
                  <c:v>83.033033033033036</c:v>
                </c:pt>
                <c:pt idx="16">
                  <c:v>97.005988023952099</c:v>
                </c:pt>
                <c:pt idx="17">
                  <c:v>55.609756097560982</c:v>
                </c:pt>
                <c:pt idx="18">
                  <c:v>63.253012048192772</c:v>
                </c:pt>
                <c:pt idx="19">
                  <c:v>61.396303901437378</c:v>
                </c:pt>
                <c:pt idx="20">
                  <c:v>95.061728395061735</c:v>
                </c:pt>
                <c:pt idx="21">
                  <c:v>72.861356932153384</c:v>
                </c:pt>
                <c:pt idx="22">
                  <c:v>88.395335924486389</c:v>
                </c:pt>
                <c:pt idx="23">
                  <c:v>98.697068403908787</c:v>
                </c:pt>
                <c:pt idx="24">
                  <c:v>75.49523110785033</c:v>
                </c:pt>
                <c:pt idx="25">
                  <c:v>83.554376657824932</c:v>
                </c:pt>
                <c:pt idx="26">
                  <c:v>72.841548130995704</c:v>
                </c:pt>
                <c:pt idx="27">
                  <c:v>97.241379310344826</c:v>
                </c:pt>
                <c:pt idx="28">
                  <c:v>94.589178356713418</c:v>
                </c:pt>
                <c:pt idx="29">
                  <c:v>95.942720763723159</c:v>
                </c:pt>
                <c:pt idx="30">
                  <c:v>93.417366946778714</c:v>
                </c:pt>
                <c:pt idx="31">
                  <c:v>93.333333333333329</c:v>
                </c:pt>
                <c:pt idx="32">
                  <c:v>82.191780821917803</c:v>
                </c:pt>
                <c:pt idx="33">
                  <c:v>69.021739130434781</c:v>
                </c:pt>
                <c:pt idx="34">
                  <c:v>80.482686253934943</c:v>
                </c:pt>
                <c:pt idx="35">
                  <c:v>75.450450450450447</c:v>
                </c:pt>
                <c:pt idx="36">
                  <c:v>74.540174249757982</c:v>
                </c:pt>
                <c:pt idx="37">
                  <c:v>98.082191780821915</c:v>
                </c:pt>
                <c:pt idx="38">
                  <c:v>89.91935483870968</c:v>
                </c:pt>
                <c:pt idx="39">
                  <c:v>92.899408284023664</c:v>
                </c:pt>
                <c:pt idx="40">
                  <c:v>93.360995850622402</c:v>
                </c:pt>
                <c:pt idx="41">
                  <c:v>83.946488294314378</c:v>
                </c:pt>
                <c:pt idx="42">
                  <c:v>88.36104513064133</c:v>
                </c:pt>
                <c:pt idx="43">
                  <c:v>79.251700680272108</c:v>
                </c:pt>
                <c:pt idx="44">
                  <c:v>77.10280373831776</c:v>
                </c:pt>
                <c:pt idx="45">
                  <c:v>76.236663433559642</c:v>
                </c:pt>
                <c:pt idx="46">
                  <c:v>91.614906832298132</c:v>
                </c:pt>
                <c:pt idx="47">
                  <c:v>69.014084507042256</c:v>
                </c:pt>
                <c:pt idx="48">
                  <c:v>89.274447949526817</c:v>
                </c:pt>
                <c:pt idx="49">
                  <c:v>81.639344262295083</c:v>
                </c:pt>
                <c:pt idx="50">
                  <c:v>79.245283018867923</c:v>
                </c:pt>
                <c:pt idx="51">
                  <c:v>50.259067357512954</c:v>
                </c:pt>
                <c:pt idx="52">
                  <c:v>79.205607476635507</c:v>
                </c:pt>
                <c:pt idx="53">
                  <c:v>81.578947368421055</c:v>
                </c:pt>
                <c:pt idx="54">
                  <c:v>85.301668806161743</c:v>
                </c:pt>
                <c:pt idx="55">
                  <c:v>82.35294117647058</c:v>
                </c:pt>
                <c:pt idx="56">
                  <c:v>80.347448425624322</c:v>
                </c:pt>
                <c:pt idx="57">
                  <c:v>71.328671328671334</c:v>
                </c:pt>
                <c:pt idx="58">
                  <c:v>83.733333333333334</c:v>
                </c:pt>
                <c:pt idx="59">
                  <c:v>87.820512820512818</c:v>
                </c:pt>
                <c:pt idx="60">
                  <c:v>98.375451263537911</c:v>
                </c:pt>
                <c:pt idx="61">
                  <c:v>79.166666666666657</c:v>
                </c:pt>
                <c:pt idx="62">
                  <c:v>73.985239852398522</c:v>
                </c:pt>
                <c:pt idx="63">
                  <c:v>92.53910950661853</c:v>
                </c:pt>
                <c:pt idx="64">
                  <c:v>78.366336633663366</c:v>
                </c:pt>
                <c:pt idx="65">
                  <c:v>76.554536187563713</c:v>
                </c:pt>
                <c:pt idx="66">
                  <c:v>92.843326885880074</c:v>
                </c:pt>
                <c:pt idx="67">
                  <c:v>86.755250750107166</c:v>
                </c:pt>
                <c:pt idx="68">
                  <c:v>70.715096481271274</c:v>
                </c:pt>
                <c:pt idx="69">
                  <c:v>92.737430167597765</c:v>
                </c:pt>
              </c:numCache>
            </c:numRef>
          </c:val>
          <c:smooth val="0"/>
          <c:extLst>
            <c:ext xmlns:c16="http://schemas.microsoft.com/office/drawing/2014/chart" uri="{C3380CC4-5D6E-409C-BE32-E72D297353CC}">
              <c16:uniqueId val="{00000003-ACEB-4F67-BFD6-5568258DD1AE}"/>
            </c:ext>
          </c:extLst>
        </c:ser>
        <c:ser>
          <c:idx val="4"/>
          <c:order val="4"/>
          <c:tx>
            <c:strRef>
              <c:f>Лист3!$AC$2:$AC$3</c:f>
              <c:strCache>
                <c:ptCount val="1"/>
                <c:pt idx="0">
                  <c:v>Биология 10 класс </c:v>
                </c:pt>
              </c:strCache>
            </c:strRef>
          </c:tx>
          <c:cat>
            <c:strRef>
              <c:f>Лист3!$L$4:$L$73</c:f>
              <c:strCache>
                <c:ptCount val="70"/>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Гафурийский МР</c:v>
                </c:pt>
                <c:pt idx="20">
                  <c:v>ГО г.Агидель</c:v>
                </c:pt>
                <c:pt idx="21">
                  <c:v>ГО г.Кумертау</c:v>
                </c:pt>
                <c:pt idx="22">
                  <c:v>ГО г.Нефтекамск</c:v>
                </c:pt>
                <c:pt idx="23">
                  <c:v>ГО г.Октябрьский</c:v>
                </c:pt>
                <c:pt idx="24">
                  <c:v>ГО г.Салават</c:v>
                </c:pt>
                <c:pt idx="25">
                  <c:v>ГО г.Сибай</c:v>
                </c:pt>
                <c:pt idx="26">
                  <c:v>ГО г.Стерлитамак</c:v>
                </c:pt>
                <c:pt idx="27">
                  <c:v>ГО ЗАТО г.Межгорье</c:v>
                </c:pt>
                <c:pt idx="28">
                  <c:v>Давлекановский МР</c:v>
                </c:pt>
                <c:pt idx="29">
                  <c:v>Дуванский МР</c:v>
                </c:pt>
                <c:pt idx="30">
                  <c:v>Дюртюлигский МР</c:v>
                </c:pt>
                <c:pt idx="31">
                  <c:v>Ермекеевский МР</c:v>
                </c:pt>
                <c:pt idx="32">
                  <c:v>Зианчуринский МР</c:v>
                </c:pt>
                <c:pt idx="33">
                  <c:v>Зилаирский МР</c:v>
                </c:pt>
                <c:pt idx="34">
                  <c:v>Иглинский МР</c:v>
                </c:pt>
                <c:pt idx="35">
                  <c:v>Илишевский МР</c:v>
                </c:pt>
                <c:pt idx="36">
                  <c:v>Ишимбайский МР</c:v>
                </c:pt>
                <c:pt idx="37">
                  <c:v>Калтасинский МР</c:v>
                </c:pt>
                <c:pt idx="38">
                  <c:v>Караидельский МР</c:v>
                </c:pt>
                <c:pt idx="39">
                  <c:v>Кармаскалинский МР</c:v>
                </c:pt>
                <c:pt idx="40">
                  <c:v>Кигинский МР</c:v>
                </c:pt>
                <c:pt idx="41">
                  <c:v>Краснокамский МР</c:v>
                </c:pt>
                <c:pt idx="42">
                  <c:v>Кугарчинский МР</c:v>
                </c:pt>
                <c:pt idx="43">
                  <c:v>Кушнаренковский МР</c:v>
                </c:pt>
                <c:pt idx="44">
                  <c:v>Куюргазинский МР</c:v>
                </c:pt>
                <c:pt idx="45">
                  <c:v>Мелеузовский МР</c:v>
                </c:pt>
                <c:pt idx="46">
                  <c:v>Мечетлинский МР</c:v>
                </c:pt>
                <c:pt idx="47">
                  <c:v>Мишкинский МР</c:v>
                </c:pt>
                <c:pt idx="48">
                  <c:v>Миякинский МР</c:v>
                </c:pt>
                <c:pt idx="49">
                  <c:v>Нуримановский МР</c:v>
                </c:pt>
                <c:pt idx="50">
                  <c:v>Салаватский МР</c:v>
                </c:pt>
                <c:pt idx="51">
                  <c:v>Стерлибашевский МР</c:v>
                </c:pt>
                <c:pt idx="52">
                  <c:v>Стерлитамакский МР</c:v>
                </c:pt>
                <c:pt idx="53">
                  <c:v>Татышлинский МР</c:v>
                </c:pt>
                <c:pt idx="54">
                  <c:v>Туймазинский МР</c:v>
                </c:pt>
                <c:pt idx="55">
                  <c:v>Уфимский МР</c:v>
                </c:pt>
                <c:pt idx="56">
                  <c:v>Учалинский МР</c:v>
                </c:pt>
                <c:pt idx="57">
                  <c:v>Федоровский МР</c:v>
                </c:pt>
                <c:pt idx="58">
                  <c:v>Хайбуллинский МР</c:v>
                </c:pt>
                <c:pt idx="59">
                  <c:v>Чекмагушевский МР</c:v>
                </c:pt>
                <c:pt idx="60">
                  <c:v>Чишминский МР</c:v>
                </c:pt>
                <c:pt idx="61">
                  <c:v>Шаранский МР</c:v>
                </c:pt>
                <c:pt idx="62">
                  <c:v>Янаульский МР</c:v>
                </c:pt>
                <c:pt idx="63">
                  <c:v>ГО г.Уфа Демский район</c:v>
                </c:pt>
                <c:pt idx="64">
                  <c:v>ГО г.Уфа Калининский район</c:v>
                </c:pt>
                <c:pt idx="65">
                  <c:v>ГО г.Уфа Кировский район</c:v>
                </c:pt>
                <c:pt idx="66">
                  <c:v>ГО г.Уфа Ленинский район</c:v>
                </c:pt>
                <c:pt idx="67">
                  <c:v>ГО г.Уфа Октябрьский район</c:v>
                </c:pt>
                <c:pt idx="68">
                  <c:v>ГО г.Уфа Орджоникидзевский район</c:v>
                </c:pt>
                <c:pt idx="69">
                  <c:v>ГО г.Уфа Советский район</c:v>
                </c:pt>
              </c:strCache>
            </c:strRef>
          </c:cat>
          <c:val>
            <c:numRef>
              <c:f>Лист3!$AC$4:$AC$73</c:f>
              <c:numCache>
                <c:formatCode>0.000</c:formatCode>
                <c:ptCount val="70"/>
                <c:pt idx="0">
                  <c:v>36.363796629570622</c:v>
                </c:pt>
                <c:pt idx="1">
                  <c:v>72.687224669603523</c:v>
                </c:pt>
                <c:pt idx="2">
                  <c:v>26.923076923076923</c:v>
                </c:pt>
                <c:pt idx="3">
                  <c:v>36.619718309859159</c:v>
                </c:pt>
                <c:pt idx="4">
                  <c:v>82.558139534883722</c:v>
                </c:pt>
                <c:pt idx="5">
                  <c:v>83.177570093457945</c:v>
                </c:pt>
                <c:pt idx="6">
                  <c:v>69.483568075117375</c:v>
                </c:pt>
                <c:pt idx="7">
                  <c:v>70.754716981132077</c:v>
                </c:pt>
                <c:pt idx="8">
                  <c:v>63.380281690140848</c:v>
                </c:pt>
                <c:pt idx="9">
                  <c:v>58.04195804195804</c:v>
                </c:pt>
                <c:pt idx="10">
                  <c:v>62.666666666666671</c:v>
                </c:pt>
                <c:pt idx="11">
                  <c:v>72.684085510688831</c:v>
                </c:pt>
                <c:pt idx="12">
                  <c:v>82.835820895522389</c:v>
                </c:pt>
                <c:pt idx="13">
                  <c:v>39.303482587064678</c:v>
                </c:pt>
                <c:pt idx="14">
                  <c:v>80.952380952380949</c:v>
                </c:pt>
                <c:pt idx="15">
                  <c:v>48.854961832061065</c:v>
                </c:pt>
                <c:pt idx="16">
                  <c:v>94.73684210526315</c:v>
                </c:pt>
                <c:pt idx="17">
                  <c:v>61.702127659574465</c:v>
                </c:pt>
                <c:pt idx="18">
                  <c:v>60.526315789473685</c:v>
                </c:pt>
                <c:pt idx="19">
                  <c:v>54.205607476635507</c:v>
                </c:pt>
                <c:pt idx="20">
                  <c:v>30.188679245283019</c:v>
                </c:pt>
                <c:pt idx="21">
                  <c:v>41.319444444444443</c:v>
                </c:pt>
                <c:pt idx="22">
                  <c:v>31.25</c:v>
                </c:pt>
                <c:pt idx="23">
                  <c:v>32.493702770780857</c:v>
                </c:pt>
                <c:pt idx="24">
                  <c:v>25.9765625</c:v>
                </c:pt>
                <c:pt idx="25">
                  <c:v>76.538461538461533</c:v>
                </c:pt>
                <c:pt idx="26">
                  <c:v>25.271149674620393</c:v>
                </c:pt>
                <c:pt idx="27">
                  <c:v>52.380952380952387</c:v>
                </c:pt>
                <c:pt idx="28">
                  <c:v>81.102362204724415</c:v>
                </c:pt>
                <c:pt idx="29">
                  <c:v>69.753086419753089</c:v>
                </c:pt>
                <c:pt idx="30">
                  <c:v>72.151898734177209</c:v>
                </c:pt>
                <c:pt idx="31">
                  <c:v>92.857142857142861</c:v>
                </c:pt>
                <c:pt idx="32">
                  <c:v>72.033898305084747</c:v>
                </c:pt>
                <c:pt idx="33">
                  <c:v>80</c:v>
                </c:pt>
                <c:pt idx="34">
                  <c:v>58.5</c:v>
                </c:pt>
                <c:pt idx="35">
                  <c:v>48.453608247422679</c:v>
                </c:pt>
                <c:pt idx="36">
                  <c:v>41.573033707865171</c:v>
                </c:pt>
                <c:pt idx="37">
                  <c:v>64.462809917355372</c:v>
                </c:pt>
                <c:pt idx="38">
                  <c:v>72.340425531914903</c:v>
                </c:pt>
                <c:pt idx="39">
                  <c:v>90.419161676646709</c:v>
                </c:pt>
                <c:pt idx="40">
                  <c:v>57.999999999999993</c:v>
                </c:pt>
                <c:pt idx="41">
                  <c:v>68.181818181818173</c:v>
                </c:pt>
                <c:pt idx="42">
                  <c:v>76.146788990825684</c:v>
                </c:pt>
                <c:pt idx="43">
                  <c:v>42.222222222222221</c:v>
                </c:pt>
                <c:pt idx="44">
                  <c:v>63.333333333333329</c:v>
                </c:pt>
                <c:pt idx="45">
                  <c:v>33.707865168539328</c:v>
                </c:pt>
                <c:pt idx="46">
                  <c:v>72.972972972972968</c:v>
                </c:pt>
                <c:pt idx="47">
                  <c:v>47.826086956521742</c:v>
                </c:pt>
                <c:pt idx="48">
                  <c:v>63.20754716981132</c:v>
                </c:pt>
                <c:pt idx="49">
                  <c:v>76</c:v>
                </c:pt>
                <c:pt idx="50">
                  <c:v>57.142857142857139</c:v>
                </c:pt>
                <c:pt idx="51">
                  <c:v>55.932203389830505</c:v>
                </c:pt>
                <c:pt idx="52">
                  <c:v>79.569892473118273</c:v>
                </c:pt>
                <c:pt idx="53">
                  <c:v>77.108433734939766</c:v>
                </c:pt>
                <c:pt idx="54">
                  <c:v>38.507462686567159</c:v>
                </c:pt>
                <c:pt idx="55">
                  <c:v>56.455696202531648</c:v>
                </c:pt>
                <c:pt idx="56">
                  <c:v>57.313432835820898</c:v>
                </c:pt>
                <c:pt idx="57">
                  <c:v>67.857142857142861</c:v>
                </c:pt>
                <c:pt idx="58">
                  <c:v>86.170212765957444</c:v>
                </c:pt>
                <c:pt idx="59">
                  <c:v>64.86486486486487</c:v>
                </c:pt>
                <c:pt idx="60">
                  <c:v>65.625</c:v>
                </c:pt>
                <c:pt idx="61">
                  <c:v>81.44329896907216</c:v>
                </c:pt>
                <c:pt idx="62">
                  <c:v>72.985781990521332</c:v>
                </c:pt>
                <c:pt idx="63">
                  <c:v>30.239520958083833</c:v>
                </c:pt>
                <c:pt idx="64">
                  <c:v>43.89438943894389</c:v>
                </c:pt>
                <c:pt idx="65">
                  <c:v>18.31275720164609</c:v>
                </c:pt>
                <c:pt idx="66">
                  <c:v>53.846153846153847</c:v>
                </c:pt>
                <c:pt idx="67">
                  <c:v>45.531019978969503</c:v>
                </c:pt>
                <c:pt idx="68">
                  <c:v>31.12676056338028</c:v>
                </c:pt>
                <c:pt idx="69">
                  <c:v>43.052391799544424</c:v>
                </c:pt>
              </c:numCache>
            </c:numRef>
          </c:val>
          <c:smooth val="0"/>
          <c:extLst>
            <c:ext xmlns:c16="http://schemas.microsoft.com/office/drawing/2014/chart" uri="{C3380CC4-5D6E-409C-BE32-E72D297353CC}">
              <c16:uniqueId val="{00000004-ACEB-4F67-BFD6-5568258DD1AE}"/>
            </c:ext>
          </c:extLst>
        </c:ser>
        <c:dLbls>
          <c:showLegendKey val="0"/>
          <c:showVal val="0"/>
          <c:showCatName val="0"/>
          <c:showSerName val="0"/>
          <c:showPercent val="0"/>
          <c:showBubbleSize val="0"/>
        </c:dLbls>
        <c:marker val="1"/>
        <c:smooth val="0"/>
        <c:axId val="144176640"/>
        <c:axId val="144372224"/>
      </c:lineChart>
      <c:catAx>
        <c:axId val="144176640"/>
        <c:scaling>
          <c:orientation val="minMax"/>
        </c:scaling>
        <c:delete val="0"/>
        <c:axPos val="b"/>
        <c:numFmt formatCode="General" sourceLinked="0"/>
        <c:majorTickMark val="out"/>
        <c:minorTickMark val="none"/>
        <c:tickLblPos val="nextTo"/>
        <c:crossAx val="144372224"/>
        <c:crosses val="autoZero"/>
        <c:auto val="1"/>
        <c:lblAlgn val="ctr"/>
        <c:lblOffset val="100"/>
        <c:noMultiLvlLbl val="0"/>
      </c:catAx>
      <c:valAx>
        <c:axId val="144372224"/>
        <c:scaling>
          <c:orientation val="minMax"/>
          <c:max val="100"/>
        </c:scaling>
        <c:delete val="0"/>
        <c:axPos val="l"/>
        <c:majorGridlines/>
        <c:numFmt formatCode="0" sourceLinked="0"/>
        <c:majorTickMark val="out"/>
        <c:minorTickMark val="none"/>
        <c:tickLblPos val="nextTo"/>
        <c:crossAx val="144176640"/>
        <c:crosses val="autoZero"/>
        <c:crossBetween val="midCat"/>
        <c:majorUnit val="10"/>
      </c:valAx>
    </c:plotArea>
    <c:legend>
      <c:legendPos val="r"/>
      <c:legendEntry>
        <c:idx val="0"/>
        <c:delete val="1"/>
      </c:legendEntry>
      <c:layout>
        <c:manualLayout>
          <c:xMode val="edge"/>
          <c:yMode val="edge"/>
          <c:x val="6.7561129802845695E-3"/>
          <c:y val="0.92425777477716153"/>
          <c:w val="0.98528962403189546"/>
          <c:h val="7.4843820772050984E-2"/>
        </c:manualLayout>
      </c:layout>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ru-RU" sz="1200" b="1">
                <a:solidFill>
                  <a:sysClr val="windowText" lastClr="000000"/>
                </a:solidFill>
                <a:latin typeface="Times New Roman" panose="02020603050405020304" pitchFamily="18" charset="0"/>
                <a:cs typeface="Times New Roman" panose="02020603050405020304" pitchFamily="18" charset="0"/>
              </a:rPr>
              <a:t>Отклонения среднего балла на уровне основного общего образования по учебному предмету "Биология" в разрезе муниципалитетов</a:t>
            </a:r>
          </a:p>
        </c:rich>
      </c:tx>
      <c:overlay val="0"/>
      <c:spPr>
        <a:noFill/>
        <a:ln>
          <a:noFill/>
        </a:ln>
        <a:effectLst/>
      </c:spPr>
    </c:title>
    <c:autoTitleDeleted val="0"/>
    <c:plotArea>
      <c:layout/>
      <c:lineChart>
        <c:grouping val="standard"/>
        <c:varyColors val="0"/>
        <c:ser>
          <c:idx val="0"/>
          <c:order val="0"/>
          <c:tx>
            <c:strRef>
              <c:f>'БИО формулы'!$AJ$4</c:f>
              <c:strCache>
                <c:ptCount val="1"/>
                <c:pt idx="0">
                  <c:v>Отклонение среднего балла текущей аттестации от среднего балла промежуточной аттестации 
ООО_БИОЛОГИЯ</c:v>
                </c:pt>
              </c:strCache>
            </c:strRef>
          </c:tx>
          <c:spPr>
            <a:ln w="28575" cap="rnd">
              <a:solidFill>
                <a:schemeClr val="accent1"/>
              </a:solidFill>
              <a:round/>
            </a:ln>
            <a:effectLst/>
          </c:spPr>
          <c:marker>
            <c:symbol val="none"/>
          </c:marker>
          <c:cat>
            <c:strRef>
              <c:f>'БИО формулы'!$AI$5:$AI$74</c:f>
              <c:strCache>
                <c:ptCount val="70"/>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Гафурийский МР</c:v>
                </c:pt>
                <c:pt idx="20">
                  <c:v>Давлекановский МР</c:v>
                </c:pt>
                <c:pt idx="21">
                  <c:v>Дуванский МР</c:v>
                </c:pt>
                <c:pt idx="22">
                  <c:v>Дюртюлинский МР</c:v>
                </c:pt>
                <c:pt idx="23">
                  <c:v>Ермекеевский МР</c:v>
                </c:pt>
                <c:pt idx="24">
                  <c:v>Зианчуринский МР</c:v>
                </c:pt>
                <c:pt idx="25">
                  <c:v>Зилаирский МР</c:v>
                </c:pt>
                <c:pt idx="26">
                  <c:v>Иглинский МР</c:v>
                </c:pt>
                <c:pt idx="27">
                  <c:v>Илишевский МР</c:v>
                </c:pt>
                <c:pt idx="28">
                  <c:v>Ишимбайский МР</c:v>
                </c:pt>
                <c:pt idx="29">
                  <c:v>Калтасинский МР</c:v>
                </c:pt>
                <c:pt idx="30">
                  <c:v>Караидельский МР</c:v>
                </c:pt>
                <c:pt idx="31">
                  <c:v>Кармаскалинский МР</c:v>
                </c:pt>
                <c:pt idx="32">
                  <c:v>Кигинский МР</c:v>
                </c:pt>
                <c:pt idx="33">
                  <c:v>Краснокамский МР</c:v>
                </c:pt>
                <c:pt idx="34">
                  <c:v>Кугарчинский МР</c:v>
                </c:pt>
                <c:pt idx="35">
                  <c:v>Кушнаренковский МР</c:v>
                </c:pt>
                <c:pt idx="36">
                  <c:v>Куюргазинский МР</c:v>
                </c:pt>
                <c:pt idx="37">
                  <c:v>Мелеузовский МР</c:v>
                </c:pt>
                <c:pt idx="38">
                  <c:v>Мечетлинский МР</c:v>
                </c:pt>
                <c:pt idx="39">
                  <c:v>Мишкинский МР</c:v>
                </c:pt>
                <c:pt idx="40">
                  <c:v>Миякинский МР</c:v>
                </c:pt>
                <c:pt idx="41">
                  <c:v>Нуримановский МР</c:v>
                </c:pt>
                <c:pt idx="42">
                  <c:v>Салаватский МР</c:v>
                </c:pt>
                <c:pt idx="43">
                  <c:v>Стерлибашевский МР</c:v>
                </c:pt>
                <c:pt idx="44">
                  <c:v>Стерлитамакский МР</c:v>
                </c:pt>
                <c:pt idx="45">
                  <c:v>Татышлинский МР</c:v>
                </c:pt>
                <c:pt idx="46">
                  <c:v>Туймазинский МР</c:v>
                </c:pt>
                <c:pt idx="47">
                  <c:v>Уфимский МР</c:v>
                </c:pt>
                <c:pt idx="48">
                  <c:v>Учалинский МР</c:v>
                </c:pt>
                <c:pt idx="49">
                  <c:v>Федоровский МР</c:v>
                </c:pt>
                <c:pt idx="50">
                  <c:v>Хайбуллинский МР</c:v>
                </c:pt>
                <c:pt idx="51">
                  <c:v>Чекмагушевский МР</c:v>
                </c:pt>
                <c:pt idx="52">
                  <c:v>Чишминский МР</c:v>
                </c:pt>
                <c:pt idx="53">
                  <c:v>Шаранский МР</c:v>
                </c:pt>
                <c:pt idx="54">
                  <c:v>Янаульский МР</c:v>
                </c:pt>
                <c:pt idx="55">
                  <c:v>ГО г. Агидель</c:v>
                </c:pt>
                <c:pt idx="56">
                  <c:v>ГО г. Кумертау</c:v>
                </c:pt>
                <c:pt idx="57">
                  <c:v>ГО г. Нефтекамск</c:v>
                </c:pt>
                <c:pt idx="58">
                  <c:v>ГО г. Октябрьский</c:v>
                </c:pt>
                <c:pt idx="59">
                  <c:v>ГО г. Салават</c:v>
                </c:pt>
                <c:pt idx="60">
                  <c:v>ГО г. Сибай</c:v>
                </c:pt>
                <c:pt idx="61">
                  <c:v>ГО г. Стерлитамак</c:v>
                </c:pt>
                <c:pt idx="62">
                  <c:v>ЗАТО г. Межгорье</c:v>
                </c:pt>
                <c:pt idx="63">
                  <c:v>ГО г. Уфа, Дёмский район</c:v>
                </c:pt>
                <c:pt idx="64">
                  <c:v>ГО г. Уфа, Калининский район</c:v>
                </c:pt>
                <c:pt idx="65">
                  <c:v>ГО г. Уфа, Кировский район</c:v>
                </c:pt>
                <c:pt idx="66">
                  <c:v>ГО г. Уфа, Ленинский район</c:v>
                </c:pt>
                <c:pt idx="67">
                  <c:v>ГО г. Уфа, Октябрьский район</c:v>
                </c:pt>
                <c:pt idx="68">
                  <c:v>ГО г. Уфа, Орджоникидзевский район</c:v>
                </c:pt>
                <c:pt idx="69">
                  <c:v>ГО г. Уфа, Советский район</c:v>
                </c:pt>
              </c:strCache>
            </c:strRef>
          </c:cat>
          <c:val>
            <c:numRef>
              <c:f>'БИО формулы'!$AJ$5:$AJ$74</c:f>
              <c:numCache>
                <c:formatCode>0.00000</c:formatCode>
                <c:ptCount val="70"/>
                <c:pt idx="0">
                  <c:v>4.1743333333332799E-2</c:v>
                </c:pt>
                <c:pt idx="1">
                  <c:v>0.11315666666666768</c:v>
                </c:pt>
                <c:pt idx="2">
                  <c:v>0.11180666666666639</c:v>
                </c:pt>
                <c:pt idx="3">
                  <c:v>8.6853333333333449E-2</c:v>
                </c:pt>
                <c:pt idx="4">
                  <c:v>3.6853333333333183E-2</c:v>
                </c:pt>
                <c:pt idx="5">
                  <c:v>5.476666666666663E-2</c:v>
                </c:pt>
                <c:pt idx="6">
                  <c:v>0.13371333333333357</c:v>
                </c:pt>
                <c:pt idx="7">
                  <c:v>5.6836666666666869E-2</c:v>
                </c:pt>
                <c:pt idx="8">
                  <c:v>0.10079666666666753</c:v>
                </c:pt>
                <c:pt idx="9">
                  <c:v>6.8290000000000628E-2</c:v>
                </c:pt>
                <c:pt idx="10">
                  <c:v>6.3953333333333973E-2</c:v>
                </c:pt>
                <c:pt idx="11">
                  <c:v>0.13701000000000008</c:v>
                </c:pt>
                <c:pt idx="12">
                  <c:v>0.11247000000000007</c:v>
                </c:pt>
                <c:pt idx="13">
                  <c:v>4.6256666666666391E-2</c:v>
                </c:pt>
                <c:pt idx="14">
                  <c:v>6.6756666666666131E-2</c:v>
                </c:pt>
                <c:pt idx="15">
                  <c:v>9.1986666666667105E-2</c:v>
                </c:pt>
                <c:pt idx="16">
                  <c:v>6.2686666666666557E-2</c:v>
                </c:pt>
                <c:pt idx="17">
                  <c:v>3.0333333333398826E-4</c:v>
                </c:pt>
                <c:pt idx="18">
                  <c:v>0.1029100000000005</c:v>
                </c:pt>
                <c:pt idx="19">
                  <c:v>0.196193333333333</c:v>
                </c:pt>
                <c:pt idx="20">
                  <c:v>0.15497666666666632</c:v>
                </c:pt>
                <c:pt idx="21">
                  <c:v>0.15289333333333355</c:v>
                </c:pt>
                <c:pt idx="22">
                  <c:v>0.1523433333333335</c:v>
                </c:pt>
                <c:pt idx="23">
                  <c:v>0.12354333333333356</c:v>
                </c:pt>
                <c:pt idx="24">
                  <c:v>9.3723333333333603E-2</c:v>
                </c:pt>
                <c:pt idx="25">
                  <c:v>0.16517333333333362</c:v>
                </c:pt>
                <c:pt idx="26">
                  <c:v>0.12943333333333262</c:v>
                </c:pt>
                <c:pt idx="27">
                  <c:v>0.10011333333333461</c:v>
                </c:pt>
                <c:pt idx="28">
                  <c:v>8.3189999999999653E-2</c:v>
                </c:pt>
                <c:pt idx="29">
                  <c:v>0.15290999999999944</c:v>
                </c:pt>
                <c:pt idx="30">
                  <c:v>0.12281999999999993</c:v>
                </c:pt>
                <c:pt idx="31">
                  <c:v>0.12937333333333356</c:v>
                </c:pt>
                <c:pt idx="32">
                  <c:v>0.14443666666666655</c:v>
                </c:pt>
                <c:pt idx="33">
                  <c:v>0.14096999999999982</c:v>
                </c:pt>
                <c:pt idx="34">
                  <c:v>0.11478333333333346</c:v>
                </c:pt>
                <c:pt idx="35">
                  <c:v>0.25040333333333331</c:v>
                </c:pt>
                <c:pt idx="36">
                  <c:v>9.7079999999999167E-2</c:v>
                </c:pt>
                <c:pt idx="37">
                  <c:v>8.166666666666611E-2</c:v>
                </c:pt>
                <c:pt idx="38">
                  <c:v>0.1104099999999999</c:v>
                </c:pt>
                <c:pt idx="39">
                  <c:v>8.0800000000005312E-3</c:v>
                </c:pt>
                <c:pt idx="40">
                  <c:v>0.10519666666666661</c:v>
                </c:pt>
                <c:pt idx="41">
                  <c:v>0.11003666666666723</c:v>
                </c:pt>
                <c:pt idx="42">
                  <c:v>0.17298666666666707</c:v>
                </c:pt>
                <c:pt idx="43">
                  <c:v>0.10923999999999978</c:v>
                </c:pt>
                <c:pt idx="44">
                  <c:v>0.13350999999999935</c:v>
                </c:pt>
                <c:pt idx="45">
                  <c:v>0.11611333333333329</c:v>
                </c:pt>
                <c:pt idx="46">
                  <c:v>8.2836666666666225E-2</c:v>
                </c:pt>
                <c:pt idx="47">
                  <c:v>0.21141333333333234</c:v>
                </c:pt>
                <c:pt idx="48">
                  <c:v>0.15842333333333336</c:v>
                </c:pt>
                <c:pt idx="49">
                  <c:v>3.8936666666666397E-2</c:v>
                </c:pt>
                <c:pt idx="50">
                  <c:v>8.9409999999999989E-2</c:v>
                </c:pt>
                <c:pt idx="51">
                  <c:v>4.486666666666661E-2</c:v>
                </c:pt>
                <c:pt idx="52">
                  <c:v>3.6886666666666734E-2</c:v>
                </c:pt>
                <c:pt idx="53">
                  <c:v>9.4246666666666812E-2</c:v>
                </c:pt>
                <c:pt idx="54">
                  <c:v>0.20346333333333311</c:v>
                </c:pt>
                <c:pt idx="55">
                  <c:v>2.5270000000000348E-2</c:v>
                </c:pt>
                <c:pt idx="56">
                  <c:v>0.18408333333333271</c:v>
                </c:pt>
                <c:pt idx="57">
                  <c:v>0.116153333333334</c:v>
                </c:pt>
                <c:pt idx="58">
                  <c:v>0.21155333333333326</c:v>
                </c:pt>
                <c:pt idx="59">
                  <c:v>0.1775833333333332</c:v>
                </c:pt>
                <c:pt idx="60">
                  <c:v>0.13748666666666676</c:v>
                </c:pt>
                <c:pt idx="61">
                  <c:v>0.10458666666666661</c:v>
                </c:pt>
                <c:pt idx="62">
                  <c:v>9.8633333333326689E-3</c:v>
                </c:pt>
                <c:pt idx="63">
                  <c:v>0.20425666666666631</c:v>
                </c:pt>
                <c:pt idx="64">
                  <c:v>0.19997000000000087</c:v>
                </c:pt>
                <c:pt idx="65">
                  <c:v>0.23706000000000094</c:v>
                </c:pt>
                <c:pt idx="66">
                  <c:v>0.25736333333333272</c:v>
                </c:pt>
                <c:pt idx="67">
                  <c:v>0.23478333333333357</c:v>
                </c:pt>
                <c:pt idx="68">
                  <c:v>0.16489999999999982</c:v>
                </c:pt>
                <c:pt idx="69">
                  <c:v>0.1367566666666673</c:v>
                </c:pt>
              </c:numCache>
            </c:numRef>
          </c:val>
          <c:smooth val="0"/>
          <c:extLst>
            <c:ext xmlns:c16="http://schemas.microsoft.com/office/drawing/2014/chart" uri="{C3380CC4-5D6E-409C-BE32-E72D297353CC}">
              <c16:uniqueId val="{00000000-8BB7-4E67-ABEA-65AC126052C2}"/>
            </c:ext>
          </c:extLst>
        </c:ser>
        <c:ser>
          <c:idx val="1"/>
          <c:order val="1"/>
          <c:tx>
            <c:strRef>
              <c:f>'БИО формулы'!$AK$4</c:f>
              <c:strCache>
                <c:ptCount val="1"/>
                <c:pt idx="0">
                  <c:v>Отклонение среднего балла текущей аттестации от среднего балла по ВПР 2023
ООО_БИОЛОГИЯ</c:v>
                </c:pt>
              </c:strCache>
            </c:strRef>
          </c:tx>
          <c:spPr>
            <a:ln w="28575" cap="rnd">
              <a:solidFill>
                <a:schemeClr val="accent2"/>
              </a:solidFill>
              <a:round/>
            </a:ln>
            <a:effectLst/>
          </c:spPr>
          <c:marker>
            <c:symbol val="none"/>
          </c:marker>
          <c:cat>
            <c:strRef>
              <c:f>'БИО формулы'!$AI$5:$AI$74</c:f>
              <c:strCache>
                <c:ptCount val="70"/>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Гафурийский МР</c:v>
                </c:pt>
                <c:pt idx="20">
                  <c:v>Давлекановский МР</c:v>
                </c:pt>
                <c:pt idx="21">
                  <c:v>Дуванский МР</c:v>
                </c:pt>
                <c:pt idx="22">
                  <c:v>Дюртюлинский МР</c:v>
                </c:pt>
                <c:pt idx="23">
                  <c:v>Ермекеевский МР</c:v>
                </c:pt>
                <c:pt idx="24">
                  <c:v>Зианчуринский МР</c:v>
                </c:pt>
                <c:pt idx="25">
                  <c:v>Зилаирский МР</c:v>
                </c:pt>
                <c:pt idx="26">
                  <c:v>Иглинский МР</c:v>
                </c:pt>
                <c:pt idx="27">
                  <c:v>Илишевский МР</c:v>
                </c:pt>
                <c:pt idx="28">
                  <c:v>Ишимбайский МР</c:v>
                </c:pt>
                <c:pt idx="29">
                  <c:v>Калтасинский МР</c:v>
                </c:pt>
                <c:pt idx="30">
                  <c:v>Караидельский МР</c:v>
                </c:pt>
                <c:pt idx="31">
                  <c:v>Кармаскалинский МР</c:v>
                </c:pt>
                <c:pt idx="32">
                  <c:v>Кигинский МР</c:v>
                </c:pt>
                <c:pt idx="33">
                  <c:v>Краснокамский МР</c:v>
                </c:pt>
                <c:pt idx="34">
                  <c:v>Кугарчинский МР</c:v>
                </c:pt>
                <c:pt idx="35">
                  <c:v>Кушнаренковский МР</c:v>
                </c:pt>
                <c:pt idx="36">
                  <c:v>Куюргазинский МР</c:v>
                </c:pt>
                <c:pt idx="37">
                  <c:v>Мелеузовский МР</c:v>
                </c:pt>
                <c:pt idx="38">
                  <c:v>Мечетлинский МР</c:v>
                </c:pt>
                <c:pt idx="39">
                  <c:v>Мишкинский МР</c:v>
                </c:pt>
                <c:pt idx="40">
                  <c:v>Миякинский МР</c:v>
                </c:pt>
                <c:pt idx="41">
                  <c:v>Нуримановский МР</c:v>
                </c:pt>
                <c:pt idx="42">
                  <c:v>Салаватский МР</c:v>
                </c:pt>
                <c:pt idx="43">
                  <c:v>Стерлибашевский МР</c:v>
                </c:pt>
                <c:pt idx="44">
                  <c:v>Стерлитамакский МР</c:v>
                </c:pt>
                <c:pt idx="45">
                  <c:v>Татышлинский МР</c:v>
                </c:pt>
                <c:pt idx="46">
                  <c:v>Туймазинский МР</c:v>
                </c:pt>
                <c:pt idx="47">
                  <c:v>Уфимский МР</c:v>
                </c:pt>
                <c:pt idx="48">
                  <c:v>Учалинский МР</c:v>
                </c:pt>
                <c:pt idx="49">
                  <c:v>Федоровский МР</c:v>
                </c:pt>
                <c:pt idx="50">
                  <c:v>Хайбуллинский МР</c:v>
                </c:pt>
                <c:pt idx="51">
                  <c:v>Чекмагушевский МР</c:v>
                </c:pt>
                <c:pt idx="52">
                  <c:v>Чишминский МР</c:v>
                </c:pt>
                <c:pt idx="53">
                  <c:v>Шаранский МР</c:v>
                </c:pt>
                <c:pt idx="54">
                  <c:v>Янаульский МР</c:v>
                </c:pt>
                <c:pt idx="55">
                  <c:v>ГО г. Агидель</c:v>
                </c:pt>
                <c:pt idx="56">
                  <c:v>ГО г. Кумертау</c:v>
                </c:pt>
                <c:pt idx="57">
                  <c:v>ГО г. Нефтекамск</c:v>
                </c:pt>
                <c:pt idx="58">
                  <c:v>ГО г. Октябрьский</c:v>
                </c:pt>
                <c:pt idx="59">
                  <c:v>ГО г. Салават</c:v>
                </c:pt>
                <c:pt idx="60">
                  <c:v>ГО г. Сибай</c:v>
                </c:pt>
                <c:pt idx="61">
                  <c:v>ГО г. Стерлитамак</c:v>
                </c:pt>
                <c:pt idx="62">
                  <c:v>ЗАТО г. Межгорье</c:v>
                </c:pt>
                <c:pt idx="63">
                  <c:v>ГО г. Уфа, Дёмский район</c:v>
                </c:pt>
                <c:pt idx="64">
                  <c:v>ГО г. Уфа, Калининский район</c:v>
                </c:pt>
                <c:pt idx="65">
                  <c:v>ГО г. Уфа, Кировский район</c:v>
                </c:pt>
                <c:pt idx="66">
                  <c:v>ГО г. Уфа, Ленинский район</c:v>
                </c:pt>
                <c:pt idx="67">
                  <c:v>ГО г. Уфа, Октябрьский район</c:v>
                </c:pt>
                <c:pt idx="68">
                  <c:v>ГО г. Уфа, Орджоникидзевский район</c:v>
                </c:pt>
                <c:pt idx="69">
                  <c:v>ГО г. Уфа, Советский район</c:v>
                </c:pt>
              </c:strCache>
            </c:strRef>
          </c:cat>
          <c:val>
            <c:numRef>
              <c:f>'БИО формулы'!$AK$5:$AK$74</c:f>
              <c:numCache>
                <c:formatCode>0.00000</c:formatCode>
                <c:ptCount val="70"/>
                <c:pt idx="0">
                  <c:v>0.21950833333333275</c:v>
                </c:pt>
                <c:pt idx="1">
                  <c:v>0.27818999999999994</c:v>
                </c:pt>
                <c:pt idx="2">
                  <c:v>0.26834666666666696</c:v>
                </c:pt>
                <c:pt idx="3">
                  <c:v>0.2014166666666668</c:v>
                </c:pt>
                <c:pt idx="4">
                  <c:v>0.20309000000000044</c:v>
                </c:pt>
                <c:pt idx="5">
                  <c:v>3.5073333333333956E-2</c:v>
                </c:pt>
                <c:pt idx="6">
                  <c:v>0.26741999999999955</c:v>
                </c:pt>
                <c:pt idx="7">
                  <c:v>0.24800999999999984</c:v>
                </c:pt>
                <c:pt idx="8">
                  <c:v>6.4309999999999423E-2</c:v>
                </c:pt>
                <c:pt idx="9">
                  <c:v>0.192533333333333</c:v>
                </c:pt>
                <c:pt idx="10">
                  <c:v>6.1819999999999542E-2</c:v>
                </c:pt>
                <c:pt idx="11">
                  <c:v>0.13584666666666623</c:v>
                </c:pt>
                <c:pt idx="12">
                  <c:v>0.2709333333333328</c:v>
                </c:pt>
                <c:pt idx="13">
                  <c:v>0.12945333333333275</c:v>
                </c:pt>
                <c:pt idx="14">
                  <c:v>8.8213333333333921E-2</c:v>
                </c:pt>
                <c:pt idx="15">
                  <c:v>0.13441666666666663</c:v>
                </c:pt>
                <c:pt idx="16">
                  <c:v>0.13093999999999983</c:v>
                </c:pt>
                <c:pt idx="17">
                  <c:v>7.356000000000007E-2</c:v>
                </c:pt>
                <c:pt idx="18">
                  <c:v>0.55561666666666643</c:v>
                </c:pt>
                <c:pt idx="19">
                  <c:v>0.16948000000000008</c:v>
                </c:pt>
                <c:pt idx="20">
                  <c:v>0.12143666666666686</c:v>
                </c:pt>
                <c:pt idx="21">
                  <c:v>0.4124133333333333</c:v>
                </c:pt>
                <c:pt idx="22">
                  <c:v>0.23070999999999975</c:v>
                </c:pt>
                <c:pt idx="23">
                  <c:v>3.5793333333333344E-2</c:v>
                </c:pt>
                <c:pt idx="24">
                  <c:v>0.1699833333333336</c:v>
                </c:pt>
                <c:pt idx="25">
                  <c:v>0.56538999999999984</c:v>
                </c:pt>
                <c:pt idx="26">
                  <c:v>9.83900000000002E-2</c:v>
                </c:pt>
                <c:pt idx="27">
                  <c:v>0.2404399999999991</c:v>
                </c:pt>
                <c:pt idx="28">
                  <c:v>7.3956666666667115E-2</c:v>
                </c:pt>
                <c:pt idx="29">
                  <c:v>0.43487999999999971</c:v>
                </c:pt>
                <c:pt idx="30">
                  <c:v>0.11860333333333362</c:v>
                </c:pt>
                <c:pt idx="31">
                  <c:v>7.494999999999985E-2</c:v>
                </c:pt>
                <c:pt idx="32">
                  <c:v>0.22616000000000058</c:v>
                </c:pt>
                <c:pt idx="33">
                  <c:v>0.32485000000000008</c:v>
                </c:pt>
                <c:pt idx="34">
                  <c:v>0.41188000000000047</c:v>
                </c:pt>
                <c:pt idx="35">
                  <c:v>0.2381899999999999</c:v>
                </c:pt>
                <c:pt idx="36">
                  <c:v>0.39158000000000071</c:v>
                </c:pt>
                <c:pt idx="37">
                  <c:v>0.37673999999999985</c:v>
                </c:pt>
                <c:pt idx="38">
                  <c:v>0.50233666666666643</c:v>
                </c:pt>
                <c:pt idx="39">
                  <c:v>0.25444333333333313</c:v>
                </c:pt>
                <c:pt idx="40">
                  <c:v>0.32468999999999992</c:v>
                </c:pt>
                <c:pt idx="41">
                  <c:v>0.24702333333333337</c:v>
                </c:pt>
                <c:pt idx="42">
                  <c:v>0.7140833333333334</c:v>
                </c:pt>
                <c:pt idx="43">
                  <c:v>0.13806000000000029</c:v>
                </c:pt>
                <c:pt idx="44">
                  <c:v>0.18612000000000029</c:v>
                </c:pt>
                <c:pt idx="45">
                  <c:v>0.31964333333333306</c:v>
                </c:pt>
                <c:pt idx="46">
                  <c:v>0.1419400000000004</c:v>
                </c:pt>
                <c:pt idx="47">
                  <c:v>0.38536666666666664</c:v>
                </c:pt>
                <c:pt idx="48">
                  <c:v>0.39933333333333287</c:v>
                </c:pt>
                <c:pt idx="49">
                  <c:v>0.30057666666666671</c:v>
                </c:pt>
                <c:pt idx="50">
                  <c:v>1.183666666666694E-2</c:v>
                </c:pt>
                <c:pt idx="51">
                  <c:v>0.17147666666666694</c:v>
                </c:pt>
                <c:pt idx="52">
                  <c:v>0.44335333333333349</c:v>
                </c:pt>
                <c:pt idx="53">
                  <c:v>0.10334666666666648</c:v>
                </c:pt>
                <c:pt idx="54">
                  <c:v>0.44936333333333378</c:v>
                </c:pt>
                <c:pt idx="55">
                  <c:v>0.48227666666666646</c:v>
                </c:pt>
                <c:pt idx="56">
                  <c:v>0.13778333333333359</c:v>
                </c:pt>
                <c:pt idx="57">
                  <c:v>0.22470666666666661</c:v>
                </c:pt>
                <c:pt idx="58">
                  <c:v>0.21000333333333332</c:v>
                </c:pt>
                <c:pt idx="59">
                  <c:v>0.52363999999999988</c:v>
                </c:pt>
                <c:pt idx="60">
                  <c:v>0.30585333333333287</c:v>
                </c:pt>
                <c:pt idx="61">
                  <c:v>6.9663333333333632E-2</c:v>
                </c:pt>
                <c:pt idx="62">
                  <c:v>0.65744333333333316</c:v>
                </c:pt>
                <c:pt idx="63">
                  <c:v>0.34182589285714249</c:v>
                </c:pt>
                <c:pt idx="64">
                  <c:v>0.42036916666666713</c:v>
                </c:pt>
                <c:pt idx="65">
                  <c:v>0.18203823529411833</c:v>
                </c:pt>
                <c:pt idx="66">
                  <c:v>8.2645757575756651E-2</c:v>
                </c:pt>
                <c:pt idx="67">
                  <c:v>0.27244666666666673</c:v>
                </c:pt>
                <c:pt idx="68">
                  <c:v>4.3864166666667259E-2</c:v>
                </c:pt>
                <c:pt idx="69">
                  <c:v>0.33683437500000002</c:v>
                </c:pt>
              </c:numCache>
            </c:numRef>
          </c:val>
          <c:smooth val="0"/>
          <c:extLst>
            <c:ext xmlns:c16="http://schemas.microsoft.com/office/drawing/2014/chart" uri="{C3380CC4-5D6E-409C-BE32-E72D297353CC}">
              <c16:uniqueId val="{00000001-8BB7-4E67-ABEA-65AC126052C2}"/>
            </c:ext>
          </c:extLst>
        </c:ser>
        <c:ser>
          <c:idx val="2"/>
          <c:order val="2"/>
          <c:tx>
            <c:strRef>
              <c:f>'БИО формулы'!$AL$4</c:f>
              <c:strCache>
                <c:ptCount val="1"/>
                <c:pt idx="0">
                  <c:v>Отклонение среднего балла промежуточной аттестации от среднего балла по ВПР 2023
ООО_БИОЛОГИЯ</c:v>
                </c:pt>
              </c:strCache>
            </c:strRef>
          </c:tx>
          <c:spPr>
            <a:ln w="28575" cap="rnd">
              <a:solidFill>
                <a:schemeClr val="accent3"/>
              </a:solidFill>
              <a:round/>
            </a:ln>
            <a:effectLst/>
          </c:spPr>
          <c:marker>
            <c:symbol val="none"/>
          </c:marker>
          <c:cat>
            <c:strRef>
              <c:f>'БИО формулы'!$AI$5:$AI$74</c:f>
              <c:strCache>
                <c:ptCount val="70"/>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Гафурийский МР</c:v>
                </c:pt>
                <c:pt idx="20">
                  <c:v>Давлекановский МР</c:v>
                </c:pt>
                <c:pt idx="21">
                  <c:v>Дуванский МР</c:v>
                </c:pt>
                <c:pt idx="22">
                  <c:v>Дюртюлинский МР</c:v>
                </c:pt>
                <c:pt idx="23">
                  <c:v>Ермекеевский МР</c:v>
                </c:pt>
                <c:pt idx="24">
                  <c:v>Зианчуринский МР</c:v>
                </c:pt>
                <c:pt idx="25">
                  <c:v>Зилаирский МР</c:v>
                </c:pt>
                <c:pt idx="26">
                  <c:v>Иглинский МР</c:v>
                </c:pt>
                <c:pt idx="27">
                  <c:v>Илишевский МР</c:v>
                </c:pt>
                <c:pt idx="28">
                  <c:v>Ишимбайский МР</c:v>
                </c:pt>
                <c:pt idx="29">
                  <c:v>Калтасинский МР</c:v>
                </c:pt>
                <c:pt idx="30">
                  <c:v>Караидельский МР</c:v>
                </c:pt>
                <c:pt idx="31">
                  <c:v>Кармаскалинский МР</c:v>
                </c:pt>
                <c:pt idx="32">
                  <c:v>Кигинский МР</c:v>
                </c:pt>
                <c:pt idx="33">
                  <c:v>Краснокамский МР</c:v>
                </c:pt>
                <c:pt idx="34">
                  <c:v>Кугарчинский МР</c:v>
                </c:pt>
                <c:pt idx="35">
                  <c:v>Кушнаренковский МР</c:v>
                </c:pt>
                <c:pt idx="36">
                  <c:v>Куюргазинский МР</c:v>
                </c:pt>
                <c:pt idx="37">
                  <c:v>Мелеузовский МР</c:v>
                </c:pt>
                <c:pt idx="38">
                  <c:v>Мечетлинский МР</c:v>
                </c:pt>
                <c:pt idx="39">
                  <c:v>Мишкинский МР</c:v>
                </c:pt>
                <c:pt idx="40">
                  <c:v>Миякинский МР</c:v>
                </c:pt>
                <c:pt idx="41">
                  <c:v>Нуримановский МР</c:v>
                </c:pt>
                <c:pt idx="42">
                  <c:v>Салаватский МР</c:v>
                </c:pt>
                <c:pt idx="43">
                  <c:v>Стерлибашевский МР</c:v>
                </c:pt>
                <c:pt idx="44">
                  <c:v>Стерлитамакский МР</c:v>
                </c:pt>
                <c:pt idx="45">
                  <c:v>Татышлинский МР</c:v>
                </c:pt>
                <c:pt idx="46">
                  <c:v>Туймазинский МР</c:v>
                </c:pt>
                <c:pt idx="47">
                  <c:v>Уфимский МР</c:v>
                </c:pt>
                <c:pt idx="48">
                  <c:v>Учалинский МР</c:v>
                </c:pt>
                <c:pt idx="49">
                  <c:v>Федоровский МР</c:v>
                </c:pt>
                <c:pt idx="50">
                  <c:v>Хайбуллинский МР</c:v>
                </c:pt>
                <c:pt idx="51">
                  <c:v>Чекмагушевский МР</c:v>
                </c:pt>
                <c:pt idx="52">
                  <c:v>Чишминский МР</c:v>
                </c:pt>
                <c:pt idx="53">
                  <c:v>Шаранский МР</c:v>
                </c:pt>
                <c:pt idx="54">
                  <c:v>Янаульский МР</c:v>
                </c:pt>
                <c:pt idx="55">
                  <c:v>ГО г. Агидель</c:v>
                </c:pt>
                <c:pt idx="56">
                  <c:v>ГО г. Кумертау</c:v>
                </c:pt>
                <c:pt idx="57">
                  <c:v>ГО г. Нефтекамск</c:v>
                </c:pt>
                <c:pt idx="58">
                  <c:v>ГО г. Октябрьский</c:v>
                </c:pt>
                <c:pt idx="59">
                  <c:v>ГО г. Салават</c:v>
                </c:pt>
                <c:pt idx="60">
                  <c:v>ГО г. Сибай</c:v>
                </c:pt>
                <c:pt idx="61">
                  <c:v>ГО г. Стерлитамак</c:v>
                </c:pt>
                <c:pt idx="62">
                  <c:v>ЗАТО г. Межгорье</c:v>
                </c:pt>
                <c:pt idx="63">
                  <c:v>ГО г. Уфа, Дёмский район</c:v>
                </c:pt>
                <c:pt idx="64">
                  <c:v>ГО г. Уфа, Калининский район</c:v>
                </c:pt>
                <c:pt idx="65">
                  <c:v>ГО г. Уфа, Кировский район</c:v>
                </c:pt>
                <c:pt idx="66">
                  <c:v>ГО г. Уфа, Ленинский район</c:v>
                </c:pt>
                <c:pt idx="67">
                  <c:v>ГО г. Уфа, Октябрьский район</c:v>
                </c:pt>
                <c:pt idx="68">
                  <c:v>ГО г. Уфа, Орджоникидзевский район</c:v>
                </c:pt>
                <c:pt idx="69">
                  <c:v>ГО г. Уфа, Советский район</c:v>
                </c:pt>
              </c:strCache>
            </c:strRef>
          </c:cat>
          <c:val>
            <c:numRef>
              <c:f>'БИО формулы'!$AL$5:$AL$74</c:f>
              <c:numCache>
                <c:formatCode>0.00000</c:formatCode>
                <c:ptCount val="70"/>
                <c:pt idx="0">
                  <c:v>0.26125166666666555</c:v>
                </c:pt>
                <c:pt idx="1">
                  <c:v>0.39134666666666762</c:v>
                </c:pt>
                <c:pt idx="2">
                  <c:v>0.38015333333333334</c:v>
                </c:pt>
                <c:pt idx="3">
                  <c:v>0.28827000000000025</c:v>
                </c:pt>
                <c:pt idx="4">
                  <c:v>0.23994333333333362</c:v>
                </c:pt>
                <c:pt idx="5">
                  <c:v>8.9840000000000586E-2</c:v>
                </c:pt>
                <c:pt idx="6">
                  <c:v>0.40113333333333312</c:v>
                </c:pt>
                <c:pt idx="7">
                  <c:v>0.30484666666666671</c:v>
                </c:pt>
                <c:pt idx="8">
                  <c:v>0.16510666666666696</c:v>
                </c:pt>
                <c:pt idx="9">
                  <c:v>0.26082333333333363</c:v>
                </c:pt>
                <c:pt idx="10">
                  <c:v>0.12577333333333351</c:v>
                </c:pt>
                <c:pt idx="11">
                  <c:v>0.2728566666666663</c:v>
                </c:pt>
                <c:pt idx="12">
                  <c:v>0.38340333333333287</c:v>
                </c:pt>
                <c:pt idx="13">
                  <c:v>0.17570999999999914</c:v>
                </c:pt>
                <c:pt idx="14">
                  <c:v>0.15497000000000005</c:v>
                </c:pt>
                <c:pt idx="15">
                  <c:v>4.2429999999999524E-2</c:v>
                </c:pt>
                <c:pt idx="16">
                  <c:v>0.19362666666666639</c:v>
                </c:pt>
                <c:pt idx="17">
                  <c:v>7.3256666666666082E-2</c:v>
                </c:pt>
                <c:pt idx="18">
                  <c:v>0.65852666666666693</c:v>
                </c:pt>
                <c:pt idx="19">
                  <c:v>0.36567333333333307</c:v>
                </c:pt>
                <c:pt idx="20">
                  <c:v>0.27641333333333318</c:v>
                </c:pt>
                <c:pt idx="21">
                  <c:v>0.56530666666666685</c:v>
                </c:pt>
                <c:pt idx="22">
                  <c:v>0.38305333333333325</c:v>
                </c:pt>
                <c:pt idx="23">
                  <c:v>0.1593366666666669</c:v>
                </c:pt>
                <c:pt idx="24">
                  <c:v>0.2637066666666672</c:v>
                </c:pt>
                <c:pt idx="25">
                  <c:v>0.73056333333333345</c:v>
                </c:pt>
                <c:pt idx="26">
                  <c:v>0.22782333333333282</c:v>
                </c:pt>
                <c:pt idx="27">
                  <c:v>0.34055333333333371</c:v>
                </c:pt>
                <c:pt idx="28">
                  <c:v>0.15714666666666677</c:v>
                </c:pt>
                <c:pt idx="29">
                  <c:v>0.58778999999999915</c:v>
                </c:pt>
                <c:pt idx="30">
                  <c:v>0.24142333333333355</c:v>
                </c:pt>
                <c:pt idx="31">
                  <c:v>5.4423333333333712E-2</c:v>
                </c:pt>
                <c:pt idx="32">
                  <c:v>0.37059666666666713</c:v>
                </c:pt>
                <c:pt idx="33">
                  <c:v>0.4658199999999999</c:v>
                </c:pt>
                <c:pt idx="34">
                  <c:v>0.52666333333333393</c:v>
                </c:pt>
                <c:pt idx="35">
                  <c:v>0.48859333333333321</c:v>
                </c:pt>
                <c:pt idx="36">
                  <c:v>0.48865999999999987</c:v>
                </c:pt>
                <c:pt idx="37">
                  <c:v>0.45840666666666596</c:v>
                </c:pt>
                <c:pt idx="38">
                  <c:v>0.61274666666666633</c:v>
                </c:pt>
                <c:pt idx="39">
                  <c:v>0.26252333333333366</c:v>
                </c:pt>
                <c:pt idx="40">
                  <c:v>0.42988666666666653</c:v>
                </c:pt>
                <c:pt idx="41">
                  <c:v>0.3570600000000006</c:v>
                </c:pt>
                <c:pt idx="42">
                  <c:v>0.88707000000000047</c:v>
                </c:pt>
                <c:pt idx="43">
                  <c:v>0.24730000000000008</c:v>
                </c:pt>
                <c:pt idx="44">
                  <c:v>0.31962999999999964</c:v>
                </c:pt>
                <c:pt idx="45">
                  <c:v>0.43575666666666635</c:v>
                </c:pt>
                <c:pt idx="46">
                  <c:v>0.22477666666666662</c:v>
                </c:pt>
                <c:pt idx="47">
                  <c:v>0.59677999999999898</c:v>
                </c:pt>
                <c:pt idx="48">
                  <c:v>0.55775666666666623</c:v>
                </c:pt>
                <c:pt idx="49">
                  <c:v>0.33951333333333311</c:v>
                </c:pt>
                <c:pt idx="50">
                  <c:v>0.10124666666666693</c:v>
                </c:pt>
                <c:pt idx="51">
                  <c:v>0.21634333333333355</c:v>
                </c:pt>
                <c:pt idx="52">
                  <c:v>0.48024000000000022</c:v>
                </c:pt>
                <c:pt idx="53">
                  <c:v>0.19759333333333329</c:v>
                </c:pt>
                <c:pt idx="54">
                  <c:v>0.65282666666666689</c:v>
                </c:pt>
                <c:pt idx="55">
                  <c:v>0.50754666666666681</c:v>
                </c:pt>
                <c:pt idx="56">
                  <c:v>0.3218666666666663</c:v>
                </c:pt>
                <c:pt idx="57">
                  <c:v>0.34086000000000061</c:v>
                </c:pt>
                <c:pt idx="58">
                  <c:v>0.42155666666666658</c:v>
                </c:pt>
                <c:pt idx="59">
                  <c:v>0.70122333333333309</c:v>
                </c:pt>
                <c:pt idx="60">
                  <c:v>0.44333999999999962</c:v>
                </c:pt>
                <c:pt idx="61">
                  <c:v>0.17425000000000024</c:v>
                </c:pt>
                <c:pt idx="62">
                  <c:v>0.64758000000000049</c:v>
                </c:pt>
                <c:pt idx="63">
                  <c:v>0.5460825595238088</c:v>
                </c:pt>
                <c:pt idx="64">
                  <c:v>0.620339166666668</c:v>
                </c:pt>
                <c:pt idx="65">
                  <c:v>0.41909823529411927</c:v>
                </c:pt>
                <c:pt idx="66">
                  <c:v>0.34000909090908937</c:v>
                </c:pt>
                <c:pt idx="67">
                  <c:v>0.50723000000000029</c:v>
                </c:pt>
                <c:pt idx="68">
                  <c:v>0.20876416666666708</c:v>
                </c:pt>
                <c:pt idx="69">
                  <c:v>0.47359104166666732</c:v>
                </c:pt>
              </c:numCache>
            </c:numRef>
          </c:val>
          <c:smooth val="0"/>
          <c:extLst>
            <c:ext xmlns:c16="http://schemas.microsoft.com/office/drawing/2014/chart" uri="{C3380CC4-5D6E-409C-BE32-E72D297353CC}">
              <c16:uniqueId val="{00000002-8BB7-4E67-ABEA-65AC126052C2}"/>
            </c:ext>
          </c:extLst>
        </c:ser>
        <c:dLbls>
          <c:showLegendKey val="0"/>
          <c:showVal val="0"/>
          <c:showCatName val="0"/>
          <c:showSerName val="0"/>
          <c:showPercent val="0"/>
          <c:showBubbleSize val="0"/>
        </c:dLbls>
        <c:smooth val="0"/>
        <c:axId val="151537152"/>
        <c:axId val="151423808"/>
      </c:lineChart>
      <c:catAx>
        <c:axId val="15153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crossAx val="151423808"/>
        <c:crosses val="autoZero"/>
        <c:auto val="1"/>
        <c:lblAlgn val="ctr"/>
        <c:lblOffset val="100"/>
        <c:noMultiLvlLbl val="0"/>
      </c:catAx>
      <c:valAx>
        <c:axId val="151423808"/>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51537152"/>
        <c:crosses val="autoZero"/>
        <c:crossBetween val="between"/>
      </c:valAx>
      <c:spPr>
        <a:noFill/>
        <a:ln>
          <a:noFill/>
        </a:ln>
        <a:effectLst/>
      </c:spPr>
    </c:plotArea>
    <c:legend>
      <c:legendPos val="b"/>
      <c:layout>
        <c:manualLayout>
          <c:xMode val="edge"/>
          <c:yMode val="edge"/>
          <c:x val="0"/>
          <c:y val="0.77580373243210465"/>
          <c:w val="0.99748482294529872"/>
          <c:h val="0.21227376384211288"/>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640523752261101E-2"/>
          <c:y val="5.2025243948363616E-2"/>
          <c:w val="0.92039218587609439"/>
          <c:h val="0.69044528962871365"/>
        </c:manualLayout>
      </c:layout>
      <c:lineChart>
        <c:grouping val="standard"/>
        <c:varyColors val="0"/>
        <c:ser>
          <c:idx val="0"/>
          <c:order val="0"/>
          <c:tx>
            <c:strRef>
              <c:f>Лист2!$AF$2</c:f>
              <c:strCache>
                <c:ptCount val="1"/>
                <c:pt idx="0">
                  <c:v>Отклонение среднего балла текущей аттестации от среднего балла промежуточной аттестации</c:v>
                </c:pt>
              </c:strCache>
            </c:strRef>
          </c:tx>
          <c:spPr>
            <a:ln>
              <a:solidFill>
                <a:srgbClr val="FF0000"/>
              </a:solidFill>
            </a:ln>
          </c:spPr>
          <c:marker>
            <c:spPr>
              <a:solidFill>
                <a:srgbClr val="FF0000"/>
              </a:solidFill>
              <a:ln>
                <a:solidFill>
                  <a:srgbClr val="FF0000"/>
                </a:solidFill>
              </a:ln>
            </c:spPr>
          </c:marker>
          <c:cat>
            <c:strRef>
              <c:f>Лист2!$AE$3:$AE$75</c:f>
              <c:strCache>
                <c:ptCount val="73"/>
                <c:pt idx="0">
                  <c:v>РБ</c:v>
                </c:pt>
                <c:pt idx="1">
                  <c:v>ОО Регионального подчинения</c:v>
                </c:pt>
                <c:pt idx="2">
                  <c:v>Абзелиловский МР</c:v>
                </c:pt>
                <c:pt idx="3">
                  <c:v>Альшеевский МР</c:v>
                </c:pt>
                <c:pt idx="4">
                  <c:v>Архангельский МР</c:v>
                </c:pt>
                <c:pt idx="5">
                  <c:v>Аскинский МР</c:v>
                </c:pt>
                <c:pt idx="6">
                  <c:v>Аургазинский МР</c:v>
                </c:pt>
                <c:pt idx="7">
                  <c:v>Баймакский МР</c:v>
                </c:pt>
                <c:pt idx="8">
                  <c:v>Бакалинский МР</c:v>
                </c:pt>
                <c:pt idx="9">
                  <c:v>Балтачевский МР</c:v>
                </c:pt>
                <c:pt idx="10">
                  <c:v>Белебеевский МР</c:v>
                </c:pt>
                <c:pt idx="11">
                  <c:v>Белокатайский МР</c:v>
                </c:pt>
                <c:pt idx="12">
                  <c:v>Белорецкий МР</c:v>
                </c:pt>
                <c:pt idx="13">
                  <c:v>Бижбулякский МР</c:v>
                </c:pt>
                <c:pt idx="14">
                  <c:v>Бирский МР</c:v>
                </c:pt>
                <c:pt idx="15">
                  <c:v>Благоварский МР</c:v>
                </c:pt>
                <c:pt idx="16">
                  <c:v>Благовещенский МР</c:v>
                </c:pt>
                <c:pt idx="17">
                  <c:v>Буздякский МР</c:v>
                </c:pt>
                <c:pt idx="18">
                  <c:v>Бураевский МР</c:v>
                </c:pt>
                <c:pt idx="19">
                  <c:v>Бурзянский МР</c:v>
                </c:pt>
                <c:pt idx="20">
                  <c:v>ГО г. Агидель</c:v>
                </c:pt>
                <c:pt idx="21">
                  <c:v>ГО г.Кумертау</c:v>
                </c:pt>
                <c:pt idx="22">
                  <c:v>ГО г. Нефтекамск</c:v>
                </c:pt>
                <c:pt idx="23">
                  <c:v>ГО г.Октябрьский</c:v>
                </c:pt>
                <c:pt idx="24">
                  <c:v>ГО г.Салават</c:v>
                </c:pt>
                <c:pt idx="25">
                  <c:v>ГО г.Сибай</c:v>
                </c:pt>
                <c:pt idx="26">
                  <c:v>ГО г.Стерлитамак</c:v>
                </c:pt>
                <c:pt idx="27">
                  <c:v>ГО г.Уфа</c:v>
                </c:pt>
                <c:pt idx="28">
                  <c:v>Гафурийский МР</c:v>
                </c:pt>
                <c:pt idx="29">
                  <c:v>Давлекановский МР</c:v>
                </c:pt>
                <c:pt idx="30">
                  <c:v>Дуванский МР</c:v>
                </c:pt>
                <c:pt idx="31">
                  <c:v>Дюртюлинский МР</c:v>
                </c:pt>
                <c:pt idx="32">
                  <c:v>Ермекеевский МР</c:v>
                </c:pt>
                <c:pt idx="33">
                  <c:v>ЗАТО ГО г.Межгорье</c:v>
                </c:pt>
                <c:pt idx="34">
                  <c:v>Зианчуринский МР</c:v>
                </c:pt>
                <c:pt idx="35">
                  <c:v>Зилаирский МР</c:v>
                </c:pt>
                <c:pt idx="36">
                  <c:v>Иглинский МР</c:v>
                </c:pt>
                <c:pt idx="37">
                  <c:v>Илишевский МР</c:v>
                </c:pt>
                <c:pt idx="38">
                  <c:v>Ишимбайский МР</c:v>
                </c:pt>
                <c:pt idx="39">
                  <c:v>Калтасинский МР</c:v>
                </c:pt>
                <c:pt idx="40">
                  <c:v>Караидельский МР</c:v>
                </c:pt>
                <c:pt idx="41">
                  <c:v>Кармаскалинский МР</c:v>
                </c:pt>
                <c:pt idx="42">
                  <c:v>Кигинский МР</c:v>
                </c:pt>
                <c:pt idx="43">
                  <c:v>Краснокамский МР</c:v>
                </c:pt>
                <c:pt idx="44">
                  <c:v>Кугарчинский МР</c:v>
                </c:pt>
                <c:pt idx="45">
                  <c:v>Кушнаренковский МР</c:v>
                </c:pt>
                <c:pt idx="46">
                  <c:v>Куюргазинский МР</c:v>
                </c:pt>
                <c:pt idx="47">
                  <c:v>Мелеузовский МР</c:v>
                </c:pt>
                <c:pt idx="48">
                  <c:v>Мечетлинский МР</c:v>
                </c:pt>
                <c:pt idx="49">
                  <c:v>Мишкинский МР</c:v>
                </c:pt>
                <c:pt idx="50">
                  <c:v>Миякинский МР</c:v>
                </c:pt>
                <c:pt idx="51">
                  <c:v>Нуримановский МР</c:v>
                </c:pt>
                <c:pt idx="52">
                  <c:v>Салаватский МР</c:v>
                </c:pt>
                <c:pt idx="53">
                  <c:v>Стерлибашевский МР</c:v>
                </c:pt>
                <c:pt idx="54">
                  <c:v>Стерлитамакский МР</c:v>
                </c:pt>
                <c:pt idx="55">
                  <c:v>Татышлинский МР</c:v>
                </c:pt>
                <c:pt idx="56">
                  <c:v>Туймазинский МР</c:v>
                </c:pt>
                <c:pt idx="57">
                  <c:v>Уфимский МР</c:v>
                </c:pt>
                <c:pt idx="58">
                  <c:v>Учалинский МР</c:v>
                </c:pt>
                <c:pt idx="59">
                  <c:v>Федоровский МР</c:v>
                </c:pt>
                <c:pt idx="60">
                  <c:v>Хайбуллинский МР</c:v>
                </c:pt>
                <c:pt idx="61">
                  <c:v>Чекмагушевский МР</c:v>
                </c:pt>
                <c:pt idx="62">
                  <c:v>Чишминский МР</c:v>
                </c:pt>
                <c:pt idx="63">
                  <c:v>Шаранский МР</c:v>
                </c:pt>
                <c:pt idx="64">
                  <c:v>Янаульский МР</c:v>
                </c:pt>
                <c:pt idx="65">
                  <c:v>ГО г. Уфа, Дёмский район</c:v>
                </c:pt>
                <c:pt idx="66">
                  <c:v>ГО г. Уфа, Калининский район</c:v>
                </c:pt>
                <c:pt idx="67">
                  <c:v>ГО г. Уфа, Кировский район</c:v>
                </c:pt>
                <c:pt idx="68">
                  <c:v>ГО г. Уфа, Ленинский район</c:v>
                </c:pt>
                <c:pt idx="69">
                  <c:v>ГО г. Уфа, Октябрьский район</c:v>
                </c:pt>
                <c:pt idx="70">
                  <c:v>ГО г. Уфа, Орджоникидзевский район</c:v>
                </c:pt>
                <c:pt idx="71">
                  <c:v>ГО г. Уфа, Советский район</c:v>
                </c:pt>
                <c:pt idx="72">
                  <c:v>ЧОУ</c:v>
                </c:pt>
              </c:strCache>
            </c:strRef>
          </c:cat>
          <c:val>
            <c:numRef>
              <c:f>Лист2!$AF$3:$AF$75</c:f>
              <c:numCache>
                <c:formatCode>0.0000</c:formatCode>
                <c:ptCount val="73"/>
                <c:pt idx="0">
                  <c:v>6.4059835680752464E-2</c:v>
                </c:pt>
                <c:pt idx="1">
                  <c:v>3.645499999999998E-2</c:v>
                </c:pt>
                <c:pt idx="2">
                  <c:v>3.4193333333333374E-2</c:v>
                </c:pt>
                <c:pt idx="3">
                  <c:v>0.12042666666666675</c:v>
                </c:pt>
                <c:pt idx="4">
                  <c:v>6.8283333333333321E-2</c:v>
                </c:pt>
                <c:pt idx="5">
                  <c:v>6.760000000000173E-3</c:v>
                </c:pt>
                <c:pt idx="6">
                  <c:v>3.6160000000000046E-2</c:v>
                </c:pt>
                <c:pt idx="7">
                  <c:v>5.8060000000000077E-2</c:v>
                </c:pt>
                <c:pt idx="8">
                  <c:v>1.9210000000000022E-2</c:v>
                </c:pt>
                <c:pt idx="9">
                  <c:v>0.10446999999999991</c:v>
                </c:pt>
                <c:pt idx="10">
                  <c:v>1.6410000000000185E-2</c:v>
                </c:pt>
                <c:pt idx="11">
                  <c:v>2.3489999999999938E-2</c:v>
                </c:pt>
                <c:pt idx="12">
                  <c:v>6.0850000000000147E-2</c:v>
                </c:pt>
                <c:pt idx="13">
                  <c:v>0.13081666666666672</c:v>
                </c:pt>
                <c:pt idx="14">
                  <c:v>0.10706333333333336</c:v>
                </c:pt>
                <c:pt idx="15">
                  <c:v>0.1459</c:v>
                </c:pt>
                <c:pt idx="16">
                  <c:v>1.7106666666666825E-2</c:v>
                </c:pt>
                <c:pt idx="17">
                  <c:v>5.6443333333333325E-2</c:v>
                </c:pt>
                <c:pt idx="18">
                  <c:v>2.923999999999986E-2</c:v>
                </c:pt>
                <c:pt idx="19">
                  <c:v>0.11049333333333333</c:v>
                </c:pt>
                <c:pt idx="20">
                  <c:v>1.2913333333333258E-2</c:v>
                </c:pt>
                <c:pt idx="21">
                  <c:v>9.6406666666666752E-2</c:v>
                </c:pt>
                <c:pt idx="22">
                  <c:v>6.8883333333333407E-2</c:v>
                </c:pt>
                <c:pt idx="23">
                  <c:v>6.4133333333333375E-2</c:v>
                </c:pt>
                <c:pt idx="24">
                  <c:v>0.12254666666666658</c:v>
                </c:pt>
                <c:pt idx="25">
                  <c:v>5.1539999999999996E-2</c:v>
                </c:pt>
                <c:pt idx="26">
                  <c:v>4.9639999999999983E-2</c:v>
                </c:pt>
                <c:pt idx="27">
                  <c:v>1.0356666666666717E-2</c:v>
                </c:pt>
                <c:pt idx="28">
                  <c:v>4.5523333333333436E-2</c:v>
                </c:pt>
                <c:pt idx="29">
                  <c:v>0.1003400000000001</c:v>
                </c:pt>
                <c:pt idx="30">
                  <c:v>0.11575999999999971</c:v>
                </c:pt>
                <c:pt idx="31">
                  <c:v>8.968333333333349E-2</c:v>
                </c:pt>
                <c:pt idx="32">
                  <c:v>3.1513333333333428E-2</c:v>
                </c:pt>
                <c:pt idx="33">
                  <c:v>7.9296666666666418E-2</c:v>
                </c:pt>
                <c:pt idx="34">
                  <c:v>7.2339999999999918E-2</c:v>
                </c:pt>
                <c:pt idx="35">
                  <c:v>3.7593333333333291E-2</c:v>
                </c:pt>
                <c:pt idx="36">
                  <c:v>8.1966666666666299E-3</c:v>
                </c:pt>
                <c:pt idx="37">
                  <c:v>5.2533333333333321E-2</c:v>
                </c:pt>
                <c:pt idx="38">
                  <c:v>2.5303333333333306E-2</c:v>
                </c:pt>
                <c:pt idx="39">
                  <c:v>0.10153666666666676</c:v>
                </c:pt>
                <c:pt idx="40">
                  <c:v>5.0466666666666438E-2</c:v>
                </c:pt>
                <c:pt idx="41">
                  <c:v>4.0476666666666716E-2</c:v>
                </c:pt>
                <c:pt idx="42">
                  <c:v>7.4023333333333483E-2</c:v>
                </c:pt>
                <c:pt idx="43">
                  <c:v>5.5683333333333383E-2</c:v>
                </c:pt>
                <c:pt idx="44">
                  <c:v>5.4469999999999942E-2</c:v>
                </c:pt>
                <c:pt idx="45">
                  <c:v>0.12737000000000012</c:v>
                </c:pt>
                <c:pt idx="46">
                  <c:v>0.12304333333333339</c:v>
                </c:pt>
                <c:pt idx="47">
                  <c:v>0.12482</c:v>
                </c:pt>
                <c:pt idx="48">
                  <c:v>7.6546666666666763E-2</c:v>
                </c:pt>
                <c:pt idx="49">
                  <c:v>1.3879999999999892E-2</c:v>
                </c:pt>
                <c:pt idx="50">
                  <c:v>8.7920000000000151E-2</c:v>
                </c:pt>
                <c:pt idx="51">
                  <c:v>7.1966666666665917E-3</c:v>
                </c:pt>
                <c:pt idx="52">
                  <c:v>0.12548999999999966</c:v>
                </c:pt>
                <c:pt idx="53">
                  <c:v>6.0403333333333219E-2</c:v>
                </c:pt>
                <c:pt idx="54">
                  <c:v>5.9070000000000032E-2</c:v>
                </c:pt>
                <c:pt idx="55">
                  <c:v>2.0443333333333296E-2</c:v>
                </c:pt>
                <c:pt idx="56">
                  <c:v>6.5936666666666685E-2</c:v>
                </c:pt>
                <c:pt idx="57">
                  <c:v>9.5883333333333251E-2</c:v>
                </c:pt>
                <c:pt idx="58">
                  <c:v>9.9003333333333263E-2</c:v>
                </c:pt>
                <c:pt idx="59">
                  <c:v>8.9959999999999748E-2</c:v>
                </c:pt>
                <c:pt idx="60">
                  <c:v>0.11177999999999984</c:v>
                </c:pt>
                <c:pt idx="61">
                  <c:v>4.5653333333333247E-2</c:v>
                </c:pt>
                <c:pt idx="62">
                  <c:v>1.2756666666666749E-2</c:v>
                </c:pt>
                <c:pt idx="63">
                  <c:v>3.8140000000000285E-2</c:v>
                </c:pt>
                <c:pt idx="64">
                  <c:v>8.1419999999999756E-2</c:v>
                </c:pt>
                <c:pt idx="65">
                  <c:v>8.7873333333333317E-2</c:v>
                </c:pt>
                <c:pt idx="66">
                  <c:v>7.0879999999999832E-2</c:v>
                </c:pt>
                <c:pt idx="67">
                  <c:v>0.14182000000000006</c:v>
                </c:pt>
                <c:pt idx="68">
                  <c:v>6.5139999999999976E-2</c:v>
                </c:pt>
                <c:pt idx="69">
                  <c:v>0.10306</c:v>
                </c:pt>
                <c:pt idx="70">
                  <c:v>6.1616666666666653E-2</c:v>
                </c:pt>
                <c:pt idx="71">
                  <c:v>8.4129999999999885E-2</c:v>
                </c:pt>
                <c:pt idx="72" formatCode="General">
                  <c:v>0</c:v>
                </c:pt>
              </c:numCache>
            </c:numRef>
          </c:val>
          <c:smooth val="0"/>
          <c:extLst>
            <c:ext xmlns:c16="http://schemas.microsoft.com/office/drawing/2014/chart" uri="{C3380CC4-5D6E-409C-BE32-E72D297353CC}">
              <c16:uniqueId val="{00000000-F380-4602-AA28-C8220C567A7B}"/>
            </c:ext>
          </c:extLst>
        </c:ser>
        <c:ser>
          <c:idx val="1"/>
          <c:order val="1"/>
          <c:tx>
            <c:strRef>
              <c:f>Лист2!$AG$2</c:f>
              <c:strCache>
                <c:ptCount val="1"/>
                <c:pt idx="0">
                  <c:v>Отклонение среднего балла текущей аттестации от среднего балла по ВПР 2023</c:v>
                </c:pt>
              </c:strCache>
            </c:strRef>
          </c:tx>
          <c:spPr>
            <a:ln>
              <a:solidFill>
                <a:srgbClr val="92D050"/>
              </a:solidFill>
            </a:ln>
          </c:spPr>
          <c:marker>
            <c:spPr>
              <a:solidFill>
                <a:srgbClr val="92D050"/>
              </a:solidFill>
              <a:ln>
                <a:solidFill>
                  <a:srgbClr val="92D050"/>
                </a:solidFill>
              </a:ln>
            </c:spPr>
          </c:marker>
          <c:cat>
            <c:strRef>
              <c:f>Лист2!$AE$3:$AE$75</c:f>
              <c:strCache>
                <c:ptCount val="73"/>
                <c:pt idx="0">
                  <c:v>РБ</c:v>
                </c:pt>
                <c:pt idx="1">
                  <c:v>ОО Регионального подчинения</c:v>
                </c:pt>
                <c:pt idx="2">
                  <c:v>Абзелиловский МР</c:v>
                </c:pt>
                <c:pt idx="3">
                  <c:v>Альшеевский МР</c:v>
                </c:pt>
                <c:pt idx="4">
                  <c:v>Архангельский МР</c:v>
                </c:pt>
                <c:pt idx="5">
                  <c:v>Аскинский МР</c:v>
                </c:pt>
                <c:pt idx="6">
                  <c:v>Аургазинский МР</c:v>
                </c:pt>
                <c:pt idx="7">
                  <c:v>Баймакский МР</c:v>
                </c:pt>
                <c:pt idx="8">
                  <c:v>Бакалинский МР</c:v>
                </c:pt>
                <c:pt idx="9">
                  <c:v>Балтачевский МР</c:v>
                </c:pt>
                <c:pt idx="10">
                  <c:v>Белебеевский МР</c:v>
                </c:pt>
                <c:pt idx="11">
                  <c:v>Белокатайский МР</c:v>
                </c:pt>
                <c:pt idx="12">
                  <c:v>Белорецкий МР</c:v>
                </c:pt>
                <c:pt idx="13">
                  <c:v>Бижбулякский МР</c:v>
                </c:pt>
                <c:pt idx="14">
                  <c:v>Бирский МР</c:v>
                </c:pt>
                <c:pt idx="15">
                  <c:v>Благоварский МР</c:v>
                </c:pt>
                <c:pt idx="16">
                  <c:v>Благовещенский МР</c:v>
                </c:pt>
                <c:pt idx="17">
                  <c:v>Буздякский МР</c:v>
                </c:pt>
                <c:pt idx="18">
                  <c:v>Бураевский МР</c:v>
                </c:pt>
                <c:pt idx="19">
                  <c:v>Бурзянский МР</c:v>
                </c:pt>
                <c:pt idx="20">
                  <c:v>ГО г. Агидель</c:v>
                </c:pt>
                <c:pt idx="21">
                  <c:v>ГО г.Кумертау</c:v>
                </c:pt>
                <c:pt idx="22">
                  <c:v>ГО г. Нефтекамск</c:v>
                </c:pt>
                <c:pt idx="23">
                  <c:v>ГО г.Октябрьский</c:v>
                </c:pt>
                <c:pt idx="24">
                  <c:v>ГО г.Салават</c:v>
                </c:pt>
                <c:pt idx="25">
                  <c:v>ГО г.Сибай</c:v>
                </c:pt>
                <c:pt idx="26">
                  <c:v>ГО г.Стерлитамак</c:v>
                </c:pt>
                <c:pt idx="27">
                  <c:v>ГО г.Уфа</c:v>
                </c:pt>
                <c:pt idx="28">
                  <c:v>Гафурийский МР</c:v>
                </c:pt>
                <c:pt idx="29">
                  <c:v>Давлекановский МР</c:v>
                </c:pt>
                <c:pt idx="30">
                  <c:v>Дуванский МР</c:v>
                </c:pt>
                <c:pt idx="31">
                  <c:v>Дюртюлинский МР</c:v>
                </c:pt>
                <c:pt idx="32">
                  <c:v>Ермекеевский МР</c:v>
                </c:pt>
                <c:pt idx="33">
                  <c:v>ЗАТО ГО г.Межгорье</c:v>
                </c:pt>
                <c:pt idx="34">
                  <c:v>Зианчуринский МР</c:v>
                </c:pt>
                <c:pt idx="35">
                  <c:v>Зилаирский МР</c:v>
                </c:pt>
                <c:pt idx="36">
                  <c:v>Иглинский МР</c:v>
                </c:pt>
                <c:pt idx="37">
                  <c:v>Илишевский МР</c:v>
                </c:pt>
                <c:pt idx="38">
                  <c:v>Ишимбайский МР</c:v>
                </c:pt>
                <c:pt idx="39">
                  <c:v>Калтасинский МР</c:v>
                </c:pt>
                <c:pt idx="40">
                  <c:v>Караидельский МР</c:v>
                </c:pt>
                <c:pt idx="41">
                  <c:v>Кармаскалинский МР</c:v>
                </c:pt>
                <c:pt idx="42">
                  <c:v>Кигинский МР</c:v>
                </c:pt>
                <c:pt idx="43">
                  <c:v>Краснокамский МР</c:v>
                </c:pt>
                <c:pt idx="44">
                  <c:v>Кугарчинский МР</c:v>
                </c:pt>
                <c:pt idx="45">
                  <c:v>Кушнаренковский МР</c:v>
                </c:pt>
                <c:pt idx="46">
                  <c:v>Куюргазинский МР</c:v>
                </c:pt>
                <c:pt idx="47">
                  <c:v>Мелеузовский МР</c:v>
                </c:pt>
                <c:pt idx="48">
                  <c:v>Мечетлинский МР</c:v>
                </c:pt>
                <c:pt idx="49">
                  <c:v>Мишкинский МР</c:v>
                </c:pt>
                <c:pt idx="50">
                  <c:v>Миякинский МР</c:v>
                </c:pt>
                <c:pt idx="51">
                  <c:v>Нуримановский МР</c:v>
                </c:pt>
                <c:pt idx="52">
                  <c:v>Салаватский МР</c:v>
                </c:pt>
                <c:pt idx="53">
                  <c:v>Стерлибашевский МР</c:v>
                </c:pt>
                <c:pt idx="54">
                  <c:v>Стерлитамакский МР</c:v>
                </c:pt>
                <c:pt idx="55">
                  <c:v>Татышлинский МР</c:v>
                </c:pt>
                <c:pt idx="56">
                  <c:v>Туймазинский МР</c:v>
                </c:pt>
                <c:pt idx="57">
                  <c:v>Уфимский МР</c:v>
                </c:pt>
                <c:pt idx="58">
                  <c:v>Учалинский МР</c:v>
                </c:pt>
                <c:pt idx="59">
                  <c:v>Федоровский МР</c:v>
                </c:pt>
                <c:pt idx="60">
                  <c:v>Хайбуллинский МР</c:v>
                </c:pt>
                <c:pt idx="61">
                  <c:v>Чекмагушевский МР</c:v>
                </c:pt>
                <c:pt idx="62">
                  <c:v>Чишминский МР</c:v>
                </c:pt>
                <c:pt idx="63">
                  <c:v>Шаранский МР</c:v>
                </c:pt>
                <c:pt idx="64">
                  <c:v>Янаульский МР</c:v>
                </c:pt>
                <c:pt idx="65">
                  <c:v>ГО г. Уфа, Дёмский район</c:v>
                </c:pt>
                <c:pt idx="66">
                  <c:v>ГО г. Уфа, Калининский район</c:v>
                </c:pt>
                <c:pt idx="67">
                  <c:v>ГО г. Уфа, Кировский район</c:v>
                </c:pt>
                <c:pt idx="68">
                  <c:v>ГО г. Уфа, Ленинский район</c:v>
                </c:pt>
                <c:pt idx="69">
                  <c:v>ГО г. Уфа, Октябрьский район</c:v>
                </c:pt>
                <c:pt idx="70">
                  <c:v>ГО г. Уфа, Орджоникидзевский район</c:v>
                </c:pt>
                <c:pt idx="71">
                  <c:v>ГО г. Уфа, Советский район</c:v>
                </c:pt>
                <c:pt idx="72">
                  <c:v>ЧОУ</c:v>
                </c:pt>
              </c:strCache>
            </c:strRef>
          </c:cat>
          <c:val>
            <c:numRef>
              <c:f>Лист2!$AG$3:$AG$75</c:f>
              <c:numCache>
                <c:formatCode>0.0000</c:formatCode>
                <c:ptCount val="73"/>
                <c:pt idx="0">
                  <c:v>1.6222230046948709E-2</c:v>
                </c:pt>
                <c:pt idx="1">
                  <c:v>0.13191166666666687</c:v>
                </c:pt>
                <c:pt idx="2">
                  <c:v>0.18821000000000007</c:v>
                </c:pt>
                <c:pt idx="3">
                  <c:v>1.9389999999999723E-2</c:v>
                </c:pt>
                <c:pt idx="4">
                  <c:v>0.17930333333333351</c:v>
                </c:pt>
                <c:pt idx="5">
                  <c:v>0.10450333333333317</c:v>
                </c:pt>
                <c:pt idx="6">
                  <c:v>2.0433333333333376E-2</c:v>
                </c:pt>
                <c:pt idx="7">
                  <c:v>8.0369999999999678E-2</c:v>
                </c:pt>
                <c:pt idx="8">
                  <c:v>0.10609000000000002</c:v>
                </c:pt>
                <c:pt idx="9">
                  <c:v>4.3566666666666531E-2</c:v>
                </c:pt>
                <c:pt idx="10">
                  <c:v>9.2739999999999601E-2</c:v>
                </c:pt>
                <c:pt idx="11">
                  <c:v>3.5320000000000018E-2</c:v>
                </c:pt>
                <c:pt idx="12">
                  <c:v>8.946333333333352E-2</c:v>
                </c:pt>
                <c:pt idx="13">
                  <c:v>1.7333333333332906E-2</c:v>
                </c:pt>
                <c:pt idx="14">
                  <c:v>0.12095333333333287</c:v>
                </c:pt>
                <c:pt idx="15">
                  <c:v>1.9590000000000145E-2</c:v>
                </c:pt>
                <c:pt idx="16">
                  <c:v>0.10923666666666658</c:v>
                </c:pt>
                <c:pt idx="17">
                  <c:v>2.8013333333332707E-2</c:v>
                </c:pt>
                <c:pt idx="18">
                  <c:v>7.1599999999999815E-3</c:v>
                </c:pt>
                <c:pt idx="19">
                  <c:v>3.8186666666666813E-2</c:v>
                </c:pt>
                <c:pt idx="20">
                  <c:v>5.7970000000000077E-2</c:v>
                </c:pt>
                <c:pt idx="21">
                  <c:v>2.2413333333333025E-2</c:v>
                </c:pt>
                <c:pt idx="22">
                  <c:v>1.1326666666667004E-2</c:v>
                </c:pt>
                <c:pt idx="23">
                  <c:v>8.1913333333333352E-2</c:v>
                </c:pt>
                <c:pt idx="24">
                  <c:v>4.0799999999999802E-2</c:v>
                </c:pt>
                <c:pt idx="25">
                  <c:v>3.7700000000002731E-3</c:v>
                </c:pt>
                <c:pt idx="26">
                  <c:v>8.1993333333333293E-2</c:v>
                </c:pt>
                <c:pt idx="27">
                  <c:v>0.19189999999999952</c:v>
                </c:pt>
                <c:pt idx="28">
                  <c:v>9.0593333333333373E-2</c:v>
                </c:pt>
                <c:pt idx="29">
                  <c:v>6.9813333333333435E-2</c:v>
                </c:pt>
                <c:pt idx="30">
                  <c:v>4.2213333333333658E-2</c:v>
                </c:pt>
                <c:pt idx="31">
                  <c:v>9.9380000000000177E-2</c:v>
                </c:pt>
                <c:pt idx="32">
                  <c:v>6.996333333333353E-2</c:v>
                </c:pt>
                <c:pt idx="33">
                  <c:v>3.9866666666662871E-3</c:v>
                </c:pt>
                <c:pt idx="34">
                  <c:v>3.4423333333332806E-2</c:v>
                </c:pt>
                <c:pt idx="35">
                  <c:v>0.19797666666666661</c:v>
                </c:pt>
                <c:pt idx="36">
                  <c:v>2.4943333333333467E-2</c:v>
                </c:pt>
                <c:pt idx="37">
                  <c:v>4.7066666666666666E-2</c:v>
                </c:pt>
                <c:pt idx="38">
                  <c:v>9.6126666666666097E-2</c:v>
                </c:pt>
                <c:pt idx="39">
                  <c:v>0.26818333333333327</c:v>
                </c:pt>
                <c:pt idx="40">
                  <c:v>2.3933333333330253E-3</c:v>
                </c:pt>
                <c:pt idx="41">
                  <c:v>4.8613333333333397E-2</c:v>
                </c:pt>
                <c:pt idx="42">
                  <c:v>8.3933333333333263E-2</c:v>
                </c:pt>
                <c:pt idx="43">
                  <c:v>2.737666666666631E-2</c:v>
                </c:pt>
                <c:pt idx="44">
                  <c:v>2.1283333333333616E-2</c:v>
                </c:pt>
                <c:pt idx="45">
                  <c:v>3.5803333333333409E-2</c:v>
                </c:pt>
                <c:pt idx="46">
                  <c:v>2.0713333333333288E-2</c:v>
                </c:pt>
                <c:pt idx="47">
                  <c:v>5.2483333333333139E-2</c:v>
                </c:pt>
                <c:pt idx="48">
                  <c:v>0.17137333333333324</c:v>
                </c:pt>
                <c:pt idx="49">
                  <c:v>0.12692333333333319</c:v>
                </c:pt>
                <c:pt idx="50">
                  <c:v>6.9939999999999738E-2</c:v>
                </c:pt>
                <c:pt idx="51">
                  <c:v>0.10020666666666662</c:v>
                </c:pt>
                <c:pt idx="52">
                  <c:v>0.21356666666666677</c:v>
                </c:pt>
                <c:pt idx="53">
                  <c:v>3.066666666666773E-3</c:v>
                </c:pt>
                <c:pt idx="54">
                  <c:v>2.7733333333333537E-2</c:v>
                </c:pt>
                <c:pt idx="55">
                  <c:v>0.11304333333333316</c:v>
                </c:pt>
                <c:pt idx="56">
                  <c:v>0.10523333333333292</c:v>
                </c:pt>
                <c:pt idx="57">
                  <c:v>4.7966666666665603E-3</c:v>
                </c:pt>
                <c:pt idx="58">
                  <c:v>6.6299999999997654E-3</c:v>
                </c:pt>
                <c:pt idx="59">
                  <c:v>1.3506666666666778E-2</c:v>
                </c:pt>
                <c:pt idx="60">
                  <c:v>9.0983333333333569E-2</c:v>
                </c:pt>
                <c:pt idx="61">
                  <c:v>1.6206666666666852E-2</c:v>
                </c:pt>
                <c:pt idx="62">
                  <c:v>0.12599333333333332</c:v>
                </c:pt>
                <c:pt idx="63">
                  <c:v>0.11943666666666648</c:v>
                </c:pt>
                <c:pt idx="64">
                  <c:v>8.0943333333333811E-2</c:v>
                </c:pt>
                <c:pt idx="65">
                  <c:v>3.9219999999999811E-2</c:v>
                </c:pt>
                <c:pt idx="66">
                  <c:v>0.11003916666666713</c:v>
                </c:pt>
                <c:pt idx="67">
                  <c:v>0.14314229691876745</c:v>
                </c:pt>
                <c:pt idx="68">
                  <c:v>9.9742424242424452E-2</c:v>
                </c:pt>
                <c:pt idx="69">
                  <c:v>8.2557222222222545E-2</c:v>
                </c:pt>
                <c:pt idx="70">
                  <c:v>6.6007971014493183E-2</c:v>
                </c:pt>
                <c:pt idx="71">
                  <c:v>0.10456044871794863</c:v>
                </c:pt>
                <c:pt idx="72" formatCode="General">
                  <c:v>0</c:v>
                </c:pt>
              </c:numCache>
            </c:numRef>
          </c:val>
          <c:smooth val="0"/>
          <c:extLst>
            <c:ext xmlns:c16="http://schemas.microsoft.com/office/drawing/2014/chart" uri="{C3380CC4-5D6E-409C-BE32-E72D297353CC}">
              <c16:uniqueId val="{00000001-F380-4602-AA28-C8220C567A7B}"/>
            </c:ext>
          </c:extLst>
        </c:ser>
        <c:ser>
          <c:idx val="2"/>
          <c:order val="2"/>
          <c:tx>
            <c:strRef>
              <c:f>Лист2!$AH$2</c:f>
              <c:strCache>
                <c:ptCount val="1"/>
                <c:pt idx="0">
                  <c:v>Отклонение среднего балла промежуточной аттестации от среднего балла по ВПР 2023</c:v>
                </c:pt>
              </c:strCache>
            </c:strRef>
          </c:tx>
          <c:spPr>
            <a:ln>
              <a:solidFill>
                <a:srgbClr val="7030A0"/>
              </a:solidFill>
            </a:ln>
          </c:spPr>
          <c:marker>
            <c:spPr>
              <a:solidFill>
                <a:srgbClr val="7030A0"/>
              </a:solidFill>
              <a:ln>
                <a:solidFill>
                  <a:srgbClr val="7030A0"/>
                </a:solidFill>
              </a:ln>
            </c:spPr>
          </c:marker>
          <c:cat>
            <c:strRef>
              <c:f>Лист2!$AE$3:$AE$75</c:f>
              <c:strCache>
                <c:ptCount val="73"/>
                <c:pt idx="0">
                  <c:v>РБ</c:v>
                </c:pt>
                <c:pt idx="1">
                  <c:v>ОО Регионального подчинения</c:v>
                </c:pt>
                <c:pt idx="2">
                  <c:v>Абзелиловский МР</c:v>
                </c:pt>
                <c:pt idx="3">
                  <c:v>Альшеевский МР</c:v>
                </c:pt>
                <c:pt idx="4">
                  <c:v>Архангельский МР</c:v>
                </c:pt>
                <c:pt idx="5">
                  <c:v>Аскинский МР</c:v>
                </c:pt>
                <c:pt idx="6">
                  <c:v>Аургазинский МР</c:v>
                </c:pt>
                <c:pt idx="7">
                  <c:v>Баймакский МР</c:v>
                </c:pt>
                <c:pt idx="8">
                  <c:v>Бакалинский МР</c:v>
                </c:pt>
                <c:pt idx="9">
                  <c:v>Балтачевский МР</c:v>
                </c:pt>
                <c:pt idx="10">
                  <c:v>Белебеевский МР</c:v>
                </c:pt>
                <c:pt idx="11">
                  <c:v>Белокатайский МР</c:v>
                </c:pt>
                <c:pt idx="12">
                  <c:v>Белорецкий МР</c:v>
                </c:pt>
                <c:pt idx="13">
                  <c:v>Бижбулякский МР</c:v>
                </c:pt>
                <c:pt idx="14">
                  <c:v>Бирский МР</c:v>
                </c:pt>
                <c:pt idx="15">
                  <c:v>Благоварский МР</c:v>
                </c:pt>
                <c:pt idx="16">
                  <c:v>Благовещенский МР</c:v>
                </c:pt>
                <c:pt idx="17">
                  <c:v>Буздякский МР</c:v>
                </c:pt>
                <c:pt idx="18">
                  <c:v>Бураевский МР</c:v>
                </c:pt>
                <c:pt idx="19">
                  <c:v>Бурзянский МР</c:v>
                </c:pt>
                <c:pt idx="20">
                  <c:v>ГО г. Агидель</c:v>
                </c:pt>
                <c:pt idx="21">
                  <c:v>ГО г.Кумертау</c:v>
                </c:pt>
                <c:pt idx="22">
                  <c:v>ГО г. Нефтекамск</c:v>
                </c:pt>
                <c:pt idx="23">
                  <c:v>ГО г.Октябрьский</c:v>
                </c:pt>
                <c:pt idx="24">
                  <c:v>ГО г.Салават</c:v>
                </c:pt>
                <c:pt idx="25">
                  <c:v>ГО г.Сибай</c:v>
                </c:pt>
                <c:pt idx="26">
                  <c:v>ГО г.Стерлитамак</c:v>
                </c:pt>
                <c:pt idx="27">
                  <c:v>ГО г.Уфа</c:v>
                </c:pt>
                <c:pt idx="28">
                  <c:v>Гафурийский МР</c:v>
                </c:pt>
                <c:pt idx="29">
                  <c:v>Давлекановский МР</c:v>
                </c:pt>
                <c:pt idx="30">
                  <c:v>Дуванский МР</c:v>
                </c:pt>
                <c:pt idx="31">
                  <c:v>Дюртюлинский МР</c:v>
                </c:pt>
                <c:pt idx="32">
                  <c:v>Ермекеевский МР</c:v>
                </c:pt>
                <c:pt idx="33">
                  <c:v>ЗАТО ГО г.Межгорье</c:v>
                </c:pt>
                <c:pt idx="34">
                  <c:v>Зианчуринский МР</c:v>
                </c:pt>
                <c:pt idx="35">
                  <c:v>Зилаирский МР</c:v>
                </c:pt>
                <c:pt idx="36">
                  <c:v>Иглинский МР</c:v>
                </c:pt>
                <c:pt idx="37">
                  <c:v>Илишевский МР</c:v>
                </c:pt>
                <c:pt idx="38">
                  <c:v>Ишимбайский МР</c:v>
                </c:pt>
                <c:pt idx="39">
                  <c:v>Калтасинский МР</c:v>
                </c:pt>
                <c:pt idx="40">
                  <c:v>Караидельский МР</c:v>
                </c:pt>
                <c:pt idx="41">
                  <c:v>Кармаскалинский МР</c:v>
                </c:pt>
                <c:pt idx="42">
                  <c:v>Кигинский МР</c:v>
                </c:pt>
                <c:pt idx="43">
                  <c:v>Краснокамский МР</c:v>
                </c:pt>
                <c:pt idx="44">
                  <c:v>Кугарчинский МР</c:v>
                </c:pt>
                <c:pt idx="45">
                  <c:v>Кушнаренковский МР</c:v>
                </c:pt>
                <c:pt idx="46">
                  <c:v>Куюргазинский МР</c:v>
                </c:pt>
                <c:pt idx="47">
                  <c:v>Мелеузовский МР</c:v>
                </c:pt>
                <c:pt idx="48">
                  <c:v>Мечетлинский МР</c:v>
                </c:pt>
                <c:pt idx="49">
                  <c:v>Мишкинский МР</c:v>
                </c:pt>
                <c:pt idx="50">
                  <c:v>Миякинский МР</c:v>
                </c:pt>
                <c:pt idx="51">
                  <c:v>Нуримановский МР</c:v>
                </c:pt>
                <c:pt idx="52">
                  <c:v>Салаватский МР</c:v>
                </c:pt>
                <c:pt idx="53">
                  <c:v>Стерлибашевский МР</c:v>
                </c:pt>
                <c:pt idx="54">
                  <c:v>Стерлитамакский МР</c:v>
                </c:pt>
                <c:pt idx="55">
                  <c:v>Татышлинский МР</c:v>
                </c:pt>
                <c:pt idx="56">
                  <c:v>Туймазинский МР</c:v>
                </c:pt>
                <c:pt idx="57">
                  <c:v>Уфимский МР</c:v>
                </c:pt>
                <c:pt idx="58">
                  <c:v>Учалинский МР</c:v>
                </c:pt>
                <c:pt idx="59">
                  <c:v>Федоровский МР</c:v>
                </c:pt>
                <c:pt idx="60">
                  <c:v>Хайбуллинский МР</c:v>
                </c:pt>
                <c:pt idx="61">
                  <c:v>Чекмагушевский МР</c:v>
                </c:pt>
                <c:pt idx="62">
                  <c:v>Чишминский МР</c:v>
                </c:pt>
                <c:pt idx="63">
                  <c:v>Шаранский МР</c:v>
                </c:pt>
                <c:pt idx="64">
                  <c:v>Янаульский МР</c:v>
                </c:pt>
                <c:pt idx="65">
                  <c:v>ГО г. Уфа, Дёмский район</c:v>
                </c:pt>
                <c:pt idx="66">
                  <c:v>ГО г. Уфа, Калининский район</c:v>
                </c:pt>
                <c:pt idx="67">
                  <c:v>ГО г. Уфа, Кировский район</c:v>
                </c:pt>
                <c:pt idx="68">
                  <c:v>ГО г. Уфа, Ленинский район</c:v>
                </c:pt>
                <c:pt idx="69">
                  <c:v>ГО г. Уфа, Октябрьский район</c:v>
                </c:pt>
                <c:pt idx="70">
                  <c:v>ГО г. Уфа, Орджоникидзевский район</c:v>
                </c:pt>
                <c:pt idx="71">
                  <c:v>ГО г. Уфа, Советский район</c:v>
                </c:pt>
                <c:pt idx="72">
                  <c:v>ЧОУ</c:v>
                </c:pt>
              </c:strCache>
            </c:strRef>
          </c:cat>
          <c:val>
            <c:numRef>
              <c:f>Лист2!$AH$3:$AH$75</c:f>
              <c:numCache>
                <c:formatCode>0.0000</c:formatCode>
                <c:ptCount val="73"/>
                <c:pt idx="0">
                  <c:v>4.7837605633803758E-2</c:v>
                </c:pt>
                <c:pt idx="1">
                  <c:v>9.5456666666666898E-2</c:v>
                </c:pt>
                <c:pt idx="2">
                  <c:v>0.22240333333333343</c:v>
                </c:pt>
                <c:pt idx="3">
                  <c:v>0.13981666666666648</c:v>
                </c:pt>
                <c:pt idx="4">
                  <c:v>0.24758666666666684</c:v>
                </c:pt>
                <c:pt idx="5">
                  <c:v>9.7743333333333002E-2</c:v>
                </c:pt>
                <c:pt idx="6">
                  <c:v>5.6593333333333419E-2</c:v>
                </c:pt>
                <c:pt idx="7">
                  <c:v>0.13842999999999975</c:v>
                </c:pt>
                <c:pt idx="8">
                  <c:v>0.12530000000000005</c:v>
                </c:pt>
                <c:pt idx="9">
                  <c:v>6.0903333333333386E-2</c:v>
                </c:pt>
                <c:pt idx="10">
                  <c:v>0.10914999999999979</c:v>
                </c:pt>
                <c:pt idx="11">
                  <c:v>1.1830000000000082E-2</c:v>
                </c:pt>
                <c:pt idx="12">
                  <c:v>2.8613333333333379E-2</c:v>
                </c:pt>
                <c:pt idx="13">
                  <c:v>0.14814999999999964</c:v>
                </c:pt>
                <c:pt idx="14">
                  <c:v>1.3889999999999514E-2</c:v>
                </c:pt>
                <c:pt idx="15">
                  <c:v>0.16549000000000014</c:v>
                </c:pt>
                <c:pt idx="16">
                  <c:v>0.12634333333333339</c:v>
                </c:pt>
                <c:pt idx="17">
                  <c:v>2.8430000000000621E-2</c:v>
                </c:pt>
                <c:pt idx="18">
                  <c:v>3.6399999999999842E-2</c:v>
                </c:pt>
                <c:pt idx="19">
                  <c:v>0.14868000000000015</c:v>
                </c:pt>
                <c:pt idx="20">
                  <c:v>4.5056666666666821E-2</c:v>
                </c:pt>
                <c:pt idx="21">
                  <c:v>7.399333333333373E-2</c:v>
                </c:pt>
                <c:pt idx="22">
                  <c:v>5.7556666666666402E-2</c:v>
                </c:pt>
                <c:pt idx="23">
                  <c:v>1.777999999999998E-2</c:v>
                </c:pt>
                <c:pt idx="24">
                  <c:v>8.1746666666666787E-2</c:v>
                </c:pt>
                <c:pt idx="25">
                  <c:v>5.5310000000000269E-2</c:v>
                </c:pt>
                <c:pt idx="26">
                  <c:v>3.235333333333331E-2</c:v>
                </c:pt>
                <c:pt idx="27">
                  <c:v>0.20225666666666622</c:v>
                </c:pt>
                <c:pt idx="28">
                  <c:v>0.1361166666666668</c:v>
                </c:pt>
                <c:pt idx="29">
                  <c:v>3.0526666666666664E-2</c:v>
                </c:pt>
                <c:pt idx="30">
                  <c:v>0.15797333333333338</c:v>
                </c:pt>
                <c:pt idx="31">
                  <c:v>9.6966666666666868E-3</c:v>
                </c:pt>
                <c:pt idx="32">
                  <c:v>3.8450000000000095E-2</c:v>
                </c:pt>
                <c:pt idx="33">
                  <c:v>7.5310000000000141E-2</c:v>
                </c:pt>
                <c:pt idx="34">
                  <c:v>0.10676333333333272</c:v>
                </c:pt>
                <c:pt idx="35">
                  <c:v>0.23556999999999992</c:v>
                </c:pt>
                <c:pt idx="36">
                  <c:v>3.3140000000000093E-2</c:v>
                </c:pt>
                <c:pt idx="37">
                  <c:v>9.959999999999998E-2</c:v>
                </c:pt>
                <c:pt idx="38">
                  <c:v>7.0823333333332794E-2</c:v>
                </c:pt>
                <c:pt idx="39">
                  <c:v>0.36972000000000005</c:v>
                </c:pt>
                <c:pt idx="40">
                  <c:v>4.8073333333333412E-2</c:v>
                </c:pt>
                <c:pt idx="41">
                  <c:v>8.1366666666666809E-3</c:v>
                </c:pt>
                <c:pt idx="42">
                  <c:v>0.15795666666666675</c:v>
                </c:pt>
                <c:pt idx="43">
                  <c:v>2.8306666666667073E-2</c:v>
                </c:pt>
                <c:pt idx="44">
                  <c:v>7.5753333333333561E-2</c:v>
                </c:pt>
                <c:pt idx="45">
                  <c:v>0.16317333333333353</c:v>
                </c:pt>
                <c:pt idx="46">
                  <c:v>0.1023300000000001</c:v>
                </c:pt>
                <c:pt idx="47">
                  <c:v>7.2336666666666868E-2</c:v>
                </c:pt>
                <c:pt idx="48">
                  <c:v>0.24792</c:v>
                </c:pt>
                <c:pt idx="49">
                  <c:v>0.11304333333333332</c:v>
                </c:pt>
                <c:pt idx="50">
                  <c:v>1.7980000000000402E-2</c:v>
                </c:pt>
                <c:pt idx="51">
                  <c:v>0.10740333333333323</c:v>
                </c:pt>
                <c:pt idx="52">
                  <c:v>0.3390566666666664</c:v>
                </c:pt>
                <c:pt idx="53">
                  <c:v>6.3469999999999985E-2</c:v>
                </c:pt>
                <c:pt idx="54">
                  <c:v>8.6803333333333565E-2</c:v>
                </c:pt>
                <c:pt idx="55">
                  <c:v>0.13348666666666645</c:v>
                </c:pt>
                <c:pt idx="56">
                  <c:v>3.9296666666666237E-2</c:v>
                </c:pt>
                <c:pt idx="57">
                  <c:v>9.1086666666666691E-2</c:v>
                </c:pt>
                <c:pt idx="58">
                  <c:v>0.10563333333333302</c:v>
                </c:pt>
                <c:pt idx="59">
                  <c:v>0.10346666666666653</c:v>
                </c:pt>
                <c:pt idx="60">
                  <c:v>2.079666666666628E-2</c:v>
                </c:pt>
                <c:pt idx="61">
                  <c:v>2.9446666666666399E-2</c:v>
                </c:pt>
                <c:pt idx="62">
                  <c:v>0.13875000000000007</c:v>
                </c:pt>
                <c:pt idx="63">
                  <c:v>0.15757666666666678</c:v>
                </c:pt>
                <c:pt idx="64">
                  <c:v>0.16236333333333355</c:v>
                </c:pt>
                <c:pt idx="65">
                  <c:v>0.12709333333333314</c:v>
                </c:pt>
                <c:pt idx="66">
                  <c:v>0.18091916666666696</c:v>
                </c:pt>
                <c:pt idx="67">
                  <c:v>0.28496229691876751</c:v>
                </c:pt>
                <c:pt idx="68">
                  <c:v>0.16488242424242441</c:v>
                </c:pt>
                <c:pt idx="69">
                  <c:v>0.18561722222222254</c:v>
                </c:pt>
                <c:pt idx="70">
                  <c:v>0.12762463768115984</c:v>
                </c:pt>
                <c:pt idx="71">
                  <c:v>0.18869044871794852</c:v>
                </c:pt>
                <c:pt idx="72" formatCode="General">
                  <c:v>0</c:v>
                </c:pt>
              </c:numCache>
            </c:numRef>
          </c:val>
          <c:smooth val="0"/>
          <c:extLst>
            <c:ext xmlns:c16="http://schemas.microsoft.com/office/drawing/2014/chart" uri="{C3380CC4-5D6E-409C-BE32-E72D297353CC}">
              <c16:uniqueId val="{00000002-F380-4602-AA28-C8220C567A7B}"/>
            </c:ext>
          </c:extLst>
        </c:ser>
        <c:dLbls>
          <c:showLegendKey val="0"/>
          <c:showVal val="0"/>
          <c:showCatName val="0"/>
          <c:showSerName val="0"/>
          <c:showPercent val="0"/>
          <c:showBubbleSize val="0"/>
        </c:dLbls>
        <c:marker val="1"/>
        <c:smooth val="0"/>
        <c:axId val="37637120"/>
        <c:axId val="36422784"/>
      </c:lineChart>
      <c:catAx>
        <c:axId val="37637120"/>
        <c:scaling>
          <c:orientation val="minMax"/>
        </c:scaling>
        <c:delete val="0"/>
        <c:axPos val="b"/>
        <c:numFmt formatCode="General" sourceLinked="0"/>
        <c:majorTickMark val="out"/>
        <c:minorTickMark val="none"/>
        <c:tickLblPos val="nextTo"/>
        <c:txPr>
          <a:bodyPr rot="-5400000" vert="horz"/>
          <a:lstStyle/>
          <a:p>
            <a:pPr>
              <a:defRPr sz="400"/>
            </a:pPr>
            <a:endParaRPr lang="ru-RU"/>
          </a:p>
        </c:txPr>
        <c:crossAx val="36422784"/>
        <c:crosses val="autoZero"/>
        <c:auto val="1"/>
        <c:lblAlgn val="ctr"/>
        <c:lblOffset val="100"/>
        <c:noMultiLvlLbl val="0"/>
      </c:catAx>
      <c:valAx>
        <c:axId val="36422784"/>
        <c:scaling>
          <c:orientation val="minMax"/>
        </c:scaling>
        <c:delete val="0"/>
        <c:axPos val="l"/>
        <c:majorGridlines/>
        <c:numFmt formatCode="0.00" sourceLinked="0"/>
        <c:majorTickMark val="out"/>
        <c:minorTickMark val="none"/>
        <c:tickLblPos val="nextTo"/>
        <c:crossAx val="37637120"/>
        <c:crosses val="autoZero"/>
        <c:crossBetween val="between"/>
      </c:valAx>
    </c:plotArea>
    <c:legend>
      <c:legendPos val="b"/>
      <c:layout>
        <c:manualLayout>
          <c:xMode val="edge"/>
          <c:yMode val="edge"/>
          <c:x val="1.2795715971745108E-3"/>
          <c:y val="0.89568529182183221"/>
          <c:w val="0.99872042840282549"/>
          <c:h val="0.10431470817816779"/>
        </c:manualLayout>
      </c:layout>
      <c:overlay val="0"/>
    </c:legend>
    <c:plotVisOnly val="1"/>
    <c:dispBlanksAs val="gap"/>
    <c:showDLblsOverMax val="0"/>
  </c:chart>
  <c:txPr>
    <a:bodyPr/>
    <a:lstStyle/>
    <a:p>
      <a:pPr>
        <a:defRPr sz="800"/>
      </a:pPr>
      <a:endParaRPr lang="ru-RU"/>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028134697014632E-2"/>
          <c:y val="3.5975106179960949E-2"/>
          <c:w val="0.93476896189920367"/>
          <c:h val="0.63930762384429274"/>
        </c:manualLayout>
      </c:layout>
      <c:lineChart>
        <c:grouping val="standard"/>
        <c:varyColors val="0"/>
        <c:ser>
          <c:idx val="0"/>
          <c:order val="0"/>
          <c:tx>
            <c:strRef>
              <c:f>Лист3!$D$1</c:f>
              <c:strCache>
                <c:ptCount val="1"/>
                <c:pt idx="0">
                  <c:v>Средний балл текущей аттестации</c:v>
                </c:pt>
              </c:strCache>
            </c:strRef>
          </c:tx>
          <c:spPr>
            <a:ln w="19050">
              <a:solidFill>
                <a:srgbClr val="FF0000"/>
              </a:solidFill>
            </a:ln>
          </c:spPr>
          <c:marker>
            <c:spPr>
              <a:solidFill>
                <a:srgbClr val="FF0000"/>
              </a:solidFill>
              <a:ln w="19050">
                <a:solidFill>
                  <a:srgbClr val="FF0000"/>
                </a:solidFill>
              </a:ln>
            </c:spPr>
          </c:marker>
          <c:cat>
            <c:strRef>
              <c:f>Лист3!$A$5:$A$75</c:f>
              <c:strCache>
                <c:ptCount val="71"/>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ГО г. Агидель </c:v>
                </c:pt>
                <c:pt idx="20">
                  <c:v>ГО г. Кумертау </c:v>
                </c:pt>
                <c:pt idx="21">
                  <c:v>ГО г. Нефтекамск </c:v>
                </c:pt>
                <c:pt idx="22">
                  <c:v>ГО г. Октябрьский</c:v>
                </c:pt>
                <c:pt idx="23">
                  <c:v>ГО г. Салават </c:v>
                </c:pt>
                <c:pt idx="24">
                  <c:v>ГО г. Сибай </c:v>
                </c:pt>
                <c:pt idx="25">
                  <c:v>ГО г. Стерлитамак </c:v>
                </c:pt>
                <c:pt idx="26">
                  <c:v>Гафурийский МР</c:v>
                </c:pt>
                <c:pt idx="27">
                  <c:v>Давлекановский МР</c:v>
                </c:pt>
                <c:pt idx="28">
                  <c:v>Дуванский МР</c:v>
                </c:pt>
                <c:pt idx="29">
                  <c:v>Дюртюлинский МР</c:v>
                </c:pt>
                <c:pt idx="30">
                  <c:v>Ермекеевский МР</c:v>
                </c:pt>
                <c:pt idx="31">
                  <c:v>ГО ЗАТО г.Межгорье</c:v>
                </c:pt>
                <c:pt idx="32">
                  <c:v>Зианчуринский МР</c:v>
                </c:pt>
                <c:pt idx="33">
                  <c:v>Зилаирский МР</c:v>
                </c:pt>
                <c:pt idx="34">
                  <c:v>Иглинский МР</c:v>
                </c:pt>
                <c:pt idx="35">
                  <c:v>Илишевский МР</c:v>
                </c:pt>
                <c:pt idx="36">
                  <c:v>Ишимбайский МР</c:v>
                </c:pt>
                <c:pt idx="37">
                  <c:v>Калтасинский МР</c:v>
                </c:pt>
                <c:pt idx="38">
                  <c:v>Караидельский МР</c:v>
                </c:pt>
                <c:pt idx="39">
                  <c:v>Кармаскалинский МР</c:v>
                </c:pt>
                <c:pt idx="40">
                  <c:v>Кигинский МР</c:v>
                </c:pt>
                <c:pt idx="41">
                  <c:v>Краснокамский МР</c:v>
                </c:pt>
                <c:pt idx="42">
                  <c:v>Кугарчинский МР</c:v>
                </c:pt>
                <c:pt idx="43">
                  <c:v>Кушнаренковский МР</c:v>
                </c:pt>
                <c:pt idx="44">
                  <c:v>Куюргазинский МР</c:v>
                </c:pt>
                <c:pt idx="45">
                  <c:v>Мелеузовский МР</c:v>
                </c:pt>
                <c:pt idx="46">
                  <c:v>Мечетлинский МР</c:v>
                </c:pt>
                <c:pt idx="47">
                  <c:v>Мишкинский МР</c:v>
                </c:pt>
                <c:pt idx="48">
                  <c:v>Миякинский МР</c:v>
                </c:pt>
                <c:pt idx="49">
                  <c:v>Нуримановский МР</c:v>
                </c:pt>
                <c:pt idx="50">
                  <c:v>Салаватский МР</c:v>
                </c:pt>
                <c:pt idx="51">
                  <c:v>Стерлибашевский МР</c:v>
                </c:pt>
                <c:pt idx="52">
                  <c:v>Стерлитамакский МР</c:v>
                </c:pt>
                <c:pt idx="53">
                  <c:v>Татышлинский МР</c:v>
                </c:pt>
                <c:pt idx="54">
                  <c:v>Туймазинский МР</c:v>
                </c:pt>
                <c:pt idx="55">
                  <c:v>Уфимский МР</c:v>
                </c:pt>
                <c:pt idx="56">
                  <c:v>Учалинский МР</c:v>
                </c:pt>
                <c:pt idx="57">
                  <c:v>Федоровский МР</c:v>
                </c:pt>
                <c:pt idx="58">
                  <c:v>Хайбуллинский МР</c:v>
                </c:pt>
                <c:pt idx="59">
                  <c:v>Чекмагушевский МР</c:v>
                </c:pt>
                <c:pt idx="60">
                  <c:v>Чишминский МР</c:v>
                </c:pt>
                <c:pt idx="61">
                  <c:v>Шаранский МР</c:v>
                </c:pt>
                <c:pt idx="62">
                  <c:v>Янаульский МР</c:v>
                </c:pt>
                <c:pt idx="63">
                  <c:v>ГО г. Уфа, Дёмский район</c:v>
                </c:pt>
                <c:pt idx="64">
                  <c:v>ГО г. Уфа, Калининский район</c:v>
                </c:pt>
                <c:pt idx="65">
                  <c:v>ГО г. Уфа, Кировский район</c:v>
                </c:pt>
                <c:pt idx="66">
                  <c:v>ГО г. Уфа, Ленинский район</c:v>
                </c:pt>
                <c:pt idx="67">
                  <c:v>ГО г. Уфа, Октябрьский район</c:v>
                </c:pt>
                <c:pt idx="68">
                  <c:v>ГО г. Уфа, Орджоникидзевский район</c:v>
                </c:pt>
                <c:pt idx="69">
                  <c:v>ГО г. Уфа, Советский район</c:v>
                </c:pt>
                <c:pt idx="70">
                  <c:v>ЧОУ</c:v>
                </c:pt>
              </c:strCache>
            </c:strRef>
          </c:cat>
          <c:val>
            <c:numRef>
              <c:f>Лист3!$D$5:$D$75</c:f>
              <c:numCache>
                <c:formatCode>General</c:formatCode>
                <c:ptCount val="71"/>
                <c:pt idx="0" formatCode="0.00000">
                  <c:v>3.7114050000000001</c:v>
                </c:pt>
                <c:pt idx="1">
                  <c:v>3.5492400000000002</c:v>
                </c:pt>
                <c:pt idx="2">
                  <c:v>3.5007700000000002</c:v>
                </c:pt>
                <c:pt idx="3">
                  <c:v>3.3780000000000001</c:v>
                </c:pt>
                <c:pt idx="4">
                  <c:v>3.55192</c:v>
                </c:pt>
                <c:pt idx="5">
                  <c:v>3.6002399999999999</c:v>
                </c:pt>
                <c:pt idx="6">
                  <c:v>3.4378799999999998</c:v>
                </c:pt>
                <c:pt idx="7">
                  <c:v>3.5992299999999999</c:v>
                </c:pt>
                <c:pt idx="8">
                  <c:v>3.5304700000000002</c:v>
                </c:pt>
                <c:pt idx="9">
                  <c:v>3.38239</c:v>
                </c:pt>
                <c:pt idx="10">
                  <c:v>3.2687499999999998</c:v>
                </c:pt>
                <c:pt idx="11">
                  <c:v>3.3330199999999999</c:v>
                </c:pt>
                <c:pt idx="12">
                  <c:v>3.44754</c:v>
                </c:pt>
                <c:pt idx="13">
                  <c:v>3.5623900000000002</c:v>
                </c:pt>
                <c:pt idx="14">
                  <c:v>3.5195500000000002</c:v>
                </c:pt>
                <c:pt idx="15">
                  <c:v>3.2543099999999998</c:v>
                </c:pt>
                <c:pt idx="16">
                  <c:v>3.59388</c:v>
                </c:pt>
                <c:pt idx="17">
                  <c:v>3.6066600000000002</c:v>
                </c:pt>
                <c:pt idx="18">
                  <c:v>3.7557100000000001</c:v>
                </c:pt>
                <c:pt idx="19">
                  <c:v>3.4437500000000001</c:v>
                </c:pt>
                <c:pt idx="20">
                  <c:v>3.5726399999999998</c:v>
                </c:pt>
                <c:pt idx="21">
                  <c:v>3.50257</c:v>
                </c:pt>
                <c:pt idx="22">
                  <c:v>3.4309400000000001</c:v>
                </c:pt>
                <c:pt idx="23">
                  <c:v>3.4846300000000001</c:v>
                </c:pt>
                <c:pt idx="24">
                  <c:v>3.34172</c:v>
                </c:pt>
                <c:pt idx="25">
                  <c:v>3.50101</c:v>
                </c:pt>
                <c:pt idx="26">
                  <c:v>3.5803699999999998</c:v>
                </c:pt>
                <c:pt idx="27">
                  <c:v>3.5402</c:v>
                </c:pt>
                <c:pt idx="28">
                  <c:v>3.3542800000000002</c:v>
                </c:pt>
                <c:pt idx="29">
                  <c:v>3.5724</c:v>
                </c:pt>
                <c:pt idx="30">
                  <c:v>3.55124</c:v>
                </c:pt>
                <c:pt idx="31">
                  <c:v>3.7443599999999999</c:v>
                </c:pt>
                <c:pt idx="32">
                  <c:v>3.6943100000000002</c:v>
                </c:pt>
                <c:pt idx="33">
                  <c:v>3.5708600000000001</c:v>
                </c:pt>
                <c:pt idx="34">
                  <c:v>3.4945300000000001</c:v>
                </c:pt>
                <c:pt idx="35">
                  <c:v>3.7267899999999998</c:v>
                </c:pt>
                <c:pt idx="36">
                  <c:v>3.6525500000000002</c:v>
                </c:pt>
                <c:pt idx="37">
                  <c:v>3.59199</c:v>
                </c:pt>
                <c:pt idx="38">
                  <c:v>3.5053999999999998</c:v>
                </c:pt>
                <c:pt idx="39">
                  <c:v>3.5029599999999999</c:v>
                </c:pt>
                <c:pt idx="40">
                  <c:v>3.6205099999999999</c:v>
                </c:pt>
                <c:pt idx="41">
                  <c:v>3.6052399999999998</c:v>
                </c:pt>
                <c:pt idx="42">
                  <c:v>3.5562</c:v>
                </c:pt>
                <c:pt idx="43">
                  <c:v>3.71949</c:v>
                </c:pt>
                <c:pt idx="44">
                  <c:v>3.2581000000000002</c:v>
                </c:pt>
                <c:pt idx="45">
                  <c:v>3.4942199999999999</c:v>
                </c:pt>
                <c:pt idx="46">
                  <c:v>3.29447</c:v>
                </c:pt>
                <c:pt idx="47">
                  <c:v>3.56487</c:v>
                </c:pt>
                <c:pt idx="48">
                  <c:v>3.7292800000000002</c:v>
                </c:pt>
                <c:pt idx="49">
                  <c:v>3.6869000000000001</c:v>
                </c:pt>
                <c:pt idx="50">
                  <c:v>3.5633900000000001</c:v>
                </c:pt>
                <c:pt idx="51">
                  <c:v>3.5458400000000001</c:v>
                </c:pt>
                <c:pt idx="52">
                  <c:v>3.42963</c:v>
                </c:pt>
                <c:pt idx="53">
                  <c:v>3.62432</c:v>
                </c:pt>
                <c:pt idx="54">
                  <c:v>3.3669799999999999</c:v>
                </c:pt>
                <c:pt idx="55">
                  <c:v>3.6291500000000001</c:v>
                </c:pt>
                <c:pt idx="56">
                  <c:v>3.3930500000000001</c:v>
                </c:pt>
                <c:pt idx="57">
                  <c:v>3.63184</c:v>
                </c:pt>
                <c:pt idx="58">
                  <c:v>3.48746</c:v>
                </c:pt>
                <c:pt idx="59">
                  <c:v>3.5051000000000001</c:v>
                </c:pt>
                <c:pt idx="60">
                  <c:v>3.7008700000000001</c:v>
                </c:pt>
                <c:pt idx="61">
                  <c:v>3.5615899999999998</c:v>
                </c:pt>
                <c:pt idx="62">
                  <c:v>3.47451</c:v>
                </c:pt>
                <c:pt idx="63">
                  <c:v>3.5192199999999998</c:v>
                </c:pt>
                <c:pt idx="64">
                  <c:v>3.4719099999999998</c:v>
                </c:pt>
                <c:pt idx="65">
                  <c:v>3.4740600000000001</c:v>
                </c:pt>
                <c:pt idx="66">
                  <c:v>3.5410599999999999</c:v>
                </c:pt>
                <c:pt idx="67">
                  <c:v>3.4805199999999998</c:v>
                </c:pt>
                <c:pt idx="68">
                  <c:v>3.5450499999999998</c:v>
                </c:pt>
                <c:pt idx="69">
                  <c:v>3.5213700000000001</c:v>
                </c:pt>
              </c:numCache>
            </c:numRef>
          </c:val>
          <c:smooth val="0"/>
          <c:extLst>
            <c:ext xmlns:c16="http://schemas.microsoft.com/office/drawing/2014/chart" uri="{C3380CC4-5D6E-409C-BE32-E72D297353CC}">
              <c16:uniqueId val="{00000000-4788-4694-8891-5E6415DBEB9A}"/>
            </c:ext>
          </c:extLst>
        </c:ser>
        <c:ser>
          <c:idx val="1"/>
          <c:order val="1"/>
          <c:tx>
            <c:strRef>
              <c:f>Лист3!$E$1</c:f>
              <c:strCache>
                <c:ptCount val="1"/>
                <c:pt idx="0">
                  <c:v>Средний балл промежуточной аттестации</c:v>
                </c:pt>
              </c:strCache>
            </c:strRef>
          </c:tx>
          <c:spPr>
            <a:ln w="19050">
              <a:solidFill>
                <a:srgbClr val="7030A0"/>
              </a:solidFill>
            </a:ln>
          </c:spPr>
          <c:marker>
            <c:spPr>
              <a:solidFill>
                <a:srgbClr val="7030A0"/>
              </a:solidFill>
              <a:ln w="19050">
                <a:solidFill>
                  <a:srgbClr val="7030A0"/>
                </a:solidFill>
              </a:ln>
            </c:spPr>
          </c:marker>
          <c:cat>
            <c:strRef>
              <c:f>Лист3!$A$5:$A$75</c:f>
              <c:strCache>
                <c:ptCount val="71"/>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ГО г. Агидель </c:v>
                </c:pt>
                <c:pt idx="20">
                  <c:v>ГО г. Кумертау </c:v>
                </c:pt>
                <c:pt idx="21">
                  <c:v>ГО г. Нефтекамск </c:v>
                </c:pt>
                <c:pt idx="22">
                  <c:v>ГО г. Октябрьский</c:v>
                </c:pt>
                <c:pt idx="23">
                  <c:v>ГО г. Салават </c:v>
                </c:pt>
                <c:pt idx="24">
                  <c:v>ГО г. Сибай </c:v>
                </c:pt>
                <c:pt idx="25">
                  <c:v>ГО г. Стерлитамак </c:v>
                </c:pt>
                <c:pt idx="26">
                  <c:v>Гафурийский МР</c:v>
                </c:pt>
                <c:pt idx="27">
                  <c:v>Давлекановский МР</c:v>
                </c:pt>
                <c:pt idx="28">
                  <c:v>Дуванский МР</c:v>
                </c:pt>
                <c:pt idx="29">
                  <c:v>Дюртюлинский МР</c:v>
                </c:pt>
                <c:pt idx="30">
                  <c:v>Ермекеевский МР</c:v>
                </c:pt>
                <c:pt idx="31">
                  <c:v>ГО ЗАТО г.Межгорье</c:v>
                </c:pt>
                <c:pt idx="32">
                  <c:v>Зианчуринский МР</c:v>
                </c:pt>
                <c:pt idx="33">
                  <c:v>Зилаирский МР</c:v>
                </c:pt>
                <c:pt idx="34">
                  <c:v>Иглинский МР</c:v>
                </c:pt>
                <c:pt idx="35">
                  <c:v>Илишевский МР</c:v>
                </c:pt>
                <c:pt idx="36">
                  <c:v>Ишимбайский МР</c:v>
                </c:pt>
                <c:pt idx="37">
                  <c:v>Калтасинский МР</c:v>
                </c:pt>
                <c:pt idx="38">
                  <c:v>Караидельский МР</c:v>
                </c:pt>
                <c:pt idx="39">
                  <c:v>Кармаскалинский МР</c:v>
                </c:pt>
                <c:pt idx="40">
                  <c:v>Кигинский МР</c:v>
                </c:pt>
                <c:pt idx="41">
                  <c:v>Краснокамский МР</c:v>
                </c:pt>
                <c:pt idx="42">
                  <c:v>Кугарчинский МР</c:v>
                </c:pt>
                <c:pt idx="43">
                  <c:v>Кушнаренковский МР</c:v>
                </c:pt>
                <c:pt idx="44">
                  <c:v>Куюргазинский МР</c:v>
                </c:pt>
                <c:pt idx="45">
                  <c:v>Мелеузовский МР</c:v>
                </c:pt>
                <c:pt idx="46">
                  <c:v>Мечетлинский МР</c:v>
                </c:pt>
                <c:pt idx="47">
                  <c:v>Мишкинский МР</c:v>
                </c:pt>
                <c:pt idx="48">
                  <c:v>Миякинский МР</c:v>
                </c:pt>
                <c:pt idx="49">
                  <c:v>Нуримановский МР</c:v>
                </c:pt>
                <c:pt idx="50">
                  <c:v>Салаватский МР</c:v>
                </c:pt>
                <c:pt idx="51">
                  <c:v>Стерлибашевский МР</c:v>
                </c:pt>
                <c:pt idx="52">
                  <c:v>Стерлитамакский МР</c:v>
                </c:pt>
                <c:pt idx="53">
                  <c:v>Татышлинский МР</c:v>
                </c:pt>
                <c:pt idx="54">
                  <c:v>Туймазинский МР</c:v>
                </c:pt>
                <c:pt idx="55">
                  <c:v>Уфимский МР</c:v>
                </c:pt>
                <c:pt idx="56">
                  <c:v>Учалинский МР</c:v>
                </c:pt>
                <c:pt idx="57">
                  <c:v>Федоровский МР</c:v>
                </c:pt>
                <c:pt idx="58">
                  <c:v>Хайбуллинский МР</c:v>
                </c:pt>
                <c:pt idx="59">
                  <c:v>Чекмагушевский МР</c:v>
                </c:pt>
                <c:pt idx="60">
                  <c:v>Чишминский МР</c:v>
                </c:pt>
                <c:pt idx="61">
                  <c:v>Шаранский МР</c:v>
                </c:pt>
                <c:pt idx="62">
                  <c:v>Янаульский МР</c:v>
                </c:pt>
                <c:pt idx="63">
                  <c:v>ГО г. Уфа, Дёмский район</c:v>
                </c:pt>
                <c:pt idx="64">
                  <c:v>ГО г. Уфа, Калининский район</c:v>
                </c:pt>
                <c:pt idx="65">
                  <c:v>ГО г. Уфа, Кировский район</c:v>
                </c:pt>
                <c:pt idx="66">
                  <c:v>ГО г. Уфа, Ленинский район</c:v>
                </c:pt>
                <c:pt idx="67">
                  <c:v>ГО г. Уфа, Октябрьский район</c:v>
                </c:pt>
                <c:pt idx="68">
                  <c:v>ГО г. Уфа, Орджоникидзевский район</c:v>
                </c:pt>
                <c:pt idx="69">
                  <c:v>ГО г. Уфа, Советский район</c:v>
                </c:pt>
                <c:pt idx="70">
                  <c:v>ЧОУ</c:v>
                </c:pt>
              </c:strCache>
            </c:strRef>
          </c:cat>
          <c:val>
            <c:numRef>
              <c:f>Лист3!$E$5:$E$75</c:f>
              <c:numCache>
                <c:formatCode>General</c:formatCode>
                <c:ptCount val="71"/>
                <c:pt idx="0" formatCode="0.00000">
                  <c:v>3.7665249999999997</c:v>
                </c:pt>
                <c:pt idx="1">
                  <c:v>3.6563599999999998</c:v>
                </c:pt>
                <c:pt idx="2">
                  <c:v>3.6255899999999999</c:v>
                </c:pt>
                <c:pt idx="3">
                  <c:v>3.4543699999999999</c:v>
                </c:pt>
                <c:pt idx="4">
                  <c:v>3.7404700000000002</c:v>
                </c:pt>
                <c:pt idx="5">
                  <c:v>3.7172800000000001</c:v>
                </c:pt>
                <c:pt idx="6">
                  <c:v>3.5630999999999999</c:v>
                </c:pt>
                <c:pt idx="7">
                  <c:v>3.7437999999999998</c:v>
                </c:pt>
                <c:pt idx="8">
                  <c:v>3.63354</c:v>
                </c:pt>
                <c:pt idx="9">
                  <c:v>3.5011399999999999</c:v>
                </c:pt>
                <c:pt idx="10">
                  <c:v>3.5</c:v>
                </c:pt>
                <c:pt idx="11">
                  <c:v>3.4819900000000001</c:v>
                </c:pt>
                <c:pt idx="12">
                  <c:v>3.61565</c:v>
                </c:pt>
                <c:pt idx="13">
                  <c:v>3.6601699999999999</c:v>
                </c:pt>
                <c:pt idx="14">
                  <c:v>3.6760600000000001</c:v>
                </c:pt>
                <c:pt idx="15">
                  <c:v>3.3436400000000002</c:v>
                </c:pt>
                <c:pt idx="16">
                  <c:v>3.6975199999999999</c:v>
                </c:pt>
                <c:pt idx="17">
                  <c:v>3.7697699999999998</c:v>
                </c:pt>
                <c:pt idx="18">
                  <c:v>3.7702300000000002</c:v>
                </c:pt>
                <c:pt idx="19">
                  <c:v>3.5959300000000001</c:v>
                </c:pt>
                <c:pt idx="20">
                  <c:v>3.6671100000000001</c:v>
                </c:pt>
                <c:pt idx="21">
                  <c:v>3.60154</c:v>
                </c:pt>
                <c:pt idx="22">
                  <c:v>3.6250399999999998</c:v>
                </c:pt>
                <c:pt idx="23">
                  <c:v>3.5224799999999998</c:v>
                </c:pt>
                <c:pt idx="24">
                  <c:v>3.6252200000000001</c:v>
                </c:pt>
                <c:pt idx="25">
                  <c:v>3.5867300000000002</c:v>
                </c:pt>
                <c:pt idx="26">
                  <c:v>3.5948600000000002</c:v>
                </c:pt>
                <c:pt idx="27">
                  <c:v>3.6448499999999999</c:v>
                </c:pt>
                <c:pt idx="28">
                  <c:v>3.4579800000000001</c:v>
                </c:pt>
                <c:pt idx="29">
                  <c:v>3.6753100000000001</c:v>
                </c:pt>
                <c:pt idx="30">
                  <c:v>3.75732</c:v>
                </c:pt>
                <c:pt idx="31">
                  <c:v>3.72</c:v>
                </c:pt>
                <c:pt idx="32">
                  <c:v>3.7762600000000002</c:v>
                </c:pt>
                <c:pt idx="33">
                  <c:v>3.6573799999999999</c:v>
                </c:pt>
                <c:pt idx="34">
                  <c:v>3.6159699999999999</c:v>
                </c:pt>
                <c:pt idx="35">
                  <c:v>3.8135400000000002</c:v>
                </c:pt>
                <c:pt idx="36">
                  <c:v>3.65293</c:v>
                </c:pt>
                <c:pt idx="37">
                  <c:v>3.6830500000000002</c:v>
                </c:pt>
                <c:pt idx="38">
                  <c:v>3.6605799999999999</c:v>
                </c:pt>
                <c:pt idx="39">
                  <c:v>3.6083400000000001</c:v>
                </c:pt>
                <c:pt idx="40">
                  <c:v>3.6494399999999998</c:v>
                </c:pt>
                <c:pt idx="41">
                  <c:v>3.6271399999999998</c:v>
                </c:pt>
                <c:pt idx="42">
                  <c:v>3.6060599999999998</c:v>
                </c:pt>
                <c:pt idx="43">
                  <c:v>3.8428100000000001</c:v>
                </c:pt>
                <c:pt idx="44">
                  <c:v>3.3881299999999999</c:v>
                </c:pt>
                <c:pt idx="45">
                  <c:v>3.6051899999999999</c:v>
                </c:pt>
                <c:pt idx="46">
                  <c:v>3.4765600000000001</c:v>
                </c:pt>
                <c:pt idx="47">
                  <c:v>3.633</c:v>
                </c:pt>
                <c:pt idx="48">
                  <c:v>3.6765599999999998</c:v>
                </c:pt>
                <c:pt idx="49">
                  <c:v>3.6873</c:v>
                </c:pt>
                <c:pt idx="50">
                  <c:v>3.6956500000000001</c:v>
                </c:pt>
                <c:pt idx="51">
                  <c:v>3.57179</c:v>
                </c:pt>
                <c:pt idx="52">
                  <c:v>3.52014</c:v>
                </c:pt>
                <c:pt idx="53">
                  <c:v>3.74519</c:v>
                </c:pt>
                <c:pt idx="54">
                  <c:v>3.5174599999999998</c:v>
                </c:pt>
                <c:pt idx="55">
                  <c:v>3.7139500000000001</c:v>
                </c:pt>
                <c:pt idx="56">
                  <c:v>3.5137100000000001</c:v>
                </c:pt>
                <c:pt idx="57">
                  <c:v>3.7428599999999999</c:v>
                </c:pt>
                <c:pt idx="58">
                  <c:v>3.5978699999999999</c:v>
                </c:pt>
                <c:pt idx="59">
                  <c:v>3.6627900000000002</c:v>
                </c:pt>
                <c:pt idx="60">
                  <c:v>3.6914500000000001</c:v>
                </c:pt>
                <c:pt idx="61">
                  <c:v>3.6700400000000002</c:v>
                </c:pt>
                <c:pt idx="62">
                  <c:v>3.5479599999999998</c:v>
                </c:pt>
                <c:pt idx="63">
                  <c:v>3.5924800000000001</c:v>
                </c:pt>
                <c:pt idx="64">
                  <c:v>3.5425900000000001</c:v>
                </c:pt>
                <c:pt idx="65">
                  <c:v>3.77136</c:v>
                </c:pt>
                <c:pt idx="66">
                  <c:v>3.7732600000000001</c:v>
                </c:pt>
                <c:pt idx="67">
                  <c:v>3.6628799999999999</c:v>
                </c:pt>
                <c:pt idx="68">
                  <c:v>3.67374</c:v>
                </c:pt>
                <c:pt idx="69">
                  <c:v>3.67374</c:v>
                </c:pt>
              </c:numCache>
            </c:numRef>
          </c:val>
          <c:smooth val="0"/>
          <c:extLst>
            <c:ext xmlns:c16="http://schemas.microsoft.com/office/drawing/2014/chart" uri="{C3380CC4-5D6E-409C-BE32-E72D297353CC}">
              <c16:uniqueId val="{00000001-4788-4694-8891-5E6415DBEB9A}"/>
            </c:ext>
          </c:extLst>
        </c:ser>
        <c:ser>
          <c:idx val="2"/>
          <c:order val="2"/>
          <c:tx>
            <c:strRef>
              <c:f>Лист3!$F$1</c:f>
              <c:strCache>
                <c:ptCount val="1"/>
                <c:pt idx="0">
                  <c:v>Средний балл по ОГЭ</c:v>
                </c:pt>
              </c:strCache>
            </c:strRef>
          </c:tx>
          <c:spPr>
            <a:ln>
              <a:solidFill>
                <a:srgbClr val="00B050"/>
              </a:solidFill>
            </a:ln>
          </c:spPr>
          <c:marker>
            <c:spPr>
              <a:solidFill>
                <a:srgbClr val="00B050"/>
              </a:solidFill>
              <a:ln>
                <a:solidFill>
                  <a:srgbClr val="00B050"/>
                </a:solidFill>
              </a:ln>
            </c:spPr>
          </c:marker>
          <c:cat>
            <c:strRef>
              <c:f>Лист3!$A$5:$A$75</c:f>
              <c:strCache>
                <c:ptCount val="71"/>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ГО г. Агидель </c:v>
                </c:pt>
                <c:pt idx="20">
                  <c:v>ГО г. Кумертау </c:v>
                </c:pt>
                <c:pt idx="21">
                  <c:v>ГО г. Нефтекамск </c:v>
                </c:pt>
                <c:pt idx="22">
                  <c:v>ГО г. Октябрьский</c:v>
                </c:pt>
                <c:pt idx="23">
                  <c:v>ГО г. Салават </c:v>
                </c:pt>
                <c:pt idx="24">
                  <c:v>ГО г. Сибай </c:v>
                </c:pt>
                <c:pt idx="25">
                  <c:v>ГО г. Стерлитамак </c:v>
                </c:pt>
                <c:pt idx="26">
                  <c:v>Гафурийский МР</c:v>
                </c:pt>
                <c:pt idx="27">
                  <c:v>Давлекановский МР</c:v>
                </c:pt>
                <c:pt idx="28">
                  <c:v>Дуванский МР</c:v>
                </c:pt>
                <c:pt idx="29">
                  <c:v>Дюртюлинский МР</c:v>
                </c:pt>
                <c:pt idx="30">
                  <c:v>Ермекеевский МР</c:v>
                </c:pt>
                <c:pt idx="31">
                  <c:v>ГО ЗАТО г.Межгорье</c:v>
                </c:pt>
                <c:pt idx="32">
                  <c:v>Зианчуринский МР</c:v>
                </c:pt>
                <c:pt idx="33">
                  <c:v>Зилаирский МР</c:v>
                </c:pt>
                <c:pt idx="34">
                  <c:v>Иглинский МР</c:v>
                </c:pt>
                <c:pt idx="35">
                  <c:v>Илишевский МР</c:v>
                </c:pt>
                <c:pt idx="36">
                  <c:v>Ишимбайский МР</c:v>
                </c:pt>
                <c:pt idx="37">
                  <c:v>Калтасинский МР</c:v>
                </c:pt>
                <c:pt idx="38">
                  <c:v>Караидельский МР</c:v>
                </c:pt>
                <c:pt idx="39">
                  <c:v>Кармаскалинский МР</c:v>
                </c:pt>
                <c:pt idx="40">
                  <c:v>Кигинский МР</c:v>
                </c:pt>
                <c:pt idx="41">
                  <c:v>Краснокамский МР</c:v>
                </c:pt>
                <c:pt idx="42">
                  <c:v>Кугарчинский МР</c:v>
                </c:pt>
                <c:pt idx="43">
                  <c:v>Кушнаренковский МР</c:v>
                </c:pt>
                <c:pt idx="44">
                  <c:v>Куюргазинский МР</c:v>
                </c:pt>
                <c:pt idx="45">
                  <c:v>Мелеузовский МР</c:v>
                </c:pt>
                <c:pt idx="46">
                  <c:v>Мечетлинский МР</c:v>
                </c:pt>
                <c:pt idx="47">
                  <c:v>Мишкинский МР</c:v>
                </c:pt>
                <c:pt idx="48">
                  <c:v>Миякинский МР</c:v>
                </c:pt>
                <c:pt idx="49">
                  <c:v>Нуримановский МР</c:v>
                </c:pt>
                <c:pt idx="50">
                  <c:v>Салаватский МР</c:v>
                </c:pt>
                <c:pt idx="51">
                  <c:v>Стерлибашевский МР</c:v>
                </c:pt>
                <c:pt idx="52">
                  <c:v>Стерлитамакский МР</c:v>
                </c:pt>
                <c:pt idx="53">
                  <c:v>Татышлинский МР</c:v>
                </c:pt>
                <c:pt idx="54">
                  <c:v>Туймазинский МР</c:v>
                </c:pt>
                <c:pt idx="55">
                  <c:v>Уфимский МР</c:v>
                </c:pt>
                <c:pt idx="56">
                  <c:v>Учалинский МР</c:v>
                </c:pt>
                <c:pt idx="57">
                  <c:v>Федоровский МР</c:v>
                </c:pt>
                <c:pt idx="58">
                  <c:v>Хайбуллинский МР</c:v>
                </c:pt>
                <c:pt idx="59">
                  <c:v>Чекмагушевский МР</c:v>
                </c:pt>
                <c:pt idx="60">
                  <c:v>Чишминский МР</c:v>
                </c:pt>
                <c:pt idx="61">
                  <c:v>Шаранский МР</c:v>
                </c:pt>
                <c:pt idx="62">
                  <c:v>Янаульский МР</c:v>
                </c:pt>
                <c:pt idx="63">
                  <c:v>ГО г. Уфа, Дёмский район</c:v>
                </c:pt>
                <c:pt idx="64">
                  <c:v>ГО г. Уфа, Калининский район</c:v>
                </c:pt>
                <c:pt idx="65">
                  <c:v>ГО г. Уфа, Кировский район</c:v>
                </c:pt>
                <c:pt idx="66">
                  <c:v>ГО г. Уфа, Ленинский район</c:v>
                </c:pt>
                <c:pt idx="67">
                  <c:v>ГО г. Уфа, Октябрьский район</c:v>
                </c:pt>
                <c:pt idx="68">
                  <c:v>ГО г. Уфа, Орджоникидзевский район</c:v>
                </c:pt>
                <c:pt idx="69">
                  <c:v>ГО г. Уфа, Советский район</c:v>
                </c:pt>
                <c:pt idx="70">
                  <c:v>ЧОУ</c:v>
                </c:pt>
              </c:strCache>
            </c:strRef>
          </c:cat>
          <c:val>
            <c:numRef>
              <c:f>Лист3!$F$5:$F$75</c:f>
              <c:numCache>
                <c:formatCode>0.00000</c:formatCode>
                <c:ptCount val="71"/>
                <c:pt idx="0">
                  <c:v>3.6340000000000008</c:v>
                </c:pt>
                <c:pt idx="1">
                  <c:v>3.2271428571428569</c:v>
                </c:pt>
                <c:pt idx="2">
                  <c:v>3.3728571428571437</c:v>
                </c:pt>
                <c:pt idx="3">
                  <c:v>3.1907142857142854</c:v>
                </c:pt>
                <c:pt idx="4">
                  <c:v>3.1553846153846155</c:v>
                </c:pt>
                <c:pt idx="5">
                  <c:v>3.2840000000000003</c:v>
                </c:pt>
                <c:pt idx="6">
                  <c:v>3.2493333333333334</c:v>
                </c:pt>
                <c:pt idx="7">
                  <c:v>3.403</c:v>
                </c:pt>
                <c:pt idx="8">
                  <c:v>3.4415384615384617</c:v>
                </c:pt>
                <c:pt idx="9">
                  <c:v>3.28</c:v>
                </c:pt>
                <c:pt idx="10">
                  <c:v>3.1670000000000003</c:v>
                </c:pt>
                <c:pt idx="11">
                  <c:v>3.37</c:v>
                </c:pt>
                <c:pt idx="12">
                  <c:v>3.0935714285714289</c:v>
                </c:pt>
                <c:pt idx="13">
                  <c:v>3.18</c:v>
                </c:pt>
                <c:pt idx="14">
                  <c:v>3.26</c:v>
                </c:pt>
                <c:pt idx="15">
                  <c:v>3.13</c:v>
                </c:pt>
                <c:pt idx="16">
                  <c:v>3.1445454545454541</c:v>
                </c:pt>
                <c:pt idx="17">
                  <c:v>3.4641666666666673</c:v>
                </c:pt>
                <c:pt idx="18">
                  <c:v>3.3687499999999999</c:v>
                </c:pt>
                <c:pt idx="19">
                  <c:v>3.4299999999999997</c:v>
                </c:pt>
                <c:pt idx="20">
                  <c:v>3.4663636363636368</c:v>
                </c:pt>
                <c:pt idx="21">
                  <c:v>3.2288235294117649</c:v>
                </c:pt>
                <c:pt idx="22">
                  <c:v>3.4692857142857143</c:v>
                </c:pt>
                <c:pt idx="23">
                  <c:v>3.3616666666666659</c:v>
                </c:pt>
                <c:pt idx="24">
                  <c:v>3.2216666666666662</c:v>
                </c:pt>
                <c:pt idx="25">
                  <c:v>3.321842105263157</c:v>
                </c:pt>
                <c:pt idx="26">
                  <c:v>3.1600000000000006</c:v>
                </c:pt>
                <c:pt idx="27">
                  <c:v>2.88</c:v>
                </c:pt>
                <c:pt idx="28">
                  <c:v>3.1041666666666665</c:v>
                </c:pt>
                <c:pt idx="29">
                  <c:v>3.3</c:v>
                </c:pt>
                <c:pt idx="30">
                  <c:v>3.3866666666666667</c:v>
                </c:pt>
                <c:pt idx="31">
                  <c:v>3.4133333333333336</c:v>
                </c:pt>
                <c:pt idx="32">
                  <c:v>3.3044444444444441</c:v>
                </c:pt>
                <c:pt idx="33">
                  <c:v>3.3672727272727268</c:v>
                </c:pt>
                <c:pt idx="34">
                  <c:v>3.0739999999999994</c:v>
                </c:pt>
                <c:pt idx="35">
                  <c:v>3.3159090909090905</c:v>
                </c:pt>
                <c:pt idx="36">
                  <c:v>3.97</c:v>
                </c:pt>
                <c:pt idx="37">
                  <c:v>3.4008333333333334</c:v>
                </c:pt>
                <c:pt idx="38">
                  <c:v>3.3616666666666668</c:v>
                </c:pt>
                <c:pt idx="39">
                  <c:v>3.3959999999999999</c:v>
                </c:pt>
                <c:pt idx="40">
                  <c:v>3.4954545454545456</c:v>
                </c:pt>
                <c:pt idx="41">
                  <c:v>3.3719999999999999</c:v>
                </c:pt>
                <c:pt idx="42">
                  <c:v>3.2166666666666663</c:v>
                </c:pt>
                <c:pt idx="43">
                  <c:v>3.1263636363636365</c:v>
                </c:pt>
                <c:pt idx="44">
                  <c:v>2.9431249999999998</c:v>
                </c:pt>
                <c:pt idx="45">
                  <c:v>3.14</c:v>
                </c:pt>
                <c:pt idx="46">
                  <c:v>3.4616666666666664</c:v>
                </c:pt>
                <c:pt idx="47">
                  <c:v>3.3920000000000003</c:v>
                </c:pt>
                <c:pt idx="48">
                  <c:v>3.3766666666666669</c:v>
                </c:pt>
                <c:pt idx="49">
                  <c:v>3.3949999999999996</c:v>
                </c:pt>
                <c:pt idx="50">
                  <c:v>3.1635294117647064</c:v>
                </c:pt>
                <c:pt idx="51">
                  <c:v>3.2318181818181815</c:v>
                </c:pt>
                <c:pt idx="52">
                  <c:v>3.2653846153846149</c:v>
                </c:pt>
                <c:pt idx="53">
                  <c:v>3.4864285714285721</c:v>
                </c:pt>
                <c:pt idx="54">
                  <c:v>3.29</c:v>
                </c:pt>
                <c:pt idx="55">
                  <c:v>3.3586363636363639</c:v>
                </c:pt>
                <c:pt idx="56">
                  <c:v>3.16</c:v>
                </c:pt>
                <c:pt idx="57">
                  <c:v>3.4635714285714285</c:v>
                </c:pt>
                <c:pt idx="58">
                  <c:v>3.3523529411764708</c:v>
                </c:pt>
                <c:pt idx="59">
                  <c:v>3.6338461538461533</c:v>
                </c:pt>
                <c:pt idx="60">
                  <c:v>3.484285714285714</c:v>
                </c:pt>
                <c:pt idx="61">
                  <c:v>3.3509090909090911</c:v>
                </c:pt>
                <c:pt idx="62">
                  <c:v>3.3</c:v>
                </c:pt>
                <c:pt idx="63">
                  <c:v>3.3712499999999999</c:v>
                </c:pt>
                <c:pt idx="64">
                  <c:v>3.2537500000000001</c:v>
                </c:pt>
                <c:pt idx="65">
                  <c:v>3.5677777777777777</c:v>
                </c:pt>
                <c:pt idx="66">
                  <c:v>3.459090909090909</c:v>
                </c:pt>
                <c:pt idx="67">
                  <c:v>3.4329166666666668</c:v>
                </c:pt>
                <c:pt idx="68">
                  <c:v>3.4319230769230771</c:v>
                </c:pt>
                <c:pt idx="69">
                  <c:v>3.4340000000000002</c:v>
                </c:pt>
                <c:pt idx="70">
                  <c:v>3.7149999999999999</c:v>
                </c:pt>
              </c:numCache>
            </c:numRef>
          </c:val>
          <c:smooth val="0"/>
          <c:extLst>
            <c:ext xmlns:c16="http://schemas.microsoft.com/office/drawing/2014/chart" uri="{C3380CC4-5D6E-409C-BE32-E72D297353CC}">
              <c16:uniqueId val="{00000002-4788-4694-8891-5E6415DBEB9A}"/>
            </c:ext>
          </c:extLst>
        </c:ser>
        <c:ser>
          <c:idx val="3"/>
          <c:order val="3"/>
          <c:tx>
            <c:strRef>
              <c:f>'Общая Математика '!$A$5:$A$74</c:f>
              <c:strCache>
                <c:ptCount val="1"/>
                <c:pt idx="0">
                  <c:v>ОО Регионального подчинения Абзелиловский МР Альшеевский МР Архангельский МР Аскинский МР Аургазинский МР Баймакский МР Бакалинский МР Балтачевский МР Белебеевский МР Белокатайский МР Белорецкий МР Бижбулякский МР Бирский МР Благоварский МР Благовещенский</c:v>
                </c:pt>
              </c:strCache>
            </c:strRef>
          </c:tx>
          <c:cat>
            <c:strRef>
              <c:f>Лист3!$A$5:$A$75</c:f>
              <c:strCache>
                <c:ptCount val="71"/>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ГО г. Агидель </c:v>
                </c:pt>
                <c:pt idx="20">
                  <c:v>ГО г. Кумертау </c:v>
                </c:pt>
                <c:pt idx="21">
                  <c:v>ГО г. Нефтекамск </c:v>
                </c:pt>
                <c:pt idx="22">
                  <c:v>ГО г. Октябрьский</c:v>
                </c:pt>
                <c:pt idx="23">
                  <c:v>ГО г. Салават </c:v>
                </c:pt>
                <c:pt idx="24">
                  <c:v>ГО г. Сибай </c:v>
                </c:pt>
                <c:pt idx="25">
                  <c:v>ГО г. Стерлитамак </c:v>
                </c:pt>
                <c:pt idx="26">
                  <c:v>Гафурийский МР</c:v>
                </c:pt>
                <c:pt idx="27">
                  <c:v>Давлекановский МР</c:v>
                </c:pt>
                <c:pt idx="28">
                  <c:v>Дуванский МР</c:v>
                </c:pt>
                <c:pt idx="29">
                  <c:v>Дюртюлинский МР</c:v>
                </c:pt>
                <c:pt idx="30">
                  <c:v>Ермекеевский МР</c:v>
                </c:pt>
                <c:pt idx="31">
                  <c:v>ГО ЗАТО г.Межгорье</c:v>
                </c:pt>
                <c:pt idx="32">
                  <c:v>Зианчуринский МР</c:v>
                </c:pt>
                <c:pt idx="33">
                  <c:v>Зилаирский МР</c:v>
                </c:pt>
                <c:pt idx="34">
                  <c:v>Иглинский МР</c:v>
                </c:pt>
                <c:pt idx="35">
                  <c:v>Илишевский МР</c:v>
                </c:pt>
                <c:pt idx="36">
                  <c:v>Ишимбайский МР</c:v>
                </c:pt>
                <c:pt idx="37">
                  <c:v>Калтасинский МР</c:v>
                </c:pt>
                <c:pt idx="38">
                  <c:v>Караидельский МР</c:v>
                </c:pt>
                <c:pt idx="39">
                  <c:v>Кармаскалинский МР</c:v>
                </c:pt>
                <c:pt idx="40">
                  <c:v>Кигинский МР</c:v>
                </c:pt>
                <c:pt idx="41">
                  <c:v>Краснокамский МР</c:v>
                </c:pt>
                <c:pt idx="42">
                  <c:v>Кугарчинский МР</c:v>
                </c:pt>
                <c:pt idx="43">
                  <c:v>Кушнаренковский МР</c:v>
                </c:pt>
                <c:pt idx="44">
                  <c:v>Куюргазинский МР</c:v>
                </c:pt>
                <c:pt idx="45">
                  <c:v>Мелеузовский МР</c:v>
                </c:pt>
                <c:pt idx="46">
                  <c:v>Мечетлинский МР</c:v>
                </c:pt>
                <c:pt idx="47">
                  <c:v>Мишкинский МР</c:v>
                </c:pt>
                <c:pt idx="48">
                  <c:v>Миякинский МР</c:v>
                </c:pt>
                <c:pt idx="49">
                  <c:v>Нуримановский МР</c:v>
                </c:pt>
                <c:pt idx="50">
                  <c:v>Салаватский МР</c:v>
                </c:pt>
                <c:pt idx="51">
                  <c:v>Стерлибашевский МР</c:v>
                </c:pt>
                <c:pt idx="52">
                  <c:v>Стерлитамакский МР</c:v>
                </c:pt>
                <c:pt idx="53">
                  <c:v>Татышлинский МР</c:v>
                </c:pt>
                <c:pt idx="54">
                  <c:v>Туймазинский МР</c:v>
                </c:pt>
                <c:pt idx="55">
                  <c:v>Уфимский МР</c:v>
                </c:pt>
                <c:pt idx="56">
                  <c:v>Учалинский МР</c:v>
                </c:pt>
                <c:pt idx="57">
                  <c:v>Федоровский МР</c:v>
                </c:pt>
                <c:pt idx="58">
                  <c:v>Хайбуллинский МР</c:v>
                </c:pt>
                <c:pt idx="59">
                  <c:v>Чекмагушевский МР</c:v>
                </c:pt>
                <c:pt idx="60">
                  <c:v>Чишминский МР</c:v>
                </c:pt>
                <c:pt idx="61">
                  <c:v>Шаранский МР</c:v>
                </c:pt>
                <c:pt idx="62">
                  <c:v>Янаульский МР</c:v>
                </c:pt>
                <c:pt idx="63">
                  <c:v>ГО г. Уфа, Дёмский район</c:v>
                </c:pt>
                <c:pt idx="64">
                  <c:v>ГО г. Уфа, Калининский район</c:v>
                </c:pt>
                <c:pt idx="65">
                  <c:v>ГО г. Уфа, Кировский район</c:v>
                </c:pt>
                <c:pt idx="66">
                  <c:v>ГО г. Уфа, Ленинский район</c:v>
                </c:pt>
                <c:pt idx="67">
                  <c:v>ГО г. Уфа, Октябрьский район</c:v>
                </c:pt>
                <c:pt idx="68">
                  <c:v>ГО г. Уфа, Орджоникидзевский район</c:v>
                </c:pt>
                <c:pt idx="69">
                  <c:v>ГО г. Уфа, Советский район</c:v>
                </c:pt>
                <c:pt idx="70">
                  <c:v>ЧОУ</c:v>
                </c:pt>
              </c:strCache>
            </c:strRef>
          </c:cat>
          <c:val>
            <c:numRef>
              <c:f>'Общая Математика '!$A$75</c:f>
              <c:numCache>
                <c:formatCode>General</c:formatCode>
                <c:ptCount val="1"/>
                <c:pt idx="0">
                  <c:v>0</c:v>
                </c:pt>
              </c:numCache>
            </c:numRef>
          </c:val>
          <c:smooth val="0"/>
          <c:extLst>
            <c:ext xmlns:c16="http://schemas.microsoft.com/office/drawing/2014/chart" uri="{C3380CC4-5D6E-409C-BE32-E72D297353CC}">
              <c16:uniqueId val="{00000003-4788-4694-8891-5E6415DBEB9A}"/>
            </c:ext>
          </c:extLst>
        </c:ser>
        <c:dLbls>
          <c:showLegendKey val="0"/>
          <c:showVal val="0"/>
          <c:showCatName val="0"/>
          <c:showSerName val="0"/>
          <c:showPercent val="0"/>
          <c:showBubbleSize val="0"/>
        </c:dLbls>
        <c:marker val="1"/>
        <c:smooth val="0"/>
        <c:axId val="37910528"/>
        <c:axId val="199622656"/>
      </c:lineChart>
      <c:catAx>
        <c:axId val="37910528"/>
        <c:scaling>
          <c:orientation val="minMax"/>
        </c:scaling>
        <c:delete val="0"/>
        <c:axPos val="b"/>
        <c:numFmt formatCode="General" sourceLinked="0"/>
        <c:majorTickMark val="out"/>
        <c:minorTickMark val="none"/>
        <c:tickLblPos val="nextTo"/>
        <c:txPr>
          <a:bodyPr/>
          <a:lstStyle/>
          <a:p>
            <a:pPr>
              <a:defRPr sz="800">
                <a:latin typeface="Times New Roman" panose="02020603050405020304" pitchFamily="18" charset="0"/>
                <a:cs typeface="Times New Roman" panose="02020603050405020304" pitchFamily="18" charset="0"/>
              </a:defRPr>
            </a:pPr>
            <a:endParaRPr lang="ru-RU"/>
          </a:p>
        </c:txPr>
        <c:crossAx val="199622656"/>
        <c:crosses val="autoZero"/>
        <c:auto val="1"/>
        <c:lblAlgn val="ctr"/>
        <c:lblOffset val="100"/>
        <c:noMultiLvlLbl val="0"/>
      </c:catAx>
      <c:valAx>
        <c:axId val="199622656"/>
        <c:scaling>
          <c:orientation val="minMax"/>
          <c:max val="4.0999999999999996"/>
          <c:min val="2.7"/>
        </c:scaling>
        <c:delete val="0"/>
        <c:axPos val="l"/>
        <c:majorGridlines/>
        <c:numFmt formatCode="0.00"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37910528"/>
        <c:crosses val="autoZero"/>
        <c:crossBetween val="between"/>
      </c:valAx>
    </c:plotArea>
    <c:legend>
      <c:legendPos val="b"/>
      <c:legendEntry>
        <c:idx val="3"/>
        <c:delete val="1"/>
      </c:legendEntry>
      <c:overlay val="0"/>
      <c:txPr>
        <a:bodyPr/>
        <a:lstStyle/>
        <a:p>
          <a:pPr>
            <a:defRPr sz="8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560048923758989E-2"/>
          <c:y val="4.0325194074549403E-2"/>
          <c:w val="0.90813008513795912"/>
          <c:h val="0.66135011527896603"/>
        </c:manualLayout>
      </c:layout>
      <c:barChart>
        <c:barDir val="col"/>
        <c:grouping val="clustered"/>
        <c:varyColors val="0"/>
        <c:ser>
          <c:idx val="2"/>
          <c:order val="2"/>
          <c:tx>
            <c:strRef>
              <c:f>Лист5!$X$1</c:f>
              <c:strCache>
                <c:ptCount val="1"/>
                <c:pt idx="0">
                  <c:v>Средний балл ЕГЭ</c:v>
                </c:pt>
              </c:strCache>
            </c:strRef>
          </c:tx>
          <c:spPr>
            <a:solidFill>
              <a:schemeClr val="accent6"/>
            </a:solidFill>
          </c:spPr>
          <c:invertIfNegative val="0"/>
          <c:dLbls>
            <c:spPr>
              <a:noFill/>
              <a:ln>
                <a:noFill/>
              </a:ln>
              <a:effectLst/>
            </c:spPr>
            <c:txPr>
              <a:bodyPr rot="-5400000" vert="horz"/>
              <a:lstStyle/>
              <a:p>
                <a:pPr>
                  <a:defRPr sz="800">
                    <a:latin typeface="Times New Roman" panose="02020603050405020304" pitchFamily="18" charset="0"/>
                    <a:cs typeface="Times New Roman" panose="02020603050405020304" pitchFamily="18" charset="0"/>
                  </a:defRPr>
                </a:pPr>
                <a:endParaRPr lang="ru-RU"/>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Лист5!$U$2:$U$71</c:f>
              <c:strCache>
                <c:ptCount val="70"/>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ГО г. Агидель РБ</c:v>
                </c:pt>
                <c:pt idx="20">
                  <c:v>ГО г. Кумертау РБ</c:v>
                </c:pt>
                <c:pt idx="21">
                  <c:v>ГО г. Нефтекамск РБ</c:v>
                </c:pt>
                <c:pt idx="22">
                  <c:v>ГО г. Октябрьский</c:v>
                </c:pt>
                <c:pt idx="23">
                  <c:v>ГО г. Салават РБ</c:v>
                </c:pt>
                <c:pt idx="24">
                  <c:v>ГО г. Сибай РБ</c:v>
                </c:pt>
                <c:pt idx="25">
                  <c:v>ГО г. Стерлитамак РБ»</c:v>
                </c:pt>
                <c:pt idx="26">
                  <c:v>Гафурийский МР</c:v>
                </c:pt>
                <c:pt idx="27">
                  <c:v>Давлекановский МР</c:v>
                </c:pt>
                <c:pt idx="28">
                  <c:v>Дуванский МР</c:v>
                </c:pt>
                <c:pt idx="29">
                  <c:v>Дюртюлинский МР</c:v>
                </c:pt>
                <c:pt idx="30">
                  <c:v>Ермекеевский МР</c:v>
                </c:pt>
                <c:pt idx="31">
                  <c:v>ГО ЗАТО  г. Межгорье </c:v>
                </c:pt>
                <c:pt idx="32">
                  <c:v>Зианчуринский МР</c:v>
                </c:pt>
                <c:pt idx="33">
                  <c:v>Зилаирский МР</c:v>
                </c:pt>
                <c:pt idx="34">
                  <c:v>Иглинский МР</c:v>
                </c:pt>
                <c:pt idx="35">
                  <c:v>Илишевский МР</c:v>
                </c:pt>
                <c:pt idx="36">
                  <c:v>Ишимбайский МР</c:v>
                </c:pt>
                <c:pt idx="37">
                  <c:v>Калтасинский МР</c:v>
                </c:pt>
                <c:pt idx="38">
                  <c:v>Караидельский МР</c:v>
                </c:pt>
                <c:pt idx="39">
                  <c:v>Кармаскалинский МР</c:v>
                </c:pt>
                <c:pt idx="40">
                  <c:v>Кигинский МР</c:v>
                </c:pt>
                <c:pt idx="41">
                  <c:v>Краснокамский МР</c:v>
                </c:pt>
                <c:pt idx="42">
                  <c:v>Кугарчинский МР</c:v>
                </c:pt>
                <c:pt idx="43">
                  <c:v>Кушнаренковский МР</c:v>
                </c:pt>
                <c:pt idx="44">
                  <c:v>Куюргазинский МР</c:v>
                </c:pt>
                <c:pt idx="45">
                  <c:v>Мелеузовский МР</c:v>
                </c:pt>
                <c:pt idx="46">
                  <c:v>Мечетлинский МР</c:v>
                </c:pt>
                <c:pt idx="47">
                  <c:v>Мишкинский МР</c:v>
                </c:pt>
                <c:pt idx="48">
                  <c:v>Миякинский МР</c:v>
                </c:pt>
                <c:pt idx="49">
                  <c:v>Нуримановский МР</c:v>
                </c:pt>
                <c:pt idx="50">
                  <c:v>Салаватский МР</c:v>
                </c:pt>
                <c:pt idx="51">
                  <c:v>Стерлибашевский МР</c:v>
                </c:pt>
                <c:pt idx="52">
                  <c:v>Стерлитамакский МР</c:v>
                </c:pt>
                <c:pt idx="53">
                  <c:v>Татышлинский МР</c:v>
                </c:pt>
                <c:pt idx="54">
                  <c:v>Туймазинский МР </c:v>
                </c:pt>
                <c:pt idx="55">
                  <c:v>Уфимский МР</c:v>
                </c:pt>
                <c:pt idx="56">
                  <c:v>Учалинский МР</c:v>
                </c:pt>
                <c:pt idx="57">
                  <c:v>Федоровский МР</c:v>
                </c:pt>
                <c:pt idx="58">
                  <c:v>Хайбуллинский МР»</c:v>
                </c:pt>
                <c:pt idx="59">
                  <c:v>Чекмагушевский МР</c:v>
                </c:pt>
                <c:pt idx="60">
                  <c:v>Чишминский МР</c:v>
                </c:pt>
                <c:pt idx="61">
                  <c:v>Шаранского района РБ</c:v>
                </c:pt>
                <c:pt idx="62">
                  <c:v>Янаульский МР</c:v>
                </c:pt>
                <c:pt idx="63">
                  <c:v>ГО г.Уфа РБ Демский район</c:v>
                </c:pt>
                <c:pt idx="64">
                  <c:v>ГО г. Уфа РБ Калининский район</c:v>
                </c:pt>
                <c:pt idx="65">
                  <c:v>ГО г. Уфа РБ Кировский район</c:v>
                </c:pt>
                <c:pt idx="66">
                  <c:v>ГО г.Уфа РБ Ленинский район</c:v>
                </c:pt>
                <c:pt idx="67">
                  <c:v>ГО г.Уфа РБ Октябрьский район</c:v>
                </c:pt>
                <c:pt idx="68">
                  <c:v>ГО г. Уфа РБ Орджоникидзевский район</c:v>
                </c:pt>
                <c:pt idx="69">
                  <c:v>ГО г.Уфа РБ Советский район</c:v>
                </c:pt>
              </c:strCache>
            </c:strRef>
          </c:cat>
          <c:val>
            <c:numRef>
              <c:f>Лист5!$X$2:$X$71</c:f>
              <c:numCache>
                <c:formatCode>_(* #,##0.00_);_(* \(#,##0.00\);_(* "-"??_);_(@_)</c:formatCode>
                <c:ptCount val="70"/>
                <c:pt idx="0">
                  <c:v>54.591666666666669</c:v>
                </c:pt>
                <c:pt idx="1">
                  <c:v>44.74444444444444</c:v>
                </c:pt>
                <c:pt idx="2">
                  <c:v>50.911111111111119</c:v>
                </c:pt>
                <c:pt idx="3">
                  <c:v>52.366666666666667</c:v>
                </c:pt>
                <c:pt idx="4">
                  <c:v>57</c:v>
                </c:pt>
                <c:pt idx="5">
                  <c:v>51.533333333333339</c:v>
                </c:pt>
                <c:pt idx="6">
                  <c:v>49.354999999999997</c:v>
                </c:pt>
                <c:pt idx="7">
                  <c:v>61.383333333333333</c:v>
                </c:pt>
                <c:pt idx="8">
                  <c:v>63.585714285714282</c:v>
                </c:pt>
                <c:pt idx="9">
                  <c:v>57.104081632653063</c:v>
                </c:pt>
                <c:pt idx="10">
                  <c:v>62.900000000000006</c:v>
                </c:pt>
                <c:pt idx="11">
                  <c:v>47.218000000000004</c:v>
                </c:pt>
                <c:pt idx="12">
                  <c:v>59.1</c:v>
                </c:pt>
                <c:pt idx="13">
                  <c:v>51.737142857142864</c:v>
                </c:pt>
                <c:pt idx="14">
                  <c:v>52.583333333333336</c:v>
                </c:pt>
                <c:pt idx="15">
                  <c:v>50.074999999999996</c:v>
                </c:pt>
                <c:pt idx="16">
                  <c:v>65.16</c:v>
                </c:pt>
                <c:pt idx="17">
                  <c:v>56.875</c:v>
                </c:pt>
                <c:pt idx="18">
                  <c:v>54.120000000000005</c:v>
                </c:pt>
                <c:pt idx="19">
                  <c:v>56.1</c:v>
                </c:pt>
                <c:pt idx="20">
                  <c:v>53.000000000000007</c:v>
                </c:pt>
                <c:pt idx="21">
                  <c:v>53.25333333333333</c:v>
                </c:pt>
                <c:pt idx="22">
                  <c:v>59.199999999999996</c:v>
                </c:pt>
                <c:pt idx="23">
                  <c:v>52.981250000000003</c:v>
                </c:pt>
                <c:pt idx="24">
                  <c:v>57.68571428571429</c:v>
                </c:pt>
                <c:pt idx="25">
                  <c:v>50.226470588235294</c:v>
                </c:pt>
                <c:pt idx="26">
                  <c:v>57.75</c:v>
                </c:pt>
                <c:pt idx="27">
                  <c:v>60.760000000000005</c:v>
                </c:pt>
                <c:pt idx="28">
                  <c:v>58.633333333333326</c:v>
                </c:pt>
                <c:pt idx="29">
                  <c:v>44.546969696969697</c:v>
                </c:pt>
                <c:pt idx="30">
                  <c:v>49.25</c:v>
                </c:pt>
                <c:pt idx="31">
                  <c:v>50.433333333333337</c:v>
                </c:pt>
                <c:pt idx="32">
                  <c:v>52.1</c:v>
                </c:pt>
                <c:pt idx="33">
                  <c:v>43.780000000000008</c:v>
                </c:pt>
                <c:pt idx="34">
                  <c:v>42.018181818181816</c:v>
                </c:pt>
                <c:pt idx="35">
                  <c:v>60.641666666666673</c:v>
                </c:pt>
                <c:pt idx="36">
                  <c:v>37.994999999999997</c:v>
                </c:pt>
                <c:pt idx="37">
                  <c:v>59.95000000000001</c:v>
                </c:pt>
                <c:pt idx="38">
                  <c:v>52.3</c:v>
                </c:pt>
                <c:pt idx="39">
                  <c:v>53.145454545454548</c:v>
                </c:pt>
                <c:pt idx="40">
                  <c:v>60.45</c:v>
                </c:pt>
                <c:pt idx="41">
                  <c:v>56.683333333333337</c:v>
                </c:pt>
                <c:pt idx="42">
                  <c:v>58.400000000000006</c:v>
                </c:pt>
                <c:pt idx="43">
                  <c:v>50.233333333333327</c:v>
                </c:pt>
                <c:pt idx="44">
                  <c:v>49.542857142857144</c:v>
                </c:pt>
                <c:pt idx="45">
                  <c:v>50.128125000000004</c:v>
                </c:pt>
                <c:pt idx="46">
                  <c:v>46.699999999999996</c:v>
                </c:pt>
                <c:pt idx="47">
                  <c:v>50.425000000000004</c:v>
                </c:pt>
                <c:pt idx="48">
                  <c:v>54.762500000000003</c:v>
                </c:pt>
                <c:pt idx="49">
                  <c:v>55.233333333333327</c:v>
                </c:pt>
                <c:pt idx="50">
                  <c:v>48.98571428571428</c:v>
                </c:pt>
                <c:pt idx="51">
                  <c:v>54.433333333333337</c:v>
                </c:pt>
                <c:pt idx="52">
                  <c:v>50.027272727272724</c:v>
                </c:pt>
                <c:pt idx="53">
                  <c:v>63.811111111111103</c:v>
                </c:pt>
                <c:pt idx="54">
                  <c:v>63.934444444444431</c:v>
                </c:pt>
                <c:pt idx="55">
                  <c:v>53.44</c:v>
                </c:pt>
                <c:pt idx="56">
                  <c:v>54.11</c:v>
                </c:pt>
                <c:pt idx="57">
                  <c:v>59.174999999999997</c:v>
                </c:pt>
                <c:pt idx="58">
                  <c:v>53.524999999999999</c:v>
                </c:pt>
                <c:pt idx="59">
                  <c:v>52.51428571428572</c:v>
                </c:pt>
                <c:pt idx="60">
                  <c:v>53.2</c:v>
                </c:pt>
                <c:pt idx="61">
                  <c:v>55.949999999999996</c:v>
                </c:pt>
                <c:pt idx="62">
                  <c:v>58.4</c:v>
                </c:pt>
                <c:pt idx="63">
                  <c:v>55.65</c:v>
                </c:pt>
                <c:pt idx="64">
                  <c:v>55.040909090909082</c:v>
                </c:pt>
                <c:pt idx="65">
                  <c:v>56.611111111111114</c:v>
                </c:pt>
                <c:pt idx="66">
                  <c:v>54.272727272727273</c:v>
                </c:pt>
                <c:pt idx="67">
                  <c:v>56.304166666666667</c:v>
                </c:pt>
                <c:pt idx="68">
                  <c:v>57.716666666666661</c:v>
                </c:pt>
                <c:pt idx="69">
                  <c:v>55.086666666666673</c:v>
                </c:pt>
              </c:numCache>
            </c:numRef>
          </c:val>
          <c:extLst>
            <c:ext xmlns:c16="http://schemas.microsoft.com/office/drawing/2014/chart" uri="{C3380CC4-5D6E-409C-BE32-E72D297353CC}">
              <c16:uniqueId val="{00000000-DB8D-4F6F-9B32-F56B6CACE95B}"/>
            </c:ext>
          </c:extLst>
        </c:ser>
        <c:dLbls>
          <c:showLegendKey val="0"/>
          <c:showVal val="0"/>
          <c:showCatName val="0"/>
          <c:showSerName val="0"/>
          <c:showPercent val="0"/>
          <c:showBubbleSize val="0"/>
        </c:dLbls>
        <c:gapWidth val="150"/>
        <c:axId val="38134784"/>
        <c:axId val="199628992"/>
      </c:barChart>
      <c:lineChart>
        <c:grouping val="standard"/>
        <c:varyColors val="0"/>
        <c:ser>
          <c:idx val="0"/>
          <c:order val="0"/>
          <c:tx>
            <c:strRef>
              <c:f>Лист5!$V$1</c:f>
              <c:strCache>
                <c:ptCount val="1"/>
                <c:pt idx="0">
                  <c:v>Средний балл текущей аттестации</c:v>
                </c:pt>
              </c:strCache>
            </c:strRef>
          </c:tx>
          <c:spPr>
            <a:ln>
              <a:solidFill>
                <a:srgbClr val="FF0000"/>
              </a:solidFill>
            </a:ln>
          </c:spPr>
          <c:marker>
            <c:spPr>
              <a:solidFill>
                <a:srgbClr val="FF0000"/>
              </a:solidFill>
              <a:ln>
                <a:solidFill>
                  <a:srgbClr val="FF0000"/>
                </a:solidFill>
              </a:ln>
            </c:spPr>
          </c:marker>
          <c:dLbls>
            <c:spPr>
              <a:noFill/>
              <a:ln>
                <a:noFill/>
              </a:ln>
              <a:effectLst/>
            </c:spPr>
            <c:txPr>
              <a:bodyPr rot="-5400000" vert="horz"/>
              <a:lstStyle/>
              <a:p>
                <a:pPr>
                  <a:defRPr sz="600"/>
                </a:pPr>
                <a:endParaRPr lang="ru-RU"/>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Лист5!$U$2:$U$71</c:f>
              <c:strCache>
                <c:ptCount val="70"/>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ГО г. Агидель РБ</c:v>
                </c:pt>
                <c:pt idx="20">
                  <c:v>ГО г. Кумертау РБ</c:v>
                </c:pt>
                <c:pt idx="21">
                  <c:v>ГО г. Нефтекамск РБ</c:v>
                </c:pt>
                <c:pt idx="22">
                  <c:v>ГО г. Октябрьский</c:v>
                </c:pt>
                <c:pt idx="23">
                  <c:v>ГО г. Салават РБ</c:v>
                </c:pt>
                <c:pt idx="24">
                  <c:v>ГО г. Сибай РБ</c:v>
                </c:pt>
                <c:pt idx="25">
                  <c:v>ГО г. Стерлитамак РБ»</c:v>
                </c:pt>
                <c:pt idx="26">
                  <c:v>Гафурийский МР</c:v>
                </c:pt>
                <c:pt idx="27">
                  <c:v>Давлекановский МР</c:v>
                </c:pt>
                <c:pt idx="28">
                  <c:v>Дуванский МР</c:v>
                </c:pt>
                <c:pt idx="29">
                  <c:v>Дюртюлинский МР</c:v>
                </c:pt>
                <c:pt idx="30">
                  <c:v>Ермекеевский МР</c:v>
                </c:pt>
                <c:pt idx="31">
                  <c:v>ГО ЗАТО  г. Межгорье </c:v>
                </c:pt>
                <c:pt idx="32">
                  <c:v>Зианчуринский МР</c:v>
                </c:pt>
                <c:pt idx="33">
                  <c:v>Зилаирский МР</c:v>
                </c:pt>
                <c:pt idx="34">
                  <c:v>Иглинский МР</c:v>
                </c:pt>
                <c:pt idx="35">
                  <c:v>Илишевский МР</c:v>
                </c:pt>
                <c:pt idx="36">
                  <c:v>Ишимбайский МР</c:v>
                </c:pt>
                <c:pt idx="37">
                  <c:v>Калтасинский МР</c:v>
                </c:pt>
                <c:pt idx="38">
                  <c:v>Караидельский МР</c:v>
                </c:pt>
                <c:pt idx="39">
                  <c:v>Кармаскалинский МР</c:v>
                </c:pt>
                <c:pt idx="40">
                  <c:v>Кигинский МР</c:v>
                </c:pt>
                <c:pt idx="41">
                  <c:v>Краснокамский МР</c:v>
                </c:pt>
                <c:pt idx="42">
                  <c:v>Кугарчинский МР</c:v>
                </c:pt>
                <c:pt idx="43">
                  <c:v>Кушнаренковский МР</c:v>
                </c:pt>
                <c:pt idx="44">
                  <c:v>Куюргазинский МР</c:v>
                </c:pt>
                <c:pt idx="45">
                  <c:v>Мелеузовский МР</c:v>
                </c:pt>
                <c:pt idx="46">
                  <c:v>Мечетлинский МР</c:v>
                </c:pt>
                <c:pt idx="47">
                  <c:v>Мишкинский МР</c:v>
                </c:pt>
                <c:pt idx="48">
                  <c:v>Миякинский МР</c:v>
                </c:pt>
                <c:pt idx="49">
                  <c:v>Нуримановский МР</c:v>
                </c:pt>
                <c:pt idx="50">
                  <c:v>Салаватский МР</c:v>
                </c:pt>
                <c:pt idx="51">
                  <c:v>Стерлибашевский МР</c:v>
                </c:pt>
                <c:pt idx="52">
                  <c:v>Стерлитамакский МР</c:v>
                </c:pt>
                <c:pt idx="53">
                  <c:v>Татышлинский МР</c:v>
                </c:pt>
                <c:pt idx="54">
                  <c:v>Туймазинский МР </c:v>
                </c:pt>
                <c:pt idx="55">
                  <c:v>Уфимский МР</c:v>
                </c:pt>
                <c:pt idx="56">
                  <c:v>Учалинский МР</c:v>
                </c:pt>
                <c:pt idx="57">
                  <c:v>Федоровский МР</c:v>
                </c:pt>
                <c:pt idx="58">
                  <c:v>Хайбуллинский МР»</c:v>
                </c:pt>
                <c:pt idx="59">
                  <c:v>Чекмагушевский МР</c:v>
                </c:pt>
                <c:pt idx="60">
                  <c:v>Чишминский МР</c:v>
                </c:pt>
                <c:pt idx="61">
                  <c:v>Шаранского района РБ</c:v>
                </c:pt>
                <c:pt idx="62">
                  <c:v>Янаульский МР</c:v>
                </c:pt>
                <c:pt idx="63">
                  <c:v>ГО г.Уфа РБ Демский район</c:v>
                </c:pt>
                <c:pt idx="64">
                  <c:v>ГО г. Уфа РБ Калининский район</c:v>
                </c:pt>
                <c:pt idx="65">
                  <c:v>ГО г. Уфа РБ Кировский район</c:v>
                </c:pt>
                <c:pt idx="66">
                  <c:v>ГО г.Уфа РБ Ленинский район</c:v>
                </c:pt>
                <c:pt idx="67">
                  <c:v>ГО г.Уфа РБ Октябрьский район</c:v>
                </c:pt>
                <c:pt idx="68">
                  <c:v>ГО г. Уфа РБ Орджоникидзевский район</c:v>
                </c:pt>
                <c:pt idx="69">
                  <c:v>ГО г.Уфа РБ Советский район</c:v>
                </c:pt>
              </c:strCache>
            </c:strRef>
          </c:cat>
          <c:val>
            <c:numRef>
              <c:f>Лист5!$V$2:$V$71</c:f>
              <c:numCache>
                <c:formatCode>_-* #,##0.0000\ _₽_-;\-* #,##0.0000\ _₽_-;_-* "-"??\ _₽_-;_-@_-</c:formatCode>
                <c:ptCount val="70"/>
                <c:pt idx="0">
                  <c:v>3.8546800000000001</c:v>
                </c:pt>
                <c:pt idx="1">
                  <c:v>3.9655</c:v>
                </c:pt>
                <c:pt idx="2">
                  <c:v>3.9551599999999998</c:v>
                </c:pt>
                <c:pt idx="3">
                  <c:v>3.63483</c:v>
                </c:pt>
                <c:pt idx="4">
                  <c:v>4.0153299999999996</c:v>
                </c:pt>
                <c:pt idx="5">
                  <c:v>3.9324699999999999</c:v>
                </c:pt>
                <c:pt idx="6">
                  <c:v>3.7766799999999998</c:v>
                </c:pt>
                <c:pt idx="7">
                  <c:v>4.1739100000000002</c:v>
                </c:pt>
                <c:pt idx="8">
                  <c:v>3.8423500000000002</c:v>
                </c:pt>
                <c:pt idx="9">
                  <c:v>3.7883100000000001</c:v>
                </c:pt>
                <c:pt idx="10">
                  <c:v>3.7704300000000002</c:v>
                </c:pt>
                <c:pt idx="11">
                  <c:v>3.7037300000000002</c:v>
                </c:pt>
                <c:pt idx="12">
                  <c:v>3.8290299999999999</c:v>
                </c:pt>
                <c:pt idx="13">
                  <c:v>3.9958300000000002</c:v>
                </c:pt>
                <c:pt idx="14">
                  <c:v>4.0156499999999999</c:v>
                </c:pt>
                <c:pt idx="15">
                  <c:v>3.8719999999999999</c:v>
                </c:pt>
                <c:pt idx="16">
                  <c:v>3.9364699999999999</c:v>
                </c:pt>
                <c:pt idx="17">
                  <c:v>3.9742899999999999</c:v>
                </c:pt>
                <c:pt idx="18">
                  <c:v>3.8622800000000002</c:v>
                </c:pt>
                <c:pt idx="19">
                  <c:v>3.7527200000000001</c:v>
                </c:pt>
                <c:pt idx="20">
                  <c:v>3.8393000000000002</c:v>
                </c:pt>
                <c:pt idx="21">
                  <c:v>3.7893500000000002</c:v>
                </c:pt>
                <c:pt idx="22">
                  <c:v>3.7219600000000002</c:v>
                </c:pt>
                <c:pt idx="23">
                  <c:v>3.6789499999999999</c:v>
                </c:pt>
                <c:pt idx="24">
                  <c:v>3.7493500000000002</c:v>
                </c:pt>
                <c:pt idx="25">
                  <c:v>3.8229600000000001</c:v>
                </c:pt>
                <c:pt idx="26">
                  <c:v>3.9367700000000001</c:v>
                </c:pt>
                <c:pt idx="27">
                  <c:v>3.9149600000000002</c:v>
                </c:pt>
                <c:pt idx="28">
                  <c:v>3.77237</c:v>
                </c:pt>
                <c:pt idx="29">
                  <c:v>3.8301400000000001</c:v>
                </c:pt>
                <c:pt idx="30">
                  <c:v>3.82667</c:v>
                </c:pt>
                <c:pt idx="31">
                  <c:v>3.5442</c:v>
                </c:pt>
                <c:pt idx="32">
                  <c:v>3.8039200000000002</c:v>
                </c:pt>
                <c:pt idx="33">
                  <c:v>4.13361</c:v>
                </c:pt>
                <c:pt idx="34">
                  <c:v>3.8614299999999999</c:v>
                </c:pt>
                <c:pt idx="35">
                  <c:v>4.0951399999999998</c:v>
                </c:pt>
                <c:pt idx="36">
                  <c:v>4.0664899999999999</c:v>
                </c:pt>
                <c:pt idx="37">
                  <c:v>3.8649300000000002</c:v>
                </c:pt>
                <c:pt idx="38">
                  <c:v>3.7394400000000001</c:v>
                </c:pt>
                <c:pt idx="39">
                  <c:v>3.8086099999999998</c:v>
                </c:pt>
                <c:pt idx="40">
                  <c:v>3.7877100000000001</c:v>
                </c:pt>
                <c:pt idx="41">
                  <c:v>4.0487799999999998</c:v>
                </c:pt>
                <c:pt idx="42">
                  <c:v>3.7685300000000002</c:v>
                </c:pt>
                <c:pt idx="43">
                  <c:v>4.3333300000000001</c:v>
                </c:pt>
                <c:pt idx="44">
                  <c:v>3.83894</c:v>
                </c:pt>
                <c:pt idx="45">
                  <c:v>3.88279</c:v>
                </c:pt>
                <c:pt idx="46">
                  <c:v>3.59084</c:v>
                </c:pt>
                <c:pt idx="47">
                  <c:v>3.9353199999999999</c:v>
                </c:pt>
                <c:pt idx="48">
                  <c:v>3.9141900000000001</c:v>
                </c:pt>
                <c:pt idx="49">
                  <c:v>4.0433899999999996</c:v>
                </c:pt>
                <c:pt idx="50">
                  <c:v>3.8453599999999999</c:v>
                </c:pt>
                <c:pt idx="51">
                  <c:v>3.7457600000000002</c:v>
                </c:pt>
                <c:pt idx="52">
                  <c:v>3.88</c:v>
                </c:pt>
                <c:pt idx="53">
                  <c:v>3.9118900000000001</c:v>
                </c:pt>
                <c:pt idx="54">
                  <c:v>3.8542000000000001</c:v>
                </c:pt>
                <c:pt idx="55">
                  <c:v>3.8696299999999999</c:v>
                </c:pt>
                <c:pt idx="56">
                  <c:v>3.5488</c:v>
                </c:pt>
                <c:pt idx="57">
                  <c:v>4.3739100000000004</c:v>
                </c:pt>
                <c:pt idx="58">
                  <c:v>3.9374099999999999</c:v>
                </c:pt>
                <c:pt idx="59">
                  <c:v>4.0690400000000002</c:v>
                </c:pt>
                <c:pt idx="60">
                  <c:v>4.0768399999999998</c:v>
                </c:pt>
                <c:pt idx="61">
                  <c:v>4.1565200000000004</c:v>
                </c:pt>
                <c:pt idx="62">
                  <c:v>3.7490600000000001</c:v>
                </c:pt>
                <c:pt idx="63">
                  <c:v>3.67082</c:v>
                </c:pt>
                <c:pt idx="64">
                  <c:v>3.7231399999999999</c:v>
                </c:pt>
                <c:pt idx="65">
                  <c:v>3.7315100000000001</c:v>
                </c:pt>
                <c:pt idx="66">
                  <c:v>3.6991299999999998</c:v>
                </c:pt>
                <c:pt idx="67">
                  <c:v>3.6394500000000001</c:v>
                </c:pt>
                <c:pt idx="68">
                  <c:v>3.66418</c:v>
                </c:pt>
                <c:pt idx="69">
                  <c:v>3.85609</c:v>
                </c:pt>
              </c:numCache>
            </c:numRef>
          </c:val>
          <c:smooth val="0"/>
          <c:extLst>
            <c:ext xmlns:c16="http://schemas.microsoft.com/office/drawing/2014/chart" uri="{C3380CC4-5D6E-409C-BE32-E72D297353CC}">
              <c16:uniqueId val="{00000001-DB8D-4F6F-9B32-F56B6CACE95B}"/>
            </c:ext>
          </c:extLst>
        </c:ser>
        <c:ser>
          <c:idx val="1"/>
          <c:order val="1"/>
          <c:tx>
            <c:strRef>
              <c:f>Лист5!$W$1</c:f>
              <c:strCache>
                <c:ptCount val="1"/>
                <c:pt idx="0">
                  <c:v>Средний балл промежуточной аттестации</c:v>
                </c:pt>
              </c:strCache>
            </c:strRef>
          </c:tx>
          <c:spPr>
            <a:ln>
              <a:solidFill>
                <a:srgbClr val="7030A0"/>
              </a:solidFill>
            </a:ln>
          </c:spPr>
          <c:marker>
            <c:spPr>
              <a:solidFill>
                <a:srgbClr val="7030A0"/>
              </a:solidFill>
              <a:ln>
                <a:solidFill>
                  <a:srgbClr val="7030A0"/>
                </a:solidFill>
              </a:ln>
            </c:spPr>
          </c:marker>
          <c:dLbls>
            <c:spPr>
              <a:noFill/>
              <a:ln>
                <a:noFill/>
              </a:ln>
              <a:effectLst/>
            </c:spPr>
            <c:txPr>
              <a:bodyPr rot="-5400000" vert="horz"/>
              <a:lstStyle/>
              <a:p>
                <a:pPr>
                  <a:defRPr sz="700">
                    <a:latin typeface="Times New Roman" panose="02020603050405020304" pitchFamily="18" charset="0"/>
                    <a:cs typeface="Times New Roman" panose="02020603050405020304" pitchFamily="18" charset="0"/>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Лист5!$U$2:$U$71</c:f>
              <c:strCache>
                <c:ptCount val="70"/>
                <c:pt idx="0">
                  <c:v>ОО Регионального подчинения</c:v>
                </c:pt>
                <c:pt idx="1">
                  <c:v>Абзелиловский МР</c:v>
                </c:pt>
                <c:pt idx="2">
                  <c:v>Альшеевский МР</c:v>
                </c:pt>
                <c:pt idx="3">
                  <c:v>Архангельский МР</c:v>
                </c:pt>
                <c:pt idx="4">
                  <c:v>Аскинский МР</c:v>
                </c:pt>
                <c:pt idx="5">
                  <c:v>Аургазинский МР</c:v>
                </c:pt>
                <c:pt idx="6">
                  <c:v>Баймакский МР</c:v>
                </c:pt>
                <c:pt idx="7">
                  <c:v>Бакалинский Мр</c:v>
                </c:pt>
                <c:pt idx="8">
                  <c:v>Балтачевский МР</c:v>
                </c:pt>
                <c:pt idx="9">
                  <c:v>Белебеевский МР</c:v>
                </c:pt>
                <c:pt idx="10">
                  <c:v>Белокатайский МР</c:v>
                </c:pt>
                <c:pt idx="11">
                  <c:v>Белорецкий МР</c:v>
                </c:pt>
                <c:pt idx="12">
                  <c:v>Бижбулякский МР</c:v>
                </c:pt>
                <c:pt idx="13">
                  <c:v>Бирский МР</c:v>
                </c:pt>
                <c:pt idx="14">
                  <c:v>Благоварский МР</c:v>
                </c:pt>
                <c:pt idx="15">
                  <c:v>Благовещенский МР</c:v>
                </c:pt>
                <c:pt idx="16">
                  <c:v>Буздякский МР</c:v>
                </c:pt>
                <c:pt idx="17">
                  <c:v>Бураевский МР</c:v>
                </c:pt>
                <c:pt idx="18">
                  <c:v>Бурзянский МР</c:v>
                </c:pt>
                <c:pt idx="19">
                  <c:v>ГО г. Агидель РБ</c:v>
                </c:pt>
                <c:pt idx="20">
                  <c:v>ГО г. Кумертау РБ</c:v>
                </c:pt>
                <c:pt idx="21">
                  <c:v>ГО г. Нефтекамск РБ</c:v>
                </c:pt>
                <c:pt idx="22">
                  <c:v>ГО г. Октябрьский</c:v>
                </c:pt>
                <c:pt idx="23">
                  <c:v>ГО г. Салават РБ</c:v>
                </c:pt>
                <c:pt idx="24">
                  <c:v>ГО г. Сибай РБ</c:v>
                </c:pt>
                <c:pt idx="25">
                  <c:v>ГО г. Стерлитамак РБ»</c:v>
                </c:pt>
                <c:pt idx="26">
                  <c:v>Гафурийский МР</c:v>
                </c:pt>
                <c:pt idx="27">
                  <c:v>Давлекановский МР</c:v>
                </c:pt>
                <c:pt idx="28">
                  <c:v>Дуванский МР</c:v>
                </c:pt>
                <c:pt idx="29">
                  <c:v>Дюртюлинский МР</c:v>
                </c:pt>
                <c:pt idx="30">
                  <c:v>Ермекеевский МР</c:v>
                </c:pt>
                <c:pt idx="31">
                  <c:v>ГО ЗАТО  г. Межгорье </c:v>
                </c:pt>
                <c:pt idx="32">
                  <c:v>Зианчуринский МР</c:v>
                </c:pt>
                <c:pt idx="33">
                  <c:v>Зилаирский МР</c:v>
                </c:pt>
                <c:pt idx="34">
                  <c:v>Иглинский МР</c:v>
                </c:pt>
                <c:pt idx="35">
                  <c:v>Илишевский МР</c:v>
                </c:pt>
                <c:pt idx="36">
                  <c:v>Ишимбайский МР</c:v>
                </c:pt>
                <c:pt idx="37">
                  <c:v>Калтасинский МР</c:v>
                </c:pt>
                <c:pt idx="38">
                  <c:v>Караидельский МР</c:v>
                </c:pt>
                <c:pt idx="39">
                  <c:v>Кармаскалинский МР</c:v>
                </c:pt>
                <c:pt idx="40">
                  <c:v>Кигинский МР</c:v>
                </c:pt>
                <c:pt idx="41">
                  <c:v>Краснокамский МР</c:v>
                </c:pt>
                <c:pt idx="42">
                  <c:v>Кугарчинский МР</c:v>
                </c:pt>
                <c:pt idx="43">
                  <c:v>Кушнаренковский МР</c:v>
                </c:pt>
                <c:pt idx="44">
                  <c:v>Куюргазинский МР</c:v>
                </c:pt>
                <c:pt idx="45">
                  <c:v>Мелеузовский МР</c:v>
                </c:pt>
                <c:pt idx="46">
                  <c:v>Мечетлинский МР</c:v>
                </c:pt>
                <c:pt idx="47">
                  <c:v>Мишкинский МР</c:v>
                </c:pt>
                <c:pt idx="48">
                  <c:v>Миякинский МР</c:v>
                </c:pt>
                <c:pt idx="49">
                  <c:v>Нуримановский МР</c:v>
                </c:pt>
                <c:pt idx="50">
                  <c:v>Салаватский МР</c:v>
                </c:pt>
                <c:pt idx="51">
                  <c:v>Стерлибашевский МР</c:v>
                </c:pt>
                <c:pt idx="52">
                  <c:v>Стерлитамакский МР</c:v>
                </c:pt>
                <c:pt idx="53">
                  <c:v>Татышлинский МР</c:v>
                </c:pt>
                <c:pt idx="54">
                  <c:v>Туймазинский МР </c:v>
                </c:pt>
                <c:pt idx="55">
                  <c:v>Уфимский МР</c:v>
                </c:pt>
                <c:pt idx="56">
                  <c:v>Учалинский МР</c:v>
                </c:pt>
                <c:pt idx="57">
                  <c:v>Федоровский МР</c:v>
                </c:pt>
                <c:pt idx="58">
                  <c:v>Хайбуллинский МР»</c:v>
                </c:pt>
                <c:pt idx="59">
                  <c:v>Чекмагушевский МР</c:v>
                </c:pt>
                <c:pt idx="60">
                  <c:v>Чишминский МР</c:v>
                </c:pt>
                <c:pt idx="61">
                  <c:v>Шаранского района РБ</c:v>
                </c:pt>
                <c:pt idx="62">
                  <c:v>Янаульский МР</c:v>
                </c:pt>
                <c:pt idx="63">
                  <c:v>ГО г.Уфа РБ Демский район</c:v>
                </c:pt>
                <c:pt idx="64">
                  <c:v>ГО г. Уфа РБ Калининский район</c:v>
                </c:pt>
                <c:pt idx="65">
                  <c:v>ГО г. Уфа РБ Кировский район</c:v>
                </c:pt>
                <c:pt idx="66">
                  <c:v>ГО г.Уфа РБ Ленинский район</c:v>
                </c:pt>
                <c:pt idx="67">
                  <c:v>ГО г.Уфа РБ Октябрьский район</c:v>
                </c:pt>
                <c:pt idx="68">
                  <c:v>ГО г. Уфа РБ Орджоникидзевский район</c:v>
                </c:pt>
                <c:pt idx="69">
                  <c:v>ГО г.Уфа РБ Советский район</c:v>
                </c:pt>
              </c:strCache>
            </c:strRef>
          </c:cat>
          <c:val>
            <c:numRef>
              <c:f>Лист5!$W$2:$W$71</c:f>
              <c:numCache>
                <c:formatCode>_-* #,##0.0000\ _₽_-;\-* #,##0.0000\ _₽_-;_-* "-"??\ _₽_-;_-@_-</c:formatCode>
                <c:ptCount val="70"/>
                <c:pt idx="0">
                  <c:v>3.9244849999999998</c:v>
                </c:pt>
                <c:pt idx="1">
                  <c:v>4.0247599999999997</c:v>
                </c:pt>
                <c:pt idx="2">
                  <c:v>4.0091700000000001</c:v>
                </c:pt>
                <c:pt idx="3">
                  <c:v>3.7074799999999999</c:v>
                </c:pt>
                <c:pt idx="4">
                  <c:v>4.0785999999999998</c:v>
                </c:pt>
                <c:pt idx="5">
                  <c:v>4.0991</c:v>
                </c:pt>
                <c:pt idx="6">
                  <c:v>3.87778</c:v>
                </c:pt>
                <c:pt idx="7">
                  <c:v>4.2750000000000004</c:v>
                </c:pt>
                <c:pt idx="8">
                  <c:v>4</c:v>
                </c:pt>
                <c:pt idx="9">
                  <c:v>3.89751</c:v>
                </c:pt>
                <c:pt idx="10">
                  <c:v>3.8166699999999998</c:v>
                </c:pt>
                <c:pt idx="11">
                  <c:v>3.7560699999999998</c:v>
                </c:pt>
                <c:pt idx="12">
                  <c:v>3.88991</c:v>
                </c:pt>
                <c:pt idx="13">
                  <c:v>4.0816299999999996</c:v>
                </c:pt>
                <c:pt idx="14">
                  <c:v>4.0947899999999997</c:v>
                </c:pt>
                <c:pt idx="15">
                  <c:v>3.8588800000000001</c:v>
                </c:pt>
                <c:pt idx="16">
                  <c:v>3.9805199999999998</c:v>
                </c:pt>
                <c:pt idx="17">
                  <c:v>4.0143500000000003</c:v>
                </c:pt>
                <c:pt idx="18">
                  <c:v>4.1588200000000004</c:v>
                </c:pt>
                <c:pt idx="19">
                  <c:v>3.8033700000000001</c:v>
                </c:pt>
                <c:pt idx="20">
                  <c:v>4.0014000000000003</c:v>
                </c:pt>
                <c:pt idx="21">
                  <c:v>3.8760699999999999</c:v>
                </c:pt>
                <c:pt idx="22">
                  <c:v>3.91628</c:v>
                </c:pt>
                <c:pt idx="23">
                  <c:v>3.8353000000000002</c:v>
                </c:pt>
                <c:pt idx="24">
                  <c:v>3.88185</c:v>
                </c:pt>
                <c:pt idx="25">
                  <c:v>3.9820500000000001</c:v>
                </c:pt>
                <c:pt idx="26">
                  <c:v>4.0535699999999997</c:v>
                </c:pt>
                <c:pt idx="27">
                  <c:v>4.0438000000000001</c:v>
                </c:pt>
                <c:pt idx="28">
                  <c:v>3.84802</c:v>
                </c:pt>
                <c:pt idx="29">
                  <c:v>4.0243399999999996</c:v>
                </c:pt>
                <c:pt idx="30">
                  <c:v>3.9642900000000001</c:v>
                </c:pt>
                <c:pt idx="31">
                  <c:v>3.6610200000000002</c:v>
                </c:pt>
                <c:pt idx="32">
                  <c:v>3.8804799999999999</c:v>
                </c:pt>
                <c:pt idx="33">
                  <c:v>3.9887600000000001</c:v>
                </c:pt>
                <c:pt idx="34">
                  <c:v>3.97071</c:v>
                </c:pt>
                <c:pt idx="35">
                  <c:v>4.0483399999999996</c:v>
                </c:pt>
                <c:pt idx="36">
                  <c:v>4.0066699999999997</c:v>
                </c:pt>
                <c:pt idx="37">
                  <c:v>4.0294100000000004</c:v>
                </c:pt>
                <c:pt idx="38">
                  <c:v>3.8514900000000001</c:v>
                </c:pt>
                <c:pt idx="39">
                  <c:v>3.9481299999999999</c:v>
                </c:pt>
                <c:pt idx="40">
                  <c:v>3.9857100000000001</c:v>
                </c:pt>
                <c:pt idx="41">
                  <c:v>4.1011199999999999</c:v>
                </c:pt>
                <c:pt idx="42">
                  <c:v>3.8927</c:v>
                </c:pt>
                <c:pt idx="43">
                  <c:v>4.4076399999999998</c:v>
                </c:pt>
                <c:pt idx="44">
                  <c:v>4.0750000000000002</c:v>
                </c:pt>
                <c:pt idx="45">
                  <c:v>4.2345100000000002</c:v>
                </c:pt>
                <c:pt idx="46">
                  <c:v>3.7422200000000001</c:v>
                </c:pt>
                <c:pt idx="47">
                  <c:v>3.8287300000000002</c:v>
                </c:pt>
                <c:pt idx="48">
                  <c:v>3.8820999999999999</c:v>
                </c:pt>
                <c:pt idx="49">
                  <c:v>3.9870999999999999</c:v>
                </c:pt>
                <c:pt idx="50">
                  <c:v>4.1751399999999999</c:v>
                </c:pt>
                <c:pt idx="51">
                  <c:v>3.8790300000000002</c:v>
                </c:pt>
                <c:pt idx="52">
                  <c:v>4.0631599999999999</c:v>
                </c:pt>
                <c:pt idx="53">
                  <c:v>3.9430399999999999</c:v>
                </c:pt>
                <c:pt idx="54">
                  <c:v>3.8464700000000001</c:v>
                </c:pt>
                <c:pt idx="55">
                  <c:v>3.98115</c:v>
                </c:pt>
                <c:pt idx="56">
                  <c:v>3.75149</c:v>
                </c:pt>
                <c:pt idx="57">
                  <c:v>4.3854199999999999</c:v>
                </c:pt>
                <c:pt idx="58">
                  <c:v>4.0298499999999997</c:v>
                </c:pt>
                <c:pt idx="59">
                  <c:v>4.1316499999999996</c:v>
                </c:pt>
                <c:pt idx="60">
                  <c:v>4.2171599999999998</c:v>
                </c:pt>
                <c:pt idx="61">
                  <c:v>4.16981</c:v>
                </c:pt>
                <c:pt idx="62">
                  <c:v>3.8721199999999998</c:v>
                </c:pt>
                <c:pt idx="63">
                  <c:v>3.8629600000000002</c:v>
                </c:pt>
                <c:pt idx="64">
                  <c:v>3.8321499999999999</c:v>
                </c:pt>
                <c:pt idx="65">
                  <c:v>3.9305400000000001</c:v>
                </c:pt>
                <c:pt idx="66">
                  <c:v>3.8368899999999999</c:v>
                </c:pt>
                <c:pt idx="67">
                  <c:v>3.8437100000000002</c:v>
                </c:pt>
                <c:pt idx="68">
                  <c:v>3.9104199999999998</c:v>
                </c:pt>
                <c:pt idx="69">
                  <c:v>3.9511400000000001</c:v>
                </c:pt>
              </c:numCache>
            </c:numRef>
          </c:val>
          <c:smooth val="0"/>
          <c:extLst>
            <c:ext xmlns:c16="http://schemas.microsoft.com/office/drawing/2014/chart" uri="{C3380CC4-5D6E-409C-BE32-E72D297353CC}">
              <c16:uniqueId val="{00000002-DB8D-4F6F-9B32-F56B6CACE95B}"/>
            </c:ext>
          </c:extLst>
        </c:ser>
        <c:dLbls>
          <c:showLegendKey val="0"/>
          <c:showVal val="0"/>
          <c:showCatName val="0"/>
          <c:showSerName val="0"/>
          <c:showPercent val="0"/>
          <c:showBubbleSize val="0"/>
        </c:dLbls>
        <c:marker val="1"/>
        <c:smooth val="0"/>
        <c:axId val="38135296"/>
        <c:axId val="199629568"/>
      </c:lineChart>
      <c:catAx>
        <c:axId val="38134784"/>
        <c:scaling>
          <c:orientation val="minMax"/>
        </c:scaling>
        <c:delete val="0"/>
        <c:axPos val="b"/>
        <c:numFmt formatCode="General" sourceLinked="0"/>
        <c:majorTickMark val="out"/>
        <c:minorTickMark val="none"/>
        <c:tickLblPos val="nextTo"/>
        <c:txPr>
          <a:bodyPr rot="-5400000" vert="horz"/>
          <a:lstStyle/>
          <a:p>
            <a:pPr>
              <a:defRPr sz="800">
                <a:latin typeface="Times New Roman" panose="02020603050405020304" pitchFamily="18" charset="0"/>
                <a:cs typeface="Times New Roman" panose="02020603050405020304" pitchFamily="18" charset="0"/>
              </a:defRPr>
            </a:pPr>
            <a:endParaRPr lang="ru-RU"/>
          </a:p>
        </c:txPr>
        <c:crossAx val="199628992"/>
        <c:crosses val="autoZero"/>
        <c:auto val="1"/>
        <c:lblAlgn val="ctr"/>
        <c:lblOffset val="100"/>
        <c:noMultiLvlLbl val="0"/>
      </c:catAx>
      <c:valAx>
        <c:axId val="199628992"/>
        <c:scaling>
          <c:orientation val="minMax"/>
          <c:max val="120"/>
        </c:scaling>
        <c:delete val="0"/>
        <c:axPos val="l"/>
        <c:majorGridlines/>
        <c:numFmt formatCode="_(* #,##0_);_(* \(#,##0\);_(* &quot;-&quot;_);_(@_)"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38134784"/>
        <c:crosses val="autoZero"/>
        <c:crossBetween val="between"/>
      </c:valAx>
      <c:valAx>
        <c:axId val="199629568"/>
        <c:scaling>
          <c:orientation val="minMax"/>
        </c:scaling>
        <c:delete val="0"/>
        <c:axPos val="r"/>
        <c:numFmt formatCode="0.0" sourceLinked="0"/>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ru-RU"/>
          </a:p>
        </c:txPr>
        <c:crossAx val="38135296"/>
        <c:crosses val="max"/>
        <c:crossBetween val="between"/>
      </c:valAx>
      <c:catAx>
        <c:axId val="38135296"/>
        <c:scaling>
          <c:orientation val="minMax"/>
        </c:scaling>
        <c:delete val="1"/>
        <c:axPos val="b"/>
        <c:numFmt formatCode="General" sourceLinked="1"/>
        <c:majorTickMark val="out"/>
        <c:minorTickMark val="none"/>
        <c:tickLblPos val="nextTo"/>
        <c:crossAx val="199629568"/>
        <c:crosses val="autoZero"/>
        <c:auto val="1"/>
        <c:lblAlgn val="ctr"/>
        <c:lblOffset val="100"/>
        <c:noMultiLvlLbl val="0"/>
      </c:catAx>
    </c:plotArea>
    <c:legend>
      <c:legendPos val="b"/>
      <c:overlay val="0"/>
      <c:txPr>
        <a:bodyPr/>
        <a:lstStyle/>
        <a:p>
          <a:pPr>
            <a:defRPr sz="800">
              <a:latin typeface="Times New Roman" panose="02020603050405020304" pitchFamily="18" charset="0"/>
              <a:cs typeface="Times New Roman" panose="02020603050405020304" pitchFamily="18" charset="0"/>
            </a:defRPr>
          </a:pPr>
          <a:endParaRPr lang="ru-RU"/>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475971F-EF4A-4365-8EC3-8343D4CA0253}" type="datetimeFigureOut">
              <a:rPr lang="ru-RU" smtClean="0"/>
              <a:t>27.09.2023</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73F8DD3-E13B-46B5-A56E-5AEFCCFC1474}" type="slidenum">
              <a:rPr lang="ru-RU" smtClean="0"/>
              <a:t>‹#›</a:t>
            </a:fld>
            <a:endParaRPr lang="ru-RU"/>
          </a:p>
        </p:txBody>
      </p:sp>
    </p:spTree>
    <p:extLst>
      <p:ext uri="{BB962C8B-B14F-4D97-AF65-F5344CB8AC3E}">
        <p14:creationId xmlns:p14="http://schemas.microsoft.com/office/powerpoint/2010/main" val="261002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8A79999-2166-44C1-A3DA-7A34EAD7BB82}" type="slidenum">
              <a:rPr lang="ru-RU" smtClean="0"/>
              <a:t>11</a:t>
            </a:fld>
            <a:endParaRPr lang="ru-RU"/>
          </a:p>
        </p:txBody>
      </p:sp>
    </p:spTree>
    <p:extLst>
      <p:ext uri="{BB962C8B-B14F-4D97-AF65-F5344CB8AC3E}">
        <p14:creationId xmlns:p14="http://schemas.microsoft.com/office/powerpoint/2010/main" val="369651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3F8DD3-E13B-46B5-A56E-5AEFCCFC1474}" type="slidenum">
              <a:rPr lang="ru-RU" smtClean="0"/>
              <a:t>21</a:t>
            </a:fld>
            <a:endParaRPr lang="ru-RU"/>
          </a:p>
        </p:txBody>
      </p:sp>
    </p:spTree>
    <p:extLst>
      <p:ext uri="{BB962C8B-B14F-4D97-AF65-F5344CB8AC3E}">
        <p14:creationId xmlns:p14="http://schemas.microsoft.com/office/powerpoint/2010/main" val="165199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73F8DD3-E13B-46B5-A56E-5AEFCCFC1474}" type="slidenum">
              <a:rPr lang="ru-RU" smtClean="0"/>
              <a:t>30</a:t>
            </a:fld>
            <a:endParaRPr lang="ru-RU"/>
          </a:p>
        </p:txBody>
      </p:sp>
    </p:spTree>
    <p:extLst>
      <p:ext uri="{BB962C8B-B14F-4D97-AF65-F5344CB8AC3E}">
        <p14:creationId xmlns:p14="http://schemas.microsoft.com/office/powerpoint/2010/main" val="284117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0413"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fontAlgn="auto">
              <a:spcBef>
                <a:spcPts val="0"/>
              </a:spcBef>
              <a:spcAft>
                <a:spcPts val="0"/>
              </a:spcAft>
              <a:defRPr/>
            </a:pPr>
            <a:fld id="{A0EA824A-ECAA-4660-A371-1DD77E95C13F}" type="slidenum">
              <a:rPr lang="ru-RU" smtClean="0">
                <a:solidFill>
                  <a:prstClr val="black"/>
                </a:solidFill>
                <a:latin typeface="Calibri"/>
              </a:rPr>
              <a:pPr fontAlgn="auto">
                <a:spcBef>
                  <a:spcPts val="0"/>
                </a:spcBef>
                <a:spcAft>
                  <a:spcPts val="0"/>
                </a:spcAft>
                <a:defRPr/>
              </a:pPr>
              <a:t>36</a:t>
            </a:fld>
            <a:endParaRPr lang="ru-RU" dirty="0">
              <a:solidFill>
                <a:prstClr val="black"/>
              </a:solidFill>
              <a:latin typeface="Calibri"/>
            </a:endParaRPr>
          </a:p>
        </p:txBody>
      </p:sp>
    </p:spTree>
    <p:extLst>
      <p:ext uri="{BB962C8B-B14F-4D97-AF65-F5344CB8AC3E}">
        <p14:creationId xmlns:p14="http://schemas.microsoft.com/office/powerpoint/2010/main" val="305430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27.09.2023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27.09.2023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27.09.2023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27.09.2023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116640"/>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Прямая соединительная линия 2"/>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Прямая соединительная линия 3"/>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5" name="Прямая соединительная линия 4"/>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1593379" y="2204864"/>
            <a:ext cx="6480720" cy="1661882"/>
          </a:xfrm>
          <a:prstGeom prst="rect">
            <a:avLst/>
          </a:prstGeom>
          <a:noFill/>
        </p:spPr>
        <p:txBody>
          <a:bodyPr wrap="square" lIns="91332" tIns="45665" rIns="91332" bIns="45665" rtlCol="0">
            <a:spAutoFit/>
          </a:bodyPr>
          <a:lstStyle/>
          <a:p>
            <a:pPr algn="ctr"/>
            <a:r>
              <a:rPr lang="ru-RU" sz="2800" b="1" dirty="0">
                <a:solidFill>
                  <a:srgbClr val="002060"/>
                </a:solidFill>
                <a:latin typeface="Times New Roman" panose="02020603050405020304" pitchFamily="18" charset="0"/>
                <a:cs typeface="Times New Roman" panose="02020603050405020304" pitchFamily="18" charset="0"/>
              </a:rPr>
              <a:t>Как учителю выстроить образовательный процесс на основе результатов оценочных процедур</a:t>
            </a:r>
          </a:p>
          <a:p>
            <a:endParaRPr lang="ru-RU" dirty="0"/>
          </a:p>
        </p:txBody>
      </p:sp>
      <p:sp>
        <p:nvSpPr>
          <p:cNvPr id="15" name="TextBox 14"/>
          <p:cNvSpPr txBox="1"/>
          <p:nvPr/>
        </p:nvSpPr>
        <p:spPr>
          <a:xfrm>
            <a:off x="4833739" y="5013176"/>
            <a:ext cx="4176464" cy="1015663"/>
          </a:xfrm>
          <a:prstGeom prst="rect">
            <a:avLst/>
          </a:prstGeom>
          <a:noFill/>
        </p:spPr>
        <p:txBody>
          <a:bodyPr wrap="square" rtlCol="0">
            <a:spAutoFit/>
          </a:bodyPr>
          <a:lstStyle/>
          <a:p>
            <a:r>
              <a:rPr lang="ru-RU" sz="2000" dirty="0" smtClean="0">
                <a:solidFill>
                  <a:schemeClr val="tx2"/>
                </a:solidFill>
                <a:latin typeface="Times New Roman" panose="02020603050405020304" pitchFamily="18" charset="0"/>
                <a:cs typeface="Times New Roman" panose="02020603050405020304" pitchFamily="18" charset="0"/>
              </a:rPr>
              <a:t>Шеина Ольга Викторовна, руководитель Республиканского центра оценки качества образования</a:t>
            </a:r>
            <a:endParaRPr lang="ru-RU"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298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192575"/>
            <a:ext cx="6396990" cy="711199"/>
          </a:xfrm>
        </p:spPr>
        <p:txBody>
          <a:bodyPr>
            <a:normAutofit fontScale="90000"/>
          </a:bodyPr>
          <a:lstStyle/>
          <a:p>
            <a:pPr algn="ct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Разделы ФОП</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Объект 2"/>
          <p:cNvSpPr>
            <a:spLocks noGrp="1"/>
          </p:cNvSpPr>
          <p:nvPr>
            <p:ph idx="1"/>
          </p:nvPr>
        </p:nvSpPr>
        <p:spPr>
          <a:xfrm>
            <a:off x="395536" y="1052736"/>
            <a:ext cx="8352928" cy="5242468"/>
          </a:xfrm>
        </p:spPr>
        <p:txBody>
          <a:bodyPr>
            <a:noAutofit/>
          </a:bodyPr>
          <a:lstStyle/>
          <a:p>
            <a:pPr marL="0" indent="0">
              <a:buNone/>
            </a:pPr>
            <a:r>
              <a:rPr lang="ru-RU" sz="1600" b="1" dirty="0">
                <a:latin typeface="Times New Roman" panose="02020603050405020304" pitchFamily="18" charset="0"/>
                <a:cs typeface="Times New Roman" panose="02020603050405020304" pitchFamily="18" charset="0"/>
              </a:rPr>
              <a:t>Целевой раздел ФОП </a:t>
            </a:r>
            <a:r>
              <a:rPr lang="ru-RU" sz="1600" dirty="0" smtClean="0">
                <a:latin typeface="Times New Roman" panose="02020603050405020304" pitchFamily="18" charset="0"/>
                <a:cs typeface="Times New Roman" panose="02020603050405020304" pitchFamily="18" charset="0"/>
              </a:rPr>
              <a:t>включает</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marL="714375"/>
            <a:r>
              <a:rPr lang="ru-RU" sz="1600" dirty="0" smtClean="0">
                <a:latin typeface="Times New Roman" panose="02020603050405020304" pitchFamily="18" charset="0"/>
                <a:cs typeface="Times New Roman" panose="02020603050405020304" pitchFamily="18" charset="0"/>
              </a:rPr>
              <a:t>пояснительную </a:t>
            </a:r>
            <a:r>
              <a:rPr lang="ru-RU" sz="1600" dirty="0">
                <a:latin typeface="Times New Roman" panose="02020603050405020304" pitchFamily="18" charset="0"/>
                <a:cs typeface="Times New Roman" panose="02020603050405020304" pitchFamily="18" charset="0"/>
              </a:rPr>
              <a:t>записку; </a:t>
            </a:r>
            <a:endParaRPr lang="ru-RU" sz="1600" dirty="0" smtClean="0">
              <a:latin typeface="Times New Roman" panose="02020603050405020304" pitchFamily="18" charset="0"/>
              <a:cs typeface="Times New Roman" panose="02020603050405020304" pitchFamily="18" charset="0"/>
            </a:endParaRPr>
          </a:p>
          <a:p>
            <a:pPr marL="714375"/>
            <a:r>
              <a:rPr lang="ru-RU" sz="1600" dirty="0" smtClean="0">
                <a:latin typeface="Times New Roman" panose="02020603050405020304" pitchFamily="18" charset="0"/>
                <a:cs typeface="Times New Roman" panose="02020603050405020304" pitchFamily="18" charset="0"/>
              </a:rPr>
              <a:t>планируемые </a:t>
            </a:r>
            <a:r>
              <a:rPr lang="ru-RU" sz="1600" dirty="0">
                <a:latin typeface="Times New Roman" panose="02020603050405020304" pitchFamily="18" charset="0"/>
                <a:cs typeface="Times New Roman" panose="02020603050405020304" pitchFamily="18" charset="0"/>
              </a:rPr>
              <a:t>результаты освоения обучающимися </a:t>
            </a:r>
            <a:r>
              <a:rPr lang="ru-RU" sz="1600" dirty="0" smtClean="0">
                <a:latin typeface="Times New Roman" panose="02020603050405020304" pitchFamily="18" charset="0"/>
                <a:cs typeface="Times New Roman" panose="02020603050405020304" pitchFamily="18" charset="0"/>
              </a:rPr>
              <a:t>ФОП; </a:t>
            </a:r>
          </a:p>
          <a:p>
            <a:pPr marL="714375"/>
            <a:r>
              <a:rPr lang="ru-RU" sz="1600" dirty="0" smtClean="0">
                <a:latin typeface="Times New Roman" panose="02020603050405020304" pitchFamily="18" charset="0"/>
                <a:cs typeface="Times New Roman" panose="02020603050405020304" pitchFamily="18" charset="0"/>
              </a:rPr>
              <a:t>систему </a:t>
            </a:r>
            <a:r>
              <a:rPr lang="ru-RU" sz="1600" dirty="0">
                <a:latin typeface="Times New Roman" panose="02020603050405020304" pitchFamily="18" charset="0"/>
                <a:cs typeface="Times New Roman" panose="02020603050405020304" pitchFamily="18" charset="0"/>
              </a:rPr>
              <a:t>оценки достижения планируемых результатов освоения ФОП </a:t>
            </a:r>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pPr marL="0" indent="0">
              <a:buNone/>
            </a:pPr>
            <a:r>
              <a:rPr lang="ru-RU" sz="1600" b="1" dirty="0">
                <a:latin typeface="Times New Roman" panose="02020603050405020304" pitchFamily="18" charset="0"/>
                <a:cs typeface="Times New Roman" panose="02020603050405020304" pitchFamily="18" charset="0"/>
              </a:rPr>
              <a:t>Содержательный раздел ФОП </a:t>
            </a:r>
            <a:r>
              <a:rPr lang="ru-RU" sz="1600" dirty="0" smtClean="0">
                <a:latin typeface="Times New Roman" panose="02020603050405020304" pitchFamily="18" charset="0"/>
                <a:cs typeface="Times New Roman" panose="02020603050405020304" pitchFamily="18" charset="0"/>
              </a:rPr>
              <a:t>включает: </a:t>
            </a:r>
          </a:p>
          <a:p>
            <a:pPr marL="714375"/>
            <a:r>
              <a:rPr lang="ru-RU" sz="1600" dirty="0" smtClean="0">
                <a:latin typeface="Times New Roman" panose="02020603050405020304" pitchFamily="18" charset="0"/>
                <a:cs typeface="Times New Roman" panose="02020603050405020304" pitchFamily="18" charset="0"/>
              </a:rPr>
              <a:t>федеральные </a:t>
            </a:r>
            <a:r>
              <a:rPr lang="ru-RU" sz="1600" dirty="0">
                <a:latin typeface="Times New Roman" panose="02020603050405020304" pitchFamily="18" charset="0"/>
                <a:cs typeface="Times New Roman" panose="02020603050405020304" pitchFamily="18" charset="0"/>
              </a:rPr>
              <a:t>рабочие программы учебных предметов; </a:t>
            </a:r>
            <a:endParaRPr lang="ru-RU" sz="1600" dirty="0" smtClean="0">
              <a:latin typeface="Times New Roman" panose="02020603050405020304" pitchFamily="18" charset="0"/>
              <a:cs typeface="Times New Roman" panose="02020603050405020304" pitchFamily="18" charset="0"/>
            </a:endParaRPr>
          </a:p>
          <a:p>
            <a:pPr marL="714375"/>
            <a:r>
              <a:rPr lang="ru-RU" sz="1600" dirty="0" smtClean="0">
                <a:latin typeface="Times New Roman" panose="02020603050405020304" pitchFamily="18" charset="0"/>
                <a:cs typeface="Times New Roman" panose="02020603050405020304" pitchFamily="18" charset="0"/>
              </a:rPr>
              <a:t>программу </a:t>
            </a:r>
            <a:r>
              <a:rPr lang="ru-RU" sz="1600" dirty="0">
                <a:latin typeface="Times New Roman" panose="02020603050405020304" pitchFamily="18" charset="0"/>
                <a:cs typeface="Times New Roman" panose="02020603050405020304" pitchFamily="18" charset="0"/>
              </a:rPr>
              <a:t>формирования универсальных учебных действий у </a:t>
            </a:r>
            <a:r>
              <a:rPr lang="ru-RU" sz="1600" dirty="0" smtClean="0">
                <a:latin typeface="Times New Roman" panose="02020603050405020304" pitchFamily="18" charset="0"/>
                <a:cs typeface="Times New Roman" panose="02020603050405020304" pitchFamily="18" charset="0"/>
              </a:rPr>
              <a:t>обучающихся; </a:t>
            </a:r>
          </a:p>
          <a:p>
            <a:pPr marL="714375"/>
            <a:r>
              <a:rPr lang="ru-RU" sz="1600" dirty="0" smtClean="0">
                <a:latin typeface="Times New Roman" panose="02020603050405020304" pitchFamily="18" charset="0"/>
                <a:cs typeface="Times New Roman" panose="02020603050405020304" pitchFamily="18" charset="0"/>
              </a:rPr>
              <a:t>федеральную </a:t>
            </a:r>
            <a:r>
              <a:rPr lang="ru-RU" sz="1600" dirty="0">
                <a:latin typeface="Times New Roman" panose="02020603050405020304" pitchFamily="18" charset="0"/>
                <a:cs typeface="Times New Roman" panose="02020603050405020304" pitchFamily="18" charset="0"/>
              </a:rPr>
              <a:t>рабочую программу воспитания.</a:t>
            </a:r>
            <a:endParaRPr lang="ru-RU" sz="1600" dirty="0" smtClean="0">
              <a:latin typeface="Times New Roman" panose="02020603050405020304" pitchFamily="18" charset="0"/>
              <a:cs typeface="Times New Roman" panose="02020603050405020304" pitchFamily="18" charset="0"/>
            </a:endParaRPr>
          </a:p>
          <a:p>
            <a:pPr marL="0" indent="0">
              <a:buNone/>
            </a:pPr>
            <a:endParaRPr lang="ru-RU" sz="1600" b="1" dirty="0">
              <a:latin typeface="Times New Roman" panose="02020603050405020304" pitchFamily="18" charset="0"/>
              <a:ea typeface="+mj-ea"/>
              <a:cs typeface="Times New Roman" panose="02020603050405020304" pitchFamily="18" charset="0"/>
            </a:endParaRPr>
          </a:p>
          <a:p>
            <a:pPr marL="0" indent="0">
              <a:buNone/>
            </a:pPr>
            <a:r>
              <a:rPr lang="ru-RU" sz="1600" b="1" dirty="0">
                <a:latin typeface="Times New Roman" panose="02020603050405020304" pitchFamily="18" charset="0"/>
                <a:cs typeface="Times New Roman" panose="02020603050405020304" pitchFamily="18" charset="0"/>
              </a:rPr>
              <a:t>Организационный раздел ФОП </a:t>
            </a:r>
            <a:r>
              <a:rPr lang="ru-RU" sz="1600" dirty="0" smtClean="0">
                <a:latin typeface="Times New Roman" panose="02020603050405020304" pitchFamily="18" charset="0"/>
                <a:cs typeface="Times New Roman" panose="02020603050405020304" pitchFamily="18" charset="0"/>
              </a:rPr>
              <a:t>включает</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pPr marL="714375"/>
            <a:r>
              <a:rPr lang="ru-RU" sz="1600" dirty="0" smtClean="0">
                <a:latin typeface="Times New Roman" panose="02020603050405020304" pitchFamily="18" charset="0"/>
                <a:cs typeface="Times New Roman" panose="02020603050405020304" pitchFamily="18" charset="0"/>
              </a:rPr>
              <a:t>федеральный </a:t>
            </a:r>
            <a:r>
              <a:rPr lang="ru-RU" sz="1600" dirty="0">
                <a:latin typeface="Times New Roman" panose="02020603050405020304" pitchFamily="18" charset="0"/>
                <a:cs typeface="Times New Roman" panose="02020603050405020304" pitchFamily="18" charset="0"/>
              </a:rPr>
              <a:t>учебный план; </a:t>
            </a:r>
            <a:endParaRPr lang="ru-RU" sz="1600" dirty="0" smtClean="0">
              <a:latin typeface="Times New Roman" panose="02020603050405020304" pitchFamily="18" charset="0"/>
              <a:cs typeface="Times New Roman" panose="02020603050405020304" pitchFamily="18" charset="0"/>
            </a:endParaRPr>
          </a:p>
          <a:p>
            <a:pPr marL="714375"/>
            <a:r>
              <a:rPr lang="ru-RU" sz="1600" dirty="0" smtClean="0">
                <a:latin typeface="Times New Roman" panose="02020603050405020304" pitchFamily="18" charset="0"/>
                <a:cs typeface="Times New Roman" panose="02020603050405020304" pitchFamily="18" charset="0"/>
              </a:rPr>
              <a:t>федеральный </a:t>
            </a:r>
            <a:r>
              <a:rPr lang="ru-RU" sz="1600" dirty="0">
                <a:latin typeface="Times New Roman" panose="02020603050405020304" pitchFamily="18" charset="0"/>
                <a:cs typeface="Times New Roman" panose="02020603050405020304" pitchFamily="18" charset="0"/>
              </a:rPr>
              <a:t>календарный учебный график</a:t>
            </a:r>
            <a:r>
              <a:rPr lang="ru-RU" sz="1600" dirty="0" smtClean="0">
                <a:latin typeface="Times New Roman" panose="02020603050405020304" pitchFamily="18" charset="0"/>
                <a:cs typeface="Times New Roman" panose="02020603050405020304" pitchFamily="18" charset="0"/>
              </a:rPr>
              <a:t>;</a:t>
            </a:r>
          </a:p>
          <a:p>
            <a:pPr marL="714375"/>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план внеурочной </a:t>
            </a:r>
            <a:r>
              <a:rPr lang="ru-RU" sz="1600" dirty="0" smtClean="0">
                <a:latin typeface="Times New Roman" panose="02020603050405020304" pitchFamily="18" charset="0"/>
                <a:cs typeface="Times New Roman" panose="02020603050405020304" pitchFamily="18" charset="0"/>
              </a:rPr>
              <a:t>деятельности</a:t>
            </a:r>
          </a:p>
          <a:p>
            <a:pPr marL="714375"/>
            <a:r>
              <a:rPr lang="ru-RU" sz="1600" dirty="0" smtClean="0">
                <a:latin typeface="Times New Roman" panose="02020603050405020304" pitchFamily="18" charset="0"/>
                <a:cs typeface="Times New Roman" panose="02020603050405020304" pitchFamily="18" charset="0"/>
              </a:rPr>
              <a:t>федеральный </a:t>
            </a:r>
            <a:r>
              <a:rPr lang="ru-RU" sz="1600" dirty="0">
                <a:latin typeface="Times New Roman" panose="02020603050405020304" pitchFamily="18" charset="0"/>
                <a:cs typeface="Times New Roman" panose="02020603050405020304" pitchFamily="18" charset="0"/>
              </a:rPr>
              <a:t>календарный план воспитательной </a:t>
            </a:r>
            <a:r>
              <a:rPr lang="ru-RU" sz="1600" dirty="0" smtClean="0">
                <a:latin typeface="Times New Roman" panose="02020603050405020304" pitchFamily="18" charset="0"/>
                <a:cs typeface="Times New Roman" panose="02020603050405020304" pitchFamily="18" charset="0"/>
              </a:rPr>
              <a:t>работы.</a:t>
            </a:r>
          </a:p>
          <a:p>
            <a:pPr marL="0" indent="0">
              <a:buNone/>
            </a:pPr>
            <a:endParaRPr lang="ru-RU" sz="1600" dirty="0" smtClean="0">
              <a:latin typeface="Times New Roman" panose="02020603050405020304" pitchFamily="18" charset="0"/>
              <a:cs typeface="Times New Roman" panose="02020603050405020304" pitchFamily="18" charset="0"/>
            </a:endParaRPr>
          </a:p>
          <a:p>
            <a:pPr marL="0" indent="0">
              <a:buNone/>
            </a:pPr>
            <a:r>
              <a:rPr lang="ru-RU" sz="1600" b="1" dirty="0" smtClean="0">
                <a:solidFill>
                  <a:schemeClr val="tx1">
                    <a:lumMod val="95000"/>
                    <a:lumOff val="5000"/>
                  </a:schemeClr>
                </a:solidFill>
                <a:latin typeface="Times New Roman" panose="02020603050405020304" pitchFamily="18" charset="0"/>
                <a:cs typeface="Times New Roman" panose="02020603050405020304" pitchFamily="18" charset="0"/>
              </a:rPr>
              <a:t>В соответствии с ФООП школа разрабатывает свою ООП (основную образовательную программу). </a:t>
            </a:r>
          </a:p>
          <a:p>
            <a:pPr marL="0" indent="0">
              <a:buNone/>
            </a:pPr>
            <a:endParaRPr lang="ru-RU" sz="2000" dirty="0" smtClean="0">
              <a:latin typeface="Times New Roman" panose="02020603050405020304" pitchFamily="18" charset="0"/>
              <a:cs typeface="Times New Roman" panose="02020603050405020304" pitchFamily="18" charset="0"/>
            </a:endParaRPr>
          </a:p>
          <a:p>
            <a:pPr marL="0" indent="0">
              <a:buNone/>
            </a:pPr>
            <a:endParaRPr lang="ru-RU" sz="2000" dirty="0" smtClean="0">
              <a:latin typeface="Times New Roman" panose="02020603050405020304" pitchFamily="18" charset="0"/>
              <a:cs typeface="Times New Roman" panose="02020603050405020304" pitchFamily="18" charset="0"/>
            </a:endParaRPr>
          </a:p>
          <a:p>
            <a:pPr marL="0" indent="0">
              <a:buNone/>
            </a:pPr>
            <a:endParaRPr lang="ru-RU" sz="2000" b="1" dirty="0" smtClean="0">
              <a:latin typeface="Times New Roman" panose="02020603050405020304" pitchFamily="18" charset="0"/>
              <a:ea typeface="+mj-ea"/>
              <a:cs typeface="Times New Roman" panose="02020603050405020304" pitchFamily="18" charset="0"/>
            </a:endParaRPr>
          </a:p>
          <a:p>
            <a:pPr marL="0" indent="0">
              <a:buNone/>
            </a:pPr>
            <a:endParaRPr lang="ru-RU" sz="2000" b="1" dirty="0">
              <a:latin typeface="Times New Roman" panose="02020603050405020304" pitchFamily="18" charset="0"/>
              <a:ea typeface="+mj-ea"/>
              <a:cs typeface="Times New Roman" panose="02020603050405020304" pitchFamily="18" charset="0"/>
            </a:endParaRPr>
          </a:p>
        </p:txBody>
      </p:sp>
      <p:pic>
        <p:nvPicPr>
          <p:cNvPr id="4" name="Picture 2" descr="C:\Users\Batalov\Desktop\Новая папка\ЛОГОТИП на прозрачном фоне.png">
            <a:extLst>
              <a:ext uri="{FF2B5EF4-FFF2-40B4-BE49-F238E27FC236}">
                <a16:creationId xmlns:a16="http://schemas.microsoft.com/office/drawing/2014/main" id="{9D361A94-B97B-A310-7166-3942F82649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85" y="71025"/>
            <a:ext cx="1754814" cy="10544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Группа 4">
            <a:extLst>
              <a:ext uri="{FF2B5EF4-FFF2-40B4-BE49-F238E27FC236}">
                <a16:creationId xmlns:a16="http://schemas.microsoft.com/office/drawing/2014/main" id="{72D5A7D8-57D5-E541-7714-711F6859EB62}"/>
              </a:ext>
            </a:extLst>
          </p:cNvPr>
          <p:cNvGrpSpPr/>
          <p:nvPr/>
        </p:nvGrpSpPr>
        <p:grpSpPr>
          <a:xfrm>
            <a:off x="8829979" y="72519"/>
            <a:ext cx="247463" cy="2661825"/>
            <a:chOff x="11773268" y="-16279"/>
            <a:chExt cx="329951" cy="2661825"/>
          </a:xfrm>
        </p:grpSpPr>
        <p:sp>
          <p:nvSpPr>
            <p:cNvPr id="6" name="Прямоугольник 5">
              <a:extLst>
                <a:ext uri="{FF2B5EF4-FFF2-40B4-BE49-F238E27FC236}">
                  <a16:creationId xmlns:a16="http://schemas.microsoft.com/office/drawing/2014/main" id="{502BC40F-253C-4FFD-B0CF-1BF66F38A5E2}"/>
                </a:ext>
              </a:extLst>
            </p:cNvPr>
            <p:cNvSpPr/>
            <p:nvPr/>
          </p:nvSpPr>
          <p:spPr>
            <a:xfrm>
              <a:off x="12020364" y="-8877"/>
              <a:ext cx="82855" cy="26544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ru-RU" sz="1400">
                <a:solidFill>
                  <a:prstClr val="white"/>
                </a:solidFill>
              </a:endParaRPr>
            </a:p>
          </p:txBody>
        </p:sp>
        <p:sp>
          <p:nvSpPr>
            <p:cNvPr id="7" name="Прямоугольник 6">
              <a:extLst>
                <a:ext uri="{FF2B5EF4-FFF2-40B4-BE49-F238E27FC236}">
                  <a16:creationId xmlns:a16="http://schemas.microsoft.com/office/drawing/2014/main" id="{36C49933-7C37-61A2-0C3C-99D46599E833}"/>
                </a:ext>
              </a:extLst>
            </p:cNvPr>
            <p:cNvSpPr/>
            <p:nvPr/>
          </p:nvSpPr>
          <p:spPr>
            <a:xfrm>
              <a:off x="11897554" y="-7403"/>
              <a:ext cx="82855" cy="20403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ru-RU" sz="1400">
                <a:solidFill>
                  <a:prstClr val="white"/>
                </a:solidFill>
              </a:endParaRPr>
            </a:p>
          </p:txBody>
        </p:sp>
        <p:sp>
          <p:nvSpPr>
            <p:cNvPr id="8" name="Прямоугольник 7">
              <a:extLst>
                <a:ext uri="{FF2B5EF4-FFF2-40B4-BE49-F238E27FC236}">
                  <a16:creationId xmlns:a16="http://schemas.microsoft.com/office/drawing/2014/main" id="{56ACD649-AD49-6066-AAAE-95346D422AA2}"/>
                </a:ext>
              </a:extLst>
            </p:cNvPr>
            <p:cNvSpPr/>
            <p:nvPr/>
          </p:nvSpPr>
          <p:spPr>
            <a:xfrm>
              <a:off x="11773268" y="-16279"/>
              <a:ext cx="82855" cy="16852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ru-RU" sz="1400">
                <a:solidFill>
                  <a:prstClr val="white"/>
                </a:solidFill>
              </a:endParaRPr>
            </a:p>
          </p:txBody>
        </p:sp>
      </p:grpSp>
      <p:pic>
        <p:nvPicPr>
          <p:cNvPr id="9" name="Рисунок 8">
            <a:extLst>
              <a:ext uri="{FF2B5EF4-FFF2-40B4-BE49-F238E27FC236}">
                <a16:creationId xmlns:a16="http://schemas.microsoft.com/office/drawing/2014/main" id="{6C86493F-3F0D-BC62-5A50-117CD6E01373}"/>
              </a:ext>
            </a:extLst>
          </p:cNvPr>
          <p:cNvPicPr>
            <a:picLocks noChangeAspect="1"/>
          </p:cNvPicPr>
          <p:nvPr/>
        </p:nvPicPr>
        <p:blipFill>
          <a:blip r:embed="rId3"/>
          <a:stretch>
            <a:fillRect/>
          </a:stretch>
        </p:blipFill>
        <p:spPr>
          <a:xfrm rot="5400000">
            <a:off x="7932816" y="5618332"/>
            <a:ext cx="291113" cy="1998137"/>
          </a:xfrm>
          <a:prstGeom prst="rect">
            <a:avLst/>
          </a:prstGeom>
        </p:spPr>
      </p:pic>
    </p:spTree>
    <p:extLst>
      <p:ext uri="{BB962C8B-B14F-4D97-AF65-F5344CB8AC3E}">
        <p14:creationId xmlns:p14="http://schemas.microsoft.com/office/powerpoint/2010/main" val="1103259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0811" y="181344"/>
            <a:ext cx="6927065" cy="833764"/>
          </a:xfrm>
        </p:spPr>
        <p:txBody>
          <a:bodyPr>
            <a:no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ФООП</a:t>
            </a:r>
            <a:b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b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Система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оценки</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Объект 2"/>
          <p:cNvSpPr>
            <a:spLocks noGrp="1"/>
          </p:cNvSpPr>
          <p:nvPr>
            <p:ph idx="1"/>
          </p:nvPr>
        </p:nvSpPr>
        <p:spPr>
          <a:xfrm>
            <a:off x="628650" y="1524221"/>
            <a:ext cx="7886700" cy="4947603"/>
          </a:xfrm>
        </p:spPr>
        <p:txBody>
          <a:bodyPr/>
          <a:lstStyle/>
          <a:p>
            <a:pPr marL="0" indent="0">
              <a:buNone/>
            </a:pPr>
            <a:endParaRPr lang="ru-RU" dirty="0">
              <a:latin typeface="Times New Roman" panose="02020603050405020304" pitchFamily="18" charset="0"/>
              <a:ea typeface="Times New Roman" panose="02020603050405020304" pitchFamily="18" charset="0"/>
            </a:endParaRPr>
          </a:p>
          <a:p>
            <a:pPr marL="0" indent="0">
              <a:buNone/>
            </a:pPr>
            <a:endParaRPr lang="ru-RU" dirty="0" smtClean="0">
              <a:effectLst/>
              <a:latin typeface="Times New Roman" panose="02020603050405020304" pitchFamily="18" charset="0"/>
              <a:ea typeface="Times New Roman" panose="02020603050405020304" pitchFamily="18" charset="0"/>
            </a:endParaRPr>
          </a:p>
          <a:p>
            <a:pPr marL="0" indent="0">
              <a:buNone/>
            </a:pPr>
            <a:endParaRPr lang="ru-RU" b="1" kern="0" dirty="0">
              <a:effectLst/>
              <a:latin typeface="Times New Roman" panose="02020603050405020304" pitchFamily="18" charset="0"/>
              <a:ea typeface="Times New Roman" panose="02020603050405020304" pitchFamily="18" charset="0"/>
            </a:endParaRPr>
          </a:p>
          <a:p>
            <a:endParaRPr lang="ru-RU" b="1" dirty="0"/>
          </a:p>
        </p:txBody>
      </p:sp>
      <p:pic>
        <p:nvPicPr>
          <p:cNvPr id="4" name="Picture 2" descr="C:\Users\Batalov\Desktop\Новая папка\ЛОГОТИП на прозрачном фоне.png">
            <a:extLst>
              <a:ext uri="{FF2B5EF4-FFF2-40B4-BE49-F238E27FC236}">
                <a16:creationId xmlns:a16="http://schemas.microsoft.com/office/drawing/2014/main" id="{9D361A94-B97B-A310-7166-3942F82649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85" y="71025"/>
            <a:ext cx="1754814" cy="10544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Группа 4">
            <a:extLst>
              <a:ext uri="{FF2B5EF4-FFF2-40B4-BE49-F238E27FC236}">
                <a16:creationId xmlns:a16="http://schemas.microsoft.com/office/drawing/2014/main" id="{72D5A7D8-57D5-E541-7714-711F6859EB62}"/>
              </a:ext>
            </a:extLst>
          </p:cNvPr>
          <p:cNvGrpSpPr/>
          <p:nvPr/>
        </p:nvGrpSpPr>
        <p:grpSpPr>
          <a:xfrm>
            <a:off x="8829978" y="72519"/>
            <a:ext cx="247463" cy="2661825"/>
            <a:chOff x="11773268" y="-16279"/>
            <a:chExt cx="329951" cy="2661825"/>
          </a:xfrm>
        </p:grpSpPr>
        <p:sp>
          <p:nvSpPr>
            <p:cNvPr id="6" name="Прямоугольник 5">
              <a:extLst>
                <a:ext uri="{FF2B5EF4-FFF2-40B4-BE49-F238E27FC236}">
                  <a16:creationId xmlns:a16="http://schemas.microsoft.com/office/drawing/2014/main" id="{502BC40F-253C-4FFD-B0CF-1BF66F38A5E2}"/>
                </a:ext>
              </a:extLst>
            </p:cNvPr>
            <p:cNvSpPr/>
            <p:nvPr/>
          </p:nvSpPr>
          <p:spPr>
            <a:xfrm>
              <a:off x="12020364" y="-8877"/>
              <a:ext cx="82855" cy="26544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81"/>
              <a:endParaRPr lang="ru-RU" sz="1400">
                <a:solidFill>
                  <a:prstClr val="white"/>
                </a:solidFill>
              </a:endParaRPr>
            </a:p>
          </p:txBody>
        </p:sp>
        <p:sp>
          <p:nvSpPr>
            <p:cNvPr id="7" name="Прямоугольник 6">
              <a:extLst>
                <a:ext uri="{FF2B5EF4-FFF2-40B4-BE49-F238E27FC236}">
                  <a16:creationId xmlns:a16="http://schemas.microsoft.com/office/drawing/2014/main" id="{36C49933-7C37-61A2-0C3C-99D46599E833}"/>
                </a:ext>
              </a:extLst>
            </p:cNvPr>
            <p:cNvSpPr/>
            <p:nvPr/>
          </p:nvSpPr>
          <p:spPr>
            <a:xfrm>
              <a:off x="11897554" y="-7403"/>
              <a:ext cx="82855" cy="20403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81"/>
              <a:endParaRPr lang="ru-RU" sz="1400">
                <a:solidFill>
                  <a:prstClr val="white"/>
                </a:solidFill>
              </a:endParaRPr>
            </a:p>
          </p:txBody>
        </p:sp>
        <p:sp>
          <p:nvSpPr>
            <p:cNvPr id="8" name="Прямоугольник 7">
              <a:extLst>
                <a:ext uri="{FF2B5EF4-FFF2-40B4-BE49-F238E27FC236}">
                  <a16:creationId xmlns:a16="http://schemas.microsoft.com/office/drawing/2014/main" id="{56ACD649-AD49-6066-AAAE-95346D422AA2}"/>
                </a:ext>
              </a:extLst>
            </p:cNvPr>
            <p:cNvSpPr/>
            <p:nvPr/>
          </p:nvSpPr>
          <p:spPr>
            <a:xfrm>
              <a:off x="11773268" y="-16279"/>
              <a:ext cx="82855" cy="16852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81"/>
              <a:endParaRPr lang="ru-RU" sz="1400">
                <a:solidFill>
                  <a:prstClr val="white"/>
                </a:solidFill>
              </a:endParaRPr>
            </a:p>
          </p:txBody>
        </p:sp>
      </p:grpSp>
      <p:pic>
        <p:nvPicPr>
          <p:cNvPr id="9" name="Рисунок 8">
            <a:extLst>
              <a:ext uri="{FF2B5EF4-FFF2-40B4-BE49-F238E27FC236}">
                <a16:creationId xmlns:a16="http://schemas.microsoft.com/office/drawing/2014/main" id="{6C86493F-3F0D-BC62-5A50-117CD6E01373}"/>
              </a:ext>
            </a:extLst>
          </p:cNvPr>
          <p:cNvPicPr>
            <a:picLocks noChangeAspect="1"/>
          </p:cNvPicPr>
          <p:nvPr/>
        </p:nvPicPr>
        <p:blipFill>
          <a:blip r:embed="rId4"/>
          <a:stretch>
            <a:fillRect/>
          </a:stretch>
        </p:blipFill>
        <p:spPr>
          <a:xfrm rot="5400000">
            <a:off x="7932815" y="5618332"/>
            <a:ext cx="291113" cy="1998137"/>
          </a:xfrm>
          <a:prstGeom prst="rect">
            <a:avLst/>
          </a:prstGeom>
        </p:spPr>
      </p:pic>
      <p:sp>
        <p:nvSpPr>
          <p:cNvPr id="12" name="Скругленный прямоугольник 11"/>
          <p:cNvSpPr/>
          <p:nvPr/>
        </p:nvSpPr>
        <p:spPr>
          <a:xfrm>
            <a:off x="1259632" y="1407132"/>
            <a:ext cx="4032448" cy="8426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ru-RU" sz="2400" b="1" dirty="0">
                <a:solidFill>
                  <a:prstClr val="white"/>
                </a:solidFill>
                <a:latin typeface="Times New Roman" panose="02020603050405020304" pitchFamily="18" charset="0"/>
                <a:ea typeface="Times New Roman" panose="02020603050405020304" pitchFamily="18" charset="0"/>
              </a:rPr>
              <a:t>Оценка результатов деятельности ОО</a:t>
            </a:r>
            <a:endParaRPr lang="ru-RU" sz="2400" b="1" dirty="0">
              <a:solidFill>
                <a:prstClr val="white"/>
              </a:solidFill>
            </a:endParaRPr>
          </a:p>
        </p:txBody>
      </p:sp>
      <p:sp>
        <p:nvSpPr>
          <p:cNvPr id="13" name="Скругленный прямоугольник 12"/>
          <p:cNvSpPr/>
          <p:nvPr/>
        </p:nvSpPr>
        <p:spPr>
          <a:xfrm>
            <a:off x="251520" y="4673618"/>
            <a:ext cx="2894446" cy="1798225"/>
          </a:xfrm>
          <a:prstGeom prst="roundRect">
            <a:avLst/>
          </a:prstGeom>
        </p:spPr>
        <p:style>
          <a:lnRef idx="0">
            <a:schemeClr val="accent6"/>
          </a:lnRef>
          <a:fillRef idx="3">
            <a:schemeClr val="accent6"/>
          </a:fillRef>
          <a:effectRef idx="3">
            <a:schemeClr val="accent6"/>
          </a:effectRef>
          <a:fontRef idx="minor">
            <a:schemeClr val="lt1"/>
          </a:fontRef>
        </p:style>
        <p:txBody>
          <a:bodyPr lIns="68570" tIns="34289" rIns="68570" bIns="34289" rtlCol="0" anchor="ctr"/>
          <a:lstStyle/>
          <a:p>
            <a:pPr algn="ctr" defTabSz="685681"/>
            <a:endParaRPr lang="ru-RU" sz="2000" b="1" dirty="0">
              <a:solidFill>
                <a:prstClr val="white"/>
              </a:solidFill>
              <a:latin typeface="Times New Roman" panose="02020603050405020304" pitchFamily="18" charset="0"/>
              <a:cs typeface="Times New Roman" panose="02020603050405020304" pitchFamily="18" charset="0"/>
            </a:endParaRPr>
          </a:p>
          <a:p>
            <a:pPr algn="ctr" defTabSz="685681"/>
            <a:r>
              <a:rPr lang="ru-RU" sz="2000" b="1" dirty="0">
                <a:solidFill>
                  <a:prstClr val="white"/>
                </a:solidFill>
                <a:latin typeface="Times New Roman" panose="02020603050405020304" pitchFamily="18" charset="0"/>
                <a:cs typeface="Times New Roman" panose="02020603050405020304" pitchFamily="18" charset="0"/>
              </a:rPr>
              <a:t>Внешняя </a:t>
            </a:r>
            <a:r>
              <a:rPr lang="ru-RU" sz="2000" b="1" dirty="0" smtClean="0">
                <a:solidFill>
                  <a:prstClr val="white"/>
                </a:solidFill>
                <a:latin typeface="Times New Roman" panose="02020603050405020304" pitchFamily="18" charset="0"/>
                <a:cs typeface="Times New Roman" panose="02020603050405020304" pitchFamily="18" charset="0"/>
              </a:rPr>
              <a:t>оценка</a:t>
            </a:r>
          </a:p>
          <a:p>
            <a:pPr algn="ctr" defTabSz="685681"/>
            <a:endParaRPr lang="ru-RU" sz="2000" b="1" dirty="0" smtClean="0">
              <a:solidFill>
                <a:prstClr val="white"/>
              </a:solidFill>
              <a:latin typeface="Times New Roman" panose="02020603050405020304" pitchFamily="18" charset="0"/>
              <a:cs typeface="Times New Roman" panose="02020603050405020304" pitchFamily="18" charset="0"/>
            </a:endParaRPr>
          </a:p>
          <a:p>
            <a:pPr algn="ctr" defTabSz="685681"/>
            <a:r>
              <a:rPr lang="ru-RU" sz="1100" b="1" dirty="0" smtClean="0">
                <a:solidFill>
                  <a:prstClr val="white"/>
                </a:solidFill>
                <a:latin typeface="Times New Roman" panose="02020603050405020304" pitchFamily="18" charset="0"/>
                <a:cs typeface="Times New Roman" panose="02020603050405020304" pitchFamily="18" charset="0"/>
              </a:rPr>
              <a:t>Независимая </a:t>
            </a:r>
            <a:r>
              <a:rPr lang="ru-RU" sz="1100" b="1" dirty="0">
                <a:solidFill>
                  <a:prstClr val="white"/>
                </a:solidFill>
                <a:latin typeface="Times New Roman" panose="02020603050405020304" pitchFamily="18" charset="0"/>
                <a:cs typeface="Times New Roman" panose="02020603050405020304" pitchFamily="18" charset="0"/>
              </a:rPr>
              <a:t>оценка </a:t>
            </a:r>
            <a:r>
              <a:rPr lang="ru-RU" sz="1100" b="1" dirty="0" smtClean="0">
                <a:solidFill>
                  <a:prstClr val="white"/>
                </a:solidFill>
                <a:latin typeface="Times New Roman" panose="02020603050405020304" pitchFamily="18" charset="0"/>
                <a:cs typeface="Times New Roman" panose="02020603050405020304" pitchFamily="18" charset="0"/>
              </a:rPr>
              <a:t>качества подготовки обучающихся </a:t>
            </a:r>
          </a:p>
          <a:p>
            <a:pPr algn="ctr" defTabSz="685681"/>
            <a:endParaRPr lang="ru-RU" sz="1100" b="1" dirty="0" smtClean="0">
              <a:solidFill>
                <a:prstClr val="white"/>
              </a:solidFill>
              <a:latin typeface="Times New Roman" panose="02020603050405020304" pitchFamily="18" charset="0"/>
              <a:cs typeface="Times New Roman" panose="02020603050405020304" pitchFamily="18" charset="0"/>
            </a:endParaRPr>
          </a:p>
          <a:p>
            <a:pPr algn="ctr" defTabSz="685681"/>
            <a:r>
              <a:rPr lang="ru-RU" sz="1100" b="1" dirty="0" smtClean="0">
                <a:solidFill>
                  <a:prstClr val="white"/>
                </a:solidFill>
                <a:latin typeface="Times New Roman" panose="02020603050405020304" pitchFamily="18" charset="0"/>
                <a:cs typeface="Times New Roman" panose="02020603050405020304" pitchFamily="18" charset="0"/>
              </a:rPr>
              <a:t>Государственная  итоговая аттестация</a:t>
            </a:r>
            <a:endParaRPr lang="ru-RU" sz="1100" b="1" dirty="0">
              <a:solidFill>
                <a:prstClr val="white"/>
              </a:solidFill>
              <a:latin typeface="Times New Roman" panose="02020603050405020304" pitchFamily="18" charset="0"/>
              <a:cs typeface="Times New Roman" panose="02020603050405020304" pitchFamily="18" charset="0"/>
            </a:endParaRPr>
          </a:p>
          <a:p>
            <a:pPr algn="ctr" defTabSz="685681"/>
            <a:endParaRPr lang="ru-RU" sz="2000" b="1" dirty="0">
              <a:solidFill>
                <a:prstClr val="white"/>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a:off x="3525534" y="4673607"/>
            <a:ext cx="2702650" cy="179822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68570" tIns="34289" rIns="68570" bIns="34289" rtlCol="0" anchor="ctr"/>
          <a:lstStyle/>
          <a:p>
            <a:pPr algn="ctr" defTabSz="685681"/>
            <a:r>
              <a:rPr lang="ru-RU" sz="2000" dirty="0">
                <a:solidFill>
                  <a:prstClr val="white"/>
                </a:solidFill>
                <a:latin typeface="Times New Roman" panose="02020603050405020304" pitchFamily="18" charset="0"/>
                <a:cs typeface="Times New Roman" panose="02020603050405020304" pitchFamily="18" charset="0"/>
              </a:rPr>
              <a:t>Внутренняя </a:t>
            </a:r>
            <a:r>
              <a:rPr lang="ru-RU" sz="2000" dirty="0" smtClean="0">
                <a:solidFill>
                  <a:prstClr val="white"/>
                </a:solidFill>
                <a:latin typeface="Times New Roman" panose="02020603050405020304" pitchFamily="18" charset="0"/>
                <a:cs typeface="Times New Roman" panose="02020603050405020304" pitchFamily="18" charset="0"/>
              </a:rPr>
              <a:t>оценка</a:t>
            </a:r>
          </a:p>
          <a:p>
            <a:pPr algn="ctr" defTabSz="685681"/>
            <a:endParaRPr lang="ru-RU" sz="2000" dirty="0">
              <a:solidFill>
                <a:prstClr val="white"/>
              </a:solidFill>
              <a:latin typeface="Times New Roman" panose="02020603050405020304" pitchFamily="18" charset="0"/>
              <a:cs typeface="Times New Roman" panose="02020603050405020304" pitchFamily="18" charset="0"/>
            </a:endParaRPr>
          </a:p>
          <a:p>
            <a:pPr algn="ctr" defTabSz="685681"/>
            <a:r>
              <a:rPr lang="ru-RU" sz="1100" dirty="0">
                <a:solidFill>
                  <a:prstClr val="white"/>
                </a:solidFill>
                <a:latin typeface="Times New Roman" panose="02020603050405020304" pitchFamily="18" charset="0"/>
                <a:cs typeface="Times New Roman" panose="02020603050405020304" pitchFamily="18" charset="0"/>
              </a:rPr>
              <a:t>Стартовая диагностика</a:t>
            </a:r>
          </a:p>
          <a:p>
            <a:pPr algn="ctr" defTabSz="685681"/>
            <a:r>
              <a:rPr lang="ru-RU" sz="1100" dirty="0">
                <a:solidFill>
                  <a:prstClr val="white"/>
                </a:solidFill>
                <a:latin typeface="Times New Roman" panose="02020603050405020304" pitchFamily="18" charset="0"/>
                <a:cs typeface="Times New Roman" panose="02020603050405020304" pitchFamily="18" charset="0"/>
              </a:rPr>
              <a:t>Текущая и тематическая </a:t>
            </a:r>
            <a:r>
              <a:rPr lang="ru-RU" sz="1100" dirty="0" smtClean="0">
                <a:solidFill>
                  <a:prstClr val="white"/>
                </a:solidFill>
                <a:latin typeface="Times New Roman" panose="02020603050405020304" pitchFamily="18" charset="0"/>
                <a:cs typeface="Times New Roman" panose="02020603050405020304" pitchFamily="18" charset="0"/>
              </a:rPr>
              <a:t>оценка</a:t>
            </a:r>
          </a:p>
          <a:p>
            <a:pPr algn="ctr" defTabSz="685681"/>
            <a:r>
              <a:rPr lang="ru-RU" sz="1100" dirty="0" smtClean="0">
                <a:solidFill>
                  <a:prstClr val="white"/>
                </a:solidFill>
                <a:latin typeface="Times New Roman" panose="02020603050405020304" pitchFamily="18" charset="0"/>
                <a:cs typeface="Times New Roman" panose="02020603050405020304" pitchFamily="18" charset="0"/>
              </a:rPr>
              <a:t>Промежуточная аттестация</a:t>
            </a:r>
            <a:endParaRPr lang="ru-RU" sz="1100" dirty="0">
              <a:solidFill>
                <a:prstClr val="white"/>
              </a:solidFill>
              <a:latin typeface="Times New Roman" panose="02020603050405020304" pitchFamily="18" charset="0"/>
              <a:cs typeface="Times New Roman" panose="02020603050405020304" pitchFamily="18" charset="0"/>
            </a:endParaRPr>
          </a:p>
          <a:p>
            <a:pPr algn="ctr" defTabSz="685681"/>
            <a:r>
              <a:rPr lang="ru-RU" sz="1100" dirty="0">
                <a:solidFill>
                  <a:prstClr val="white"/>
                </a:solidFill>
                <a:latin typeface="Times New Roman" panose="02020603050405020304" pitchFamily="18" charset="0"/>
                <a:cs typeface="Times New Roman" panose="02020603050405020304" pitchFamily="18" charset="0"/>
              </a:rPr>
              <a:t>Психолого-педагогическое наблюдение</a:t>
            </a:r>
          </a:p>
          <a:p>
            <a:pPr algn="ctr" defTabSz="685681"/>
            <a:r>
              <a:rPr lang="ru-RU" sz="1100" dirty="0">
                <a:solidFill>
                  <a:prstClr val="white"/>
                </a:solidFill>
                <a:latin typeface="Times New Roman" panose="02020603050405020304" pitchFamily="18" charset="0"/>
                <a:cs typeface="Times New Roman" panose="02020603050405020304" pitchFamily="18" charset="0"/>
              </a:rPr>
              <a:t>Внутренний мониторинг </a:t>
            </a:r>
          </a:p>
        </p:txBody>
      </p:sp>
      <p:sp>
        <p:nvSpPr>
          <p:cNvPr id="26" name="Скругленный прямоугольник 25"/>
          <p:cNvSpPr/>
          <p:nvPr/>
        </p:nvSpPr>
        <p:spPr>
          <a:xfrm>
            <a:off x="251520" y="2768961"/>
            <a:ext cx="2894446" cy="1418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0" tIns="34289" rIns="68570" bIns="34289" rtlCol="0" anchor="ctr"/>
          <a:lstStyle/>
          <a:p>
            <a:pPr algn="ctr" defTabSz="685681"/>
            <a:r>
              <a:rPr lang="ru-RU" b="1" dirty="0">
                <a:solidFill>
                  <a:prstClr val="white"/>
                </a:solidFill>
                <a:latin typeface="Times New Roman" panose="02020603050405020304" pitchFamily="18" charset="0"/>
                <a:ea typeface="Times New Roman" panose="02020603050405020304" pitchFamily="18" charset="0"/>
              </a:rPr>
              <a:t>Оценка образовательной деятельности обучающихся</a:t>
            </a:r>
            <a:endParaRPr lang="ru-RU" b="1" dirty="0">
              <a:solidFill>
                <a:prstClr val="white"/>
              </a:solidFill>
            </a:endParaRPr>
          </a:p>
        </p:txBody>
      </p:sp>
      <p:sp>
        <p:nvSpPr>
          <p:cNvPr id="14" name="Скругленный прямоугольник 13"/>
          <p:cNvSpPr/>
          <p:nvPr/>
        </p:nvSpPr>
        <p:spPr>
          <a:xfrm>
            <a:off x="3525534" y="2783388"/>
            <a:ext cx="2702650" cy="1445917"/>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681"/>
            <a:r>
              <a:rPr lang="ru-RU" b="1" dirty="0">
                <a:solidFill>
                  <a:prstClr val="white"/>
                </a:solidFill>
                <a:latin typeface="Times New Roman" panose="02020603050405020304" pitchFamily="18" charset="0"/>
                <a:cs typeface="Times New Roman" panose="02020603050405020304" pitchFamily="18" charset="0"/>
              </a:rPr>
              <a:t>Оценка результатов деятельности педагогических работников</a:t>
            </a:r>
          </a:p>
        </p:txBody>
      </p:sp>
      <p:cxnSp>
        <p:nvCxnSpPr>
          <p:cNvPr id="28" name="Прямая со стрелкой 27"/>
          <p:cNvCxnSpPr/>
          <p:nvPr/>
        </p:nvCxnSpPr>
        <p:spPr>
          <a:xfrm>
            <a:off x="4176215" y="3097341"/>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13" idx="0"/>
            <a:endCxn id="26" idx="2"/>
          </p:cNvCxnSpPr>
          <p:nvPr/>
        </p:nvCxnSpPr>
        <p:spPr>
          <a:xfrm flipV="1">
            <a:off x="1698743" y="4187736"/>
            <a:ext cx="0" cy="4858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2559112" y="4248673"/>
            <a:ext cx="2075089" cy="4146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13" idx="0"/>
          </p:cNvCxnSpPr>
          <p:nvPr/>
        </p:nvCxnSpPr>
        <p:spPr>
          <a:xfrm flipV="1">
            <a:off x="1698743" y="4248674"/>
            <a:ext cx="2229825" cy="4249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4634201" y="4206917"/>
            <a:ext cx="0" cy="4461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26" idx="0"/>
          </p:cNvCxnSpPr>
          <p:nvPr/>
        </p:nvCxnSpPr>
        <p:spPr>
          <a:xfrm flipV="1">
            <a:off x="1698743" y="2249782"/>
            <a:ext cx="1114912" cy="5191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14" idx="0"/>
          </p:cNvCxnSpPr>
          <p:nvPr/>
        </p:nvCxnSpPr>
        <p:spPr>
          <a:xfrm flipH="1" flipV="1">
            <a:off x="3995936" y="2249782"/>
            <a:ext cx="880923" cy="5336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Правая фигурная скобка 28"/>
          <p:cNvSpPr/>
          <p:nvPr/>
        </p:nvSpPr>
        <p:spPr>
          <a:xfrm>
            <a:off x="6134110" y="1101590"/>
            <a:ext cx="945181" cy="4935161"/>
          </a:xfrm>
          <a:prstGeom prst="rightBrace">
            <a:avLst/>
          </a:prstGeom>
          <a:ln w="57150"/>
        </p:spPr>
        <p:style>
          <a:lnRef idx="1">
            <a:schemeClr val="accent1"/>
          </a:lnRef>
          <a:fillRef idx="0">
            <a:schemeClr val="accent1"/>
          </a:fillRef>
          <a:effectRef idx="0">
            <a:schemeClr val="accent1"/>
          </a:effectRef>
          <a:fontRef idx="minor">
            <a:schemeClr val="tx1"/>
          </a:fontRef>
        </p:style>
        <p:txBody>
          <a:bodyPr lIns="68576" tIns="34289" rIns="68576" bIns="34289" rtlCol="0" anchor="ctr"/>
          <a:lstStyle/>
          <a:p>
            <a:pPr algn="ctr" defTabSz="685681"/>
            <a:endParaRPr lang="ru-RU" sz="1400">
              <a:solidFill>
                <a:prstClr val="black"/>
              </a:solidFill>
            </a:endParaRPr>
          </a:p>
        </p:txBody>
      </p:sp>
      <p:sp>
        <p:nvSpPr>
          <p:cNvPr id="32" name="Стрелка вправо 31"/>
          <p:cNvSpPr/>
          <p:nvPr/>
        </p:nvSpPr>
        <p:spPr>
          <a:xfrm>
            <a:off x="6606691" y="3386667"/>
            <a:ext cx="413582" cy="448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681"/>
            <a:endParaRPr lang="ru-RU" sz="1400">
              <a:solidFill>
                <a:prstClr val="white"/>
              </a:solidFill>
            </a:endParaRPr>
          </a:p>
        </p:txBody>
      </p:sp>
      <p:sp>
        <p:nvSpPr>
          <p:cNvPr id="33" name="Прямоугольник 32"/>
          <p:cNvSpPr/>
          <p:nvPr/>
        </p:nvSpPr>
        <p:spPr>
          <a:xfrm>
            <a:off x="7020273" y="2377592"/>
            <a:ext cx="1933989" cy="2285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681"/>
            <a:r>
              <a:rPr lang="ru-RU" b="1" dirty="0" smtClean="0">
                <a:solidFill>
                  <a:prstClr val="white"/>
                </a:solidFill>
                <a:latin typeface="Times New Roman" panose="02020603050405020304" pitchFamily="18" charset="0"/>
                <a:cs typeface="Times New Roman" panose="02020603050405020304" pitchFamily="18" charset="0"/>
              </a:rPr>
              <a:t>Аттестационные </a:t>
            </a:r>
          </a:p>
          <a:p>
            <a:pPr algn="ctr" defTabSz="685681"/>
            <a:r>
              <a:rPr lang="ru-RU" b="1" dirty="0" smtClean="0">
                <a:solidFill>
                  <a:prstClr val="white"/>
                </a:solidFill>
                <a:latin typeface="Times New Roman" panose="02020603050405020304" pitchFamily="18" charset="0"/>
                <a:cs typeface="Times New Roman" panose="02020603050405020304" pitchFamily="18" charset="0"/>
              </a:rPr>
              <a:t>и </a:t>
            </a:r>
          </a:p>
          <a:p>
            <a:pPr algn="ctr" defTabSz="685681"/>
            <a:r>
              <a:rPr lang="ru-RU" b="1" dirty="0" err="1" smtClean="0">
                <a:solidFill>
                  <a:prstClr val="white"/>
                </a:solidFill>
                <a:latin typeface="Times New Roman" panose="02020603050405020304" pitchFamily="18" charset="0"/>
                <a:cs typeface="Times New Roman" panose="02020603050405020304" pitchFamily="18" charset="0"/>
              </a:rPr>
              <a:t>аккреди-тационные</a:t>
            </a:r>
            <a:r>
              <a:rPr lang="ru-RU" b="1" dirty="0" smtClean="0">
                <a:solidFill>
                  <a:prstClr val="white"/>
                </a:solidFill>
                <a:latin typeface="Times New Roman" panose="02020603050405020304" pitchFamily="18" charset="0"/>
                <a:cs typeface="Times New Roman" panose="02020603050405020304" pitchFamily="18" charset="0"/>
              </a:rPr>
              <a:t> </a:t>
            </a:r>
            <a:r>
              <a:rPr lang="ru-RU" b="1" dirty="0">
                <a:solidFill>
                  <a:prstClr val="white"/>
                </a:solidFill>
                <a:latin typeface="Times New Roman" panose="02020603050405020304" pitchFamily="18" charset="0"/>
                <a:cs typeface="Times New Roman" panose="02020603050405020304" pitchFamily="18" charset="0"/>
              </a:rPr>
              <a:t>процедуры</a:t>
            </a:r>
          </a:p>
        </p:txBody>
      </p:sp>
      <p:cxnSp>
        <p:nvCxnSpPr>
          <p:cNvPr id="15" name="Прямая со стрелкой 14"/>
          <p:cNvCxnSpPr/>
          <p:nvPr/>
        </p:nvCxnSpPr>
        <p:spPr>
          <a:xfrm flipV="1">
            <a:off x="3153139" y="5562470"/>
            <a:ext cx="379568" cy="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3145966" y="5867023"/>
            <a:ext cx="37956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449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0558" y="203959"/>
            <a:ext cx="6735897" cy="921469"/>
          </a:xfrm>
        </p:spPr>
        <p:txBody>
          <a:bodyPr>
            <a:noAutofit/>
          </a:bodyPr>
          <a:lstStyle/>
          <a:p>
            <a:pPr algn="ctr">
              <a:lnSpc>
                <a:spcPct val="150000"/>
              </a:lnSpc>
            </a:pP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Оценка планируемых результатов</a:t>
            </a:r>
            <a:b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b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ФОП</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Объект 2"/>
          <p:cNvSpPr>
            <a:spLocks noGrp="1"/>
          </p:cNvSpPr>
          <p:nvPr>
            <p:ph idx="1"/>
          </p:nvPr>
        </p:nvSpPr>
        <p:spPr>
          <a:xfrm>
            <a:off x="628650" y="1524221"/>
            <a:ext cx="7886700" cy="4947603"/>
          </a:xfrm>
        </p:spPr>
        <p:txBody>
          <a:bodyPr/>
          <a:lstStyle/>
          <a:p>
            <a:pPr marL="0" indent="0">
              <a:buNone/>
            </a:pPr>
            <a:endParaRPr lang="ru-RU" dirty="0">
              <a:latin typeface="Times New Roman" panose="02020603050405020304" pitchFamily="18" charset="0"/>
              <a:ea typeface="Times New Roman" panose="02020603050405020304" pitchFamily="18" charset="0"/>
            </a:endParaRPr>
          </a:p>
          <a:p>
            <a:pPr marL="0" indent="0">
              <a:buNone/>
            </a:pPr>
            <a:endParaRPr lang="ru-RU" dirty="0" smtClean="0">
              <a:effectLst/>
              <a:latin typeface="Times New Roman" panose="02020603050405020304" pitchFamily="18" charset="0"/>
              <a:ea typeface="Times New Roman" panose="02020603050405020304" pitchFamily="18" charset="0"/>
            </a:endParaRPr>
          </a:p>
          <a:p>
            <a:pPr marL="0" indent="0">
              <a:buNone/>
            </a:pPr>
            <a:endParaRPr lang="ru-RU" b="1" kern="0" dirty="0">
              <a:effectLst/>
              <a:latin typeface="Times New Roman" panose="02020603050405020304" pitchFamily="18" charset="0"/>
              <a:ea typeface="Times New Roman" panose="02020603050405020304" pitchFamily="18" charset="0"/>
            </a:endParaRPr>
          </a:p>
          <a:p>
            <a:endParaRPr lang="ru-RU" b="1" dirty="0"/>
          </a:p>
        </p:txBody>
      </p:sp>
      <p:pic>
        <p:nvPicPr>
          <p:cNvPr id="4" name="Picture 2" descr="C:\Users\Batalov\Desktop\Новая папка\ЛОГОТИП на прозрачном фоне.png">
            <a:extLst>
              <a:ext uri="{FF2B5EF4-FFF2-40B4-BE49-F238E27FC236}">
                <a16:creationId xmlns:a16="http://schemas.microsoft.com/office/drawing/2014/main" id="{9D361A94-B97B-A310-7166-3942F82649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85" y="71025"/>
            <a:ext cx="1754814" cy="10544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Группа 4">
            <a:extLst>
              <a:ext uri="{FF2B5EF4-FFF2-40B4-BE49-F238E27FC236}">
                <a16:creationId xmlns:a16="http://schemas.microsoft.com/office/drawing/2014/main" id="{72D5A7D8-57D5-E541-7714-711F6859EB62}"/>
              </a:ext>
            </a:extLst>
          </p:cNvPr>
          <p:cNvGrpSpPr/>
          <p:nvPr/>
        </p:nvGrpSpPr>
        <p:grpSpPr>
          <a:xfrm>
            <a:off x="8829977" y="72519"/>
            <a:ext cx="247463" cy="2661825"/>
            <a:chOff x="11773268" y="-16279"/>
            <a:chExt cx="329951" cy="2661825"/>
          </a:xfrm>
        </p:grpSpPr>
        <p:sp>
          <p:nvSpPr>
            <p:cNvPr id="6" name="Прямоугольник 5">
              <a:extLst>
                <a:ext uri="{FF2B5EF4-FFF2-40B4-BE49-F238E27FC236}">
                  <a16:creationId xmlns:a16="http://schemas.microsoft.com/office/drawing/2014/main" id="{502BC40F-253C-4FFD-B0CF-1BF66F38A5E2}"/>
                </a:ext>
              </a:extLst>
            </p:cNvPr>
            <p:cNvSpPr/>
            <p:nvPr/>
          </p:nvSpPr>
          <p:spPr>
            <a:xfrm>
              <a:off x="12020364" y="-8877"/>
              <a:ext cx="82855" cy="26544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ru-RU" sz="1400">
                <a:solidFill>
                  <a:prstClr val="white"/>
                </a:solidFill>
              </a:endParaRPr>
            </a:p>
          </p:txBody>
        </p:sp>
        <p:sp>
          <p:nvSpPr>
            <p:cNvPr id="7" name="Прямоугольник 6">
              <a:extLst>
                <a:ext uri="{FF2B5EF4-FFF2-40B4-BE49-F238E27FC236}">
                  <a16:creationId xmlns:a16="http://schemas.microsoft.com/office/drawing/2014/main" id="{36C49933-7C37-61A2-0C3C-99D46599E833}"/>
                </a:ext>
              </a:extLst>
            </p:cNvPr>
            <p:cNvSpPr/>
            <p:nvPr/>
          </p:nvSpPr>
          <p:spPr>
            <a:xfrm>
              <a:off x="11897554" y="-7403"/>
              <a:ext cx="82855" cy="20403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ru-RU" sz="1400">
                <a:solidFill>
                  <a:prstClr val="white"/>
                </a:solidFill>
              </a:endParaRPr>
            </a:p>
          </p:txBody>
        </p:sp>
        <p:sp>
          <p:nvSpPr>
            <p:cNvPr id="8" name="Прямоугольник 7">
              <a:extLst>
                <a:ext uri="{FF2B5EF4-FFF2-40B4-BE49-F238E27FC236}">
                  <a16:creationId xmlns:a16="http://schemas.microsoft.com/office/drawing/2014/main" id="{56ACD649-AD49-6066-AAAE-95346D422AA2}"/>
                </a:ext>
              </a:extLst>
            </p:cNvPr>
            <p:cNvSpPr/>
            <p:nvPr/>
          </p:nvSpPr>
          <p:spPr>
            <a:xfrm>
              <a:off x="11773268" y="-16279"/>
              <a:ext cx="82855" cy="16852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ru-RU" sz="1400">
                <a:solidFill>
                  <a:prstClr val="white"/>
                </a:solidFill>
              </a:endParaRPr>
            </a:p>
          </p:txBody>
        </p:sp>
      </p:grpSp>
      <p:pic>
        <p:nvPicPr>
          <p:cNvPr id="9" name="Рисунок 8">
            <a:extLst>
              <a:ext uri="{FF2B5EF4-FFF2-40B4-BE49-F238E27FC236}">
                <a16:creationId xmlns:a16="http://schemas.microsoft.com/office/drawing/2014/main" id="{6C86493F-3F0D-BC62-5A50-117CD6E01373}"/>
              </a:ext>
            </a:extLst>
          </p:cNvPr>
          <p:cNvPicPr>
            <a:picLocks noChangeAspect="1"/>
          </p:cNvPicPr>
          <p:nvPr/>
        </p:nvPicPr>
        <p:blipFill>
          <a:blip r:embed="rId3"/>
          <a:stretch>
            <a:fillRect/>
          </a:stretch>
        </p:blipFill>
        <p:spPr>
          <a:xfrm rot="5400000">
            <a:off x="7932814" y="5618330"/>
            <a:ext cx="291113" cy="1998137"/>
          </a:xfrm>
          <a:prstGeom prst="rect">
            <a:avLst/>
          </a:prstGeom>
        </p:spPr>
      </p:pic>
      <p:sp>
        <p:nvSpPr>
          <p:cNvPr id="11" name="Скругленный прямоугольник 10"/>
          <p:cNvSpPr/>
          <p:nvPr/>
        </p:nvSpPr>
        <p:spPr>
          <a:xfrm>
            <a:off x="3076116" y="1425894"/>
            <a:ext cx="2886534" cy="53168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r>
              <a:rPr lang="ru-RU" b="1" dirty="0" err="1">
                <a:solidFill>
                  <a:prstClr val="white"/>
                </a:solidFill>
                <a:latin typeface="Times New Roman" panose="02020603050405020304" pitchFamily="18" charset="0"/>
                <a:ea typeface="Times New Roman" panose="02020603050405020304" pitchFamily="18" charset="0"/>
              </a:rPr>
              <a:t>Метапредметные</a:t>
            </a:r>
            <a:r>
              <a:rPr lang="ru-RU" b="1" dirty="0">
                <a:solidFill>
                  <a:prstClr val="white"/>
                </a:solidFill>
                <a:latin typeface="Times New Roman" panose="02020603050405020304" pitchFamily="18" charset="0"/>
                <a:ea typeface="Times New Roman" panose="02020603050405020304" pitchFamily="18" charset="0"/>
              </a:rPr>
              <a:t> достижения</a:t>
            </a:r>
            <a:endParaRPr lang="ru-RU" b="1" dirty="0">
              <a:solidFill>
                <a:prstClr val="white"/>
              </a:solidFill>
            </a:endParaRPr>
          </a:p>
        </p:txBody>
      </p:sp>
      <p:sp>
        <p:nvSpPr>
          <p:cNvPr id="12" name="Скругленный прямоугольник 11"/>
          <p:cNvSpPr/>
          <p:nvPr/>
        </p:nvSpPr>
        <p:spPr>
          <a:xfrm>
            <a:off x="5949002" y="1425894"/>
            <a:ext cx="2799462" cy="538428"/>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r>
              <a:rPr lang="ru-RU" b="1" dirty="0">
                <a:solidFill>
                  <a:prstClr val="white"/>
                </a:solidFill>
                <a:latin typeface="Times New Roman" panose="02020603050405020304" pitchFamily="18" charset="0"/>
                <a:ea typeface="Times New Roman" panose="02020603050405020304" pitchFamily="18" charset="0"/>
              </a:rPr>
              <a:t>Предметные достижения</a:t>
            </a:r>
            <a:endParaRPr lang="ru-RU" b="1" dirty="0">
              <a:solidFill>
                <a:prstClr val="white"/>
              </a:solidFill>
            </a:endParaRPr>
          </a:p>
        </p:txBody>
      </p:sp>
      <p:sp>
        <p:nvSpPr>
          <p:cNvPr id="13" name="Скругленный прямоугольник 12"/>
          <p:cNvSpPr/>
          <p:nvPr/>
        </p:nvSpPr>
        <p:spPr>
          <a:xfrm>
            <a:off x="141266" y="2420888"/>
            <a:ext cx="2846557" cy="1727778"/>
          </a:xfrm>
          <a:prstGeom prst="roundRect">
            <a:avLst/>
          </a:prstGeom>
        </p:spPr>
        <p:style>
          <a:lnRef idx="0">
            <a:schemeClr val="accent6"/>
          </a:lnRef>
          <a:fillRef idx="3">
            <a:schemeClr val="accent6"/>
          </a:fillRef>
          <a:effectRef idx="3">
            <a:schemeClr val="accent6"/>
          </a:effectRef>
          <a:fontRef idx="minor">
            <a:schemeClr val="lt1"/>
          </a:fontRef>
        </p:style>
        <p:txBody>
          <a:bodyPr lIns="68571" tIns="34289" rIns="68571" bIns="34289" rtlCol="0" anchor="ctr"/>
          <a:lstStyle/>
          <a:p>
            <a:pPr algn="ctr" defTabSz="685698"/>
            <a:r>
              <a:rPr lang="ru-RU" sz="1400" b="1" dirty="0">
                <a:solidFill>
                  <a:prstClr val="white"/>
                </a:solidFill>
                <a:latin typeface="Times New Roman" panose="02020603050405020304" pitchFamily="18" charset="0"/>
                <a:cs typeface="Times New Roman" panose="02020603050405020304" pitchFamily="18" charset="0"/>
              </a:rPr>
              <a:t>получение общего представления о воспитательной деятельности образовательной организации и </a:t>
            </a:r>
            <a:r>
              <a:rPr lang="ru-RU" sz="1400" b="1" dirty="0" err="1">
                <a:solidFill>
                  <a:prstClr val="white"/>
                </a:solidFill>
                <a:latin typeface="Times New Roman" panose="02020603050405020304" pitchFamily="18" charset="0"/>
                <a:cs typeface="Times New Roman" panose="02020603050405020304" pitchFamily="18" charset="0"/>
              </a:rPr>
              <a:t>еѐ</a:t>
            </a:r>
            <a:r>
              <a:rPr lang="ru-RU" sz="1400" b="1" dirty="0">
                <a:solidFill>
                  <a:prstClr val="white"/>
                </a:solidFill>
                <a:latin typeface="Times New Roman" panose="02020603050405020304" pitchFamily="18" charset="0"/>
                <a:cs typeface="Times New Roman" panose="02020603050405020304" pitchFamily="18" charset="0"/>
              </a:rPr>
              <a:t> влиянии на коллектив обучающихся </a:t>
            </a:r>
          </a:p>
        </p:txBody>
      </p:sp>
      <p:sp>
        <p:nvSpPr>
          <p:cNvPr id="15" name="Скругленный прямоугольник 14"/>
          <p:cNvSpPr/>
          <p:nvPr/>
        </p:nvSpPr>
        <p:spPr>
          <a:xfrm>
            <a:off x="6094015" y="2420888"/>
            <a:ext cx="2735961" cy="1727778"/>
          </a:xfrm>
          <a:prstGeom prst="roundRect">
            <a:avLst/>
          </a:prstGeom>
        </p:spPr>
        <p:style>
          <a:lnRef idx="0">
            <a:schemeClr val="accent6"/>
          </a:lnRef>
          <a:fillRef idx="3">
            <a:schemeClr val="accent6"/>
          </a:fillRef>
          <a:effectRef idx="3">
            <a:schemeClr val="accent6"/>
          </a:effectRef>
          <a:fontRef idx="minor">
            <a:schemeClr val="lt1"/>
          </a:fontRef>
        </p:style>
        <p:txBody>
          <a:bodyPr lIns="68571" tIns="34289" rIns="68571" bIns="34289" rtlCol="0" anchor="ctr"/>
          <a:lstStyle/>
          <a:p>
            <a:pPr algn="ctr" defTabSz="685698"/>
            <a:r>
              <a:rPr lang="ru-RU" sz="1200" b="1" dirty="0">
                <a:solidFill>
                  <a:prstClr val="white"/>
                </a:solidFill>
                <a:latin typeface="Times New Roman" panose="02020603050405020304" pitchFamily="18" charset="0"/>
                <a:cs typeface="Times New Roman" panose="02020603050405020304" pitchFamily="18" charset="0"/>
              </a:rPr>
              <a:t>обратить внимание на новые компоненты содержания по каждому учебному предмету и на обязательные планируемые результаты на конец каждого учебного года, </a:t>
            </a:r>
            <a:r>
              <a:rPr lang="ru-RU" sz="1200" b="1" dirty="0" err="1">
                <a:solidFill>
                  <a:prstClr val="white"/>
                </a:solidFill>
                <a:latin typeface="Times New Roman" panose="02020603050405020304" pitchFamily="18" charset="0"/>
                <a:cs typeface="Times New Roman" panose="02020603050405020304" pitchFamily="18" charset="0"/>
              </a:rPr>
              <a:t>отражѐнные</a:t>
            </a:r>
            <a:r>
              <a:rPr lang="ru-RU" sz="1200" b="1" dirty="0">
                <a:solidFill>
                  <a:prstClr val="white"/>
                </a:solidFill>
                <a:latin typeface="Times New Roman" panose="02020603050405020304" pitchFamily="18" charset="0"/>
                <a:cs typeface="Times New Roman" panose="02020603050405020304" pitchFamily="18" charset="0"/>
              </a:rPr>
              <a:t> во ФГОС общего образования и федеральных основных общеобразовательных программах</a:t>
            </a:r>
          </a:p>
        </p:txBody>
      </p:sp>
      <p:sp>
        <p:nvSpPr>
          <p:cNvPr id="16" name="Скругленный прямоугольник 15"/>
          <p:cNvSpPr/>
          <p:nvPr/>
        </p:nvSpPr>
        <p:spPr>
          <a:xfrm>
            <a:off x="3076116" y="2416821"/>
            <a:ext cx="2886534" cy="1731845"/>
          </a:xfrm>
          <a:prstGeom prst="roundRect">
            <a:avLst/>
          </a:prstGeom>
        </p:spPr>
        <p:style>
          <a:lnRef idx="0">
            <a:schemeClr val="accent6"/>
          </a:lnRef>
          <a:fillRef idx="3">
            <a:schemeClr val="accent6"/>
          </a:fillRef>
          <a:effectRef idx="3">
            <a:schemeClr val="accent6"/>
          </a:effectRef>
          <a:fontRef idx="minor">
            <a:schemeClr val="lt1"/>
          </a:fontRef>
        </p:style>
        <p:txBody>
          <a:bodyPr lIns="68571" tIns="34289" rIns="68571" bIns="34289" rtlCol="0" anchor="ctr"/>
          <a:lstStyle/>
          <a:p>
            <a:pPr marL="177800" indent="-177800" defTabSz="685698"/>
            <a:r>
              <a:rPr lang="ru-RU" sz="1200" b="1" dirty="0">
                <a:solidFill>
                  <a:prstClr val="white"/>
                </a:solidFill>
                <a:latin typeface="Times New Roman" panose="02020603050405020304" pitchFamily="18" charset="0"/>
                <a:cs typeface="Times New Roman" panose="02020603050405020304" pitchFamily="18" charset="0"/>
              </a:rPr>
              <a:t>- отдельных </a:t>
            </a:r>
            <a:r>
              <a:rPr lang="ru-RU" sz="1200" b="1" dirty="0" err="1">
                <a:solidFill>
                  <a:prstClr val="white"/>
                </a:solidFill>
                <a:latin typeface="Times New Roman" panose="02020603050405020304" pitchFamily="18" charset="0"/>
                <a:cs typeface="Times New Roman" panose="02020603050405020304" pitchFamily="18" charset="0"/>
              </a:rPr>
              <a:t>метапредметных</a:t>
            </a:r>
            <a:r>
              <a:rPr lang="ru-RU" sz="1200" b="1" dirty="0">
                <a:solidFill>
                  <a:prstClr val="white"/>
                </a:solidFill>
                <a:latin typeface="Times New Roman" panose="02020603050405020304" pitchFamily="18" charset="0"/>
                <a:cs typeface="Times New Roman" panose="02020603050405020304" pitchFamily="18" charset="0"/>
              </a:rPr>
              <a:t> результатов в ходе итоговой оценки достижения </a:t>
            </a:r>
            <a:r>
              <a:rPr lang="ru-RU" sz="1200" b="1" dirty="0" err="1">
                <a:solidFill>
                  <a:prstClr val="white"/>
                </a:solidFill>
                <a:latin typeface="Times New Roman" panose="02020603050405020304" pitchFamily="18" charset="0"/>
                <a:cs typeface="Times New Roman" panose="02020603050405020304" pitchFamily="18" charset="0"/>
              </a:rPr>
              <a:t>метапредметных</a:t>
            </a:r>
            <a:r>
              <a:rPr lang="ru-RU" sz="1200" b="1" dirty="0">
                <a:solidFill>
                  <a:prstClr val="white"/>
                </a:solidFill>
                <a:latin typeface="Times New Roman" panose="02020603050405020304" pitchFamily="18" charset="0"/>
                <a:cs typeface="Times New Roman" panose="02020603050405020304" pitchFamily="18" charset="0"/>
              </a:rPr>
              <a:t> результатов (защита индивидуального  проекта) </a:t>
            </a:r>
          </a:p>
          <a:p>
            <a:pPr marL="177800" indent="-177800" defTabSz="685698"/>
            <a:r>
              <a:rPr lang="ru-RU" sz="1200" b="1" dirty="0">
                <a:solidFill>
                  <a:prstClr val="white"/>
                </a:solidFill>
                <a:latin typeface="Times New Roman" panose="02020603050405020304" pitchFamily="18" charset="0"/>
                <a:cs typeface="Times New Roman" panose="02020603050405020304" pitchFamily="18" charset="0"/>
              </a:rPr>
              <a:t>- собственно </a:t>
            </a:r>
            <a:r>
              <a:rPr lang="ru-RU" sz="1200" b="1" dirty="0" err="1">
                <a:solidFill>
                  <a:prstClr val="white"/>
                </a:solidFill>
                <a:latin typeface="Times New Roman" panose="02020603050405020304" pitchFamily="18" charset="0"/>
                <a:cs typeface="Times New Roman" panose="02020603050405020304" pitchFamily="18" charset="0"/>
              </a:rPr>
              <a:t>метапредметных</a:t>
            </a:r>
            <a:r>
              <a:rPr lang="ru-RU" sz="1200" b="1" dirty="0">
                <a:solidFill>
                  <a:prstClr val="white"/>
                </a:solidFill>
                <a:latin typeface="Times New Roman" panose="02020603050405020304" pitchFamily="18" charset="0"/>
                <a:cs typeface="Times New Roman" panose="02020603050405020304" pitchFamily="18" charset="0"/>
              </a:rPr>
              <a:t> действий при  при решении различных задач</a:t>
            </a:r>
          </a:p>
        </p:txBody>
      </p:sp>
      <p:sp>
        <p:nvSpPr>
          <p:cNvPr id="17" name="Скругленный прямоугольник 16"/>
          <p:cNvSpPr/>
          <p:nvPr/>
        </p:nvSpPr>
        <p:spPr>
          <a:xfrm>
            <a:off x="92" y="4457839"/>
            <a:ext cx="2922873" cy="231628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68571" tIns="34289" rIns="68571" bIns="34289" rtlCol="0" anchor="ctr"/>
          <a:lstStyle/>
          <a:p>
            <a:pPr algn="ctr" defTabSz="685698"/>
            <a:r>
              <a:rPr lang="ru-RU" sz="1200" b="1" dirty="0">
                <a:solidFill>
                  <a:prstClr val="white"/>
                </a:solidFill>
                <a:latin typeface="Times New Roman" panose="02020603050405020304" pitchFamily="18" charset="0"/>
                <a:cs typeface="Times New Roman" panose="02020603050405020304" pitchFamily="18" charset="0"/>
              </a:rPr>
              <a:t>Инструментарий для них разрабатывается централизованно на федеральном или региональном уровне и основывается на общепринятых в профессиональном сообществе методиках психолого-педагогической диагностики. Результаты, полученные в ходе этих оценочных процедур, допускается использовать только в виде агрегированных (усредненных, анонимных) данных </a:t>
            </a:r>
          </a:p>
        </p:txBody>
      </p:sp>
      <p:sp>
        <p:nvSpPr>
          <p:cNvPr id="18" name="Скругленный прямоугольник 17"/>
          <p:cNvSpPr/>
          <p:nvPr/>
        </p:nvSpPr>
        <p:spPr>
          <a:xfrm>
            <a:off x="2922965" y="4437288"/>
            <a:ext cx="3268869" cy="218011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68571" tIns="34289" rIns="68571" bIns="34289" rtlCol="0" anchor="ctr"/>
          <a:lstStyle/>
          <a:p>
            <a:pPr algn="ctr" defTabSz="685698"/>
            <a:r>
              <a:rPr lang="ru-RU" sz="1200" b="1" dirty="0">
                <a:solidFill>
                  <a:prstClr val="white"/>
                </a:solidFill>
                <a:latin typeface="Times New Roman" panose="02020603050405020304" pitchFamily="18" charset="0"/>
                <a:cs typeface="Times New Roman" panose="02020603050405020304" pitchFamily="18" charset="0"/>
              </a:rPr>
              <a:t>Ориентиром при отборе и конструировании заданий с элементами универсальных учебных действий служат сформулированные во ФГОС общего образования требования к составу </a:t>
            </a:r>
            <a:r>
              <a:rPr lang="ru-RU" sz="1200" b="1" dirty="0" err="1">
                <a:solidFill>
                  <a:prstClr val="white"/>
                </a:solidFill>
                <a:latin typeface="Times New Roman" panose="02020603050405020304" pitchFamily="18" charset="0"/>
                <a:cs typeface="Times New Roman" panose="02020603050405020304" pitchFamily="18" charset="0"/>
              </a:rPr>
              <a:t>метапредметных</a:t>
            </a:r>
            <a:r>
              <a:rPr lang="ru-RU" sz="1200" b="1" dirty="0">
                <a:solidFill>
                  <a:prstClr val="white"/>
                </a:solidFill>
                <a:latin typeface="Times New Roman" panose="02020603050405020304" pitchFamily="18" charset="0"/>
                <a:cs typeface="Times New Roman" panose="02020603050405020304" pitchFamily="18" charset="0"/>
              </a:rPr>
              <a:t> и предметных результатов освоения образовательной программы соответствующего уровня образования, необходимость включения и использования каждой группы универсальных учебных действий. </a:t>
            </a:r>
          </a:p>
        </p:txBody>
      </p:sp>
      <p:sp>
        <p:nvSpPr>
          <p:cNvPr id="19" name="Скругленный прямоугольник 18"/>
          <p:cNvSpPr/>
          <p:nvPr/>
        </p:nvSpPr>
        <p:spPr>
          <a:xfrm>
            <a:off x="6191835" y="4457839"/>
            <a:ext cx="2669212" cy="160866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68571" tIns="34289" rIns="68571" bIns="34289" rtlCol="0" anchor="ctr"/>
          <a:lstStyle/>
          <a:p>
            <a:pPr algn="ctr" defTabSz="685698"/>
            <a:r>
              <a:rPr lang="ru-RU" sz="1200" b="1" dirty="0" smtClean="0">
                <a:solidFill>
                  <a:prstClr val="white"/>
                </a:solidFill>
                <a:latin typeface="Times New Roman" panose="02020603050405020304" pitchFamily="18" charset="0"/>
                <a:cs typeface="Times New Roman" panose="02020603050405020304" pitchFamily="18" charset="0"/>
              </a:rPr>
              <a:t>Ведется  </a:t>
            </a:r>
            <a:r>
              <a:rPr lang="ru-RU" sz="1200" b="1" dirty="0">
                <a:solidFill>
                  <a:prstClr val="white"/>
                </a:solidFill>
                <a:latin typeface="Times New Roman" panose="02020603050405020304" pitchFamily="18" charset="0"/>
                <a:cs typeface="Times New Roman" panose="02020603050405020304" pitchFamily="18" charset="0"/>
              </a:rPr>
              <a:t>каждым педагогическим работником в ходе процедур текущей, промежуточной и итоговой оценки, а также администрацией образовательной организации в ходе </a:t>
            </a:r>
            <a:r>
              <a:rPr lang="ru-RU" sz="1200" b="1" dirty="0" err="1">
                <a:solidFill>
                  <a:prstClr val="white"/>
                </a:solidFill>
                <a:latin typeface="Times New Roman" panose="02020603050405020304" pitchFamily="18" charset="0"/>
                <a:cs typeface="Times New Roman" panose="02020603050405020304" pitchFamily="18" charset="0"/>
              </a:rPr>
              <a:t>внутришкольного</a:t>
            </a:r>
            <a:r>
              <a:rPr lang="ru-RU" sz="1200" b="1" dirty="0">
                <a:solidFill>
                  <a:prstClr val="white"/>
                </a:solidFill>
                <a:latin typeface="Times New Roman" panose="02020603050405020304" pitchFamily="18" charset="0"/>
                <a:cs typeface="Times New Roman" panose="02020603050405020304" pitchFamily="18" charset="0"/>
              </a:rPr>
              <a:t> мониторинга</a:t>
            </a:r>
          </a:p>
        </p:txBody>
      </p:sp>
      <p:cxnSp>
        <p:nvCxnSpPr>
          <p:cNvPr id="23" name="Прямая со стрелкой 22"/>
          <p:cNvCxnSpPr/>
          <p:nvPr/>
        </p:nvCxnSpPr>
        <p:spPr>
          <a:xfrm>
            <a:off x="1666416" y="1964322"/>
            <a:ext cx="0" cy="4565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7414795" y="1964322"/>
            <a:ext cx="0" cy="4565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11" idx="2"/>
          </p:cNvCxnSpPr>
          <p:nvPr/>
        </p:nvCxnSpPr>
        <p:spPr>
          <a:xfrm>
            <a:off x="4519383" y="1957574"/>
            <a:ext cx="0" cy="4633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1616443" y="4186905"/>
            <a:ext cx="1" cy="2709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4557400" y="4131266"/>
            <a:ext cx="0" cy="3265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stCxn id="15" idx="2"/>
          </p:cNvCxnSpPr>
          <p:nvPr/>
        </p:nvCxnSpPr>
        <p:spPr>
          <a:xfrm>
            <a:off x="7461996" y="4148666"/>
            <a:ext cx="0" cy="3091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Скругленный прямоугольник 25"/>
          <p:cNvSpPr/>
          <p:nvPr/>
        </p:nvSpPr>
        <p:spPr>
          <a:xfrm>
            <a:off x="162770" y="1407132"/>
            <a:ext cx="2913346" cy="53168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r>
              <a:rPr lang="ru-RU" b="1" dirty="0">
                <a:solidFill>
                  <a:prstClr val="white"/>
                </a:solidFill>
                <a:latin typeface="Times New Roman" panose="02020603050405020304" pitchFamily="18" charset="0"/>
                <a:ea typeface="Times New Roman" panose="02020603050405020304" pitchFamily="18" charset="0"/>
              </a:rPr>
              <a:t>Личностные достижения</a:t>
            </a:r>
            <a:endParaRPr lang="ru-RU" b="1" dirty="0">
              <a:solidFill>
                <a:prstClr val="white"/>
              </a:solidFill>
            </a:endParaRPr>
          </a:p>
        </p:txBody>
      </p:sp>
    </p:spTree>
    <p:extLst>
      <p:ext uri="{BB962C8B-B14F-4D97-AF65-F5344CB8AC3E}">
        <p14:creationId xmlns:p14="http://schemas.microsoft.com/office/powerpoint/2010/main" val="3477272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0559" y="203959"/>
            <a:ext cx="6396990" cy="711199"/>
          </a:xfrm>
        </p:spPr>
        <p:txBody>
          <a:bodyPr>
            <a:noAutofit/>
          </a:bodyPr>
          <a:lstStyle/>
          <a:p>
            <a:pPr algn="ctr"/>
            <a:r>
              <a:rPr lang="ru-RU" sz="2300" b="1" dirty="0" err="1">
                <a:solidFill>
                  <a:srgbClr val="0097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Метапредметные</a:t>
            </a:r>
            <a:r>
              <a:rPr lang="ru-RU" sz="2300" b="1" dirty="0">
                <a:solidFill>
                  <a:srgbClr val="0097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результаты ФОП ООО (п.17)</a:t>
            </a:r>
            <a:endParaRPr lang="ru-RU" sz="2300" b="1" dirty="0"/>
          </a:p>
        </p:txBody>
      </p:sp>
      <p:sp>
        <p:nvSpPr>
          <p:cNvPr id="3" name="Объект 2"/>
          <p:cNvSpPr>
            <a:spLocks noGrp="1"/>
          </p:cNvSpPr>
          <p:nvPr>
            <p:ph idx="1"/>
          </p:nvPr>
        </p:nvSpPr>
        <p:spPr>
          <a:xfrm>
            <a:off x="628650" y="1524221"/>
            <a:ext cx="7886700" cy="4947603"/>
          </a:xfrm>
        </p:spPr>
        <p:txBody>
          <a:bodyPr/>
          <a:lstStyle/>
          <a:p>
            <a:pPr marL="0" indent="0">
              <a:buNone/>
            </a:pPr>
            <a:endParaRPr lang="ru-RU" dirty="0">
              <a:latin typeface="Times New Roman" panose="02020603050405020304" pitchFamily="18" charset="0"/>
              <a:ea typeface="Times New Roman" panose="02020603050405020304" pitchFamily="18" charset="0"/>
            </a:endParaRPr>
          </a:p>
          <a:p>
            <a:pPr marL="0" indent="0">
              <a:buNone/>
            </a:pPr>
            <a:endParaRPr lang="ru-RU" dirty="0" smtClean="0">
              <a:effectLst/>
              <a:latin typeface="Times New Roman" panose="02020603050405020304" pitchFamily="18" charset="0"/>
              <a:ea typeface="Times New Roman" panose="02020603050405020304" pitchFamily="18" charset="0"/>
            </a:endParaRPr>
          </a:p>
          <a:p>
            <a:pPr marL="0" indent="0">
              <a:buNone/>
            </a:pPr>
            <a:endParaRPr lang="ru-RU" b="1" kern="0" dirty="0">
              <a:effectLst/>
              <a:latin typeface="Times New Roman" panose="02020603050405020304" pitchFamily="18" charset="0"/>
              <a:ea typeface="Times New Roman" panose="02020603050405020304" pitchFamily="18" charset="0"/>
            </a:endParaRPr>
          </a:p>
          <a:p>
            <a:endParaRPr lang="ru-RU" b="1" dirty="0"/>
          </a:p>
        </p:txBody>
      </p:sp>
      <p:pic>
        <p:nvPicPr>
          <p:cNvPr id="4" name="Picture 2" descr="C:\Users\Batalov\Desktop\Новая папка\ЛОГОТИП на прозрачном фоне.png">
            <a:extLst>
              <a:ext uri="{FF2B5EF4-FFF2-40B4-BE49-F238E27FC236}">
                <a16:creationId xmlns:a16="http://schemas.microsoft.com/office/drawing/2014/main" id="{9D361A94-B97B-A310-7166-3942F82649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85" y="71025"/>
            <a:ext cx="1754814" cy="10544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Группа 4">
            <a:extLst>
              <a:ext uri="{FF2B5EF4-FFF2-40B4-BE49-F238E27FC236}">
                <a16:creationId xmlns:a16="http://schemas.microsoft.com/office/drawing/2014/main" id="{72D5A7D8-57D5-E541-7714-711F6859EB62}"/>
              </a:ext>
            </a:extLst>
          </p:cNvPr>
          <p:cNvGrpSpPr/>
          <p:nvPr/>
        </p:nvGrpSpPr>
        <p:grpSpPr>
          <a:xfrm>
            <a:off x="8829977" y="72519"/>
            <a:ext cx="247463" cy="2661825"/>
            <a:chOff x="11773268" y="-16279"/>
            <a:chExt cx="329951" cy="2661825"/>
          </a:xfrm>
        </p:grpSpPr>
        <p:sp>
          <p:nvSpPr>
            <p:cNvPr id="6" name="Прямоугольник 5">
              <a:extLst>
                <a:ext uri="{FF2B5EF4-FFF2-40B4-BE49-F238E27FC236}">
                  <a16:creationId xmlns:a16="http://schemas.microsoft.com/office/drawing/2014/main" id="{502BC40F-253C-4FFD-B0CF-1BF66F38A5E2}"/>
                </a:ext>
              </a:extLst>
            </p:cNvPr>
            <p:cNvSpPr/>
            <p:nvPr/>
          </p:nvSpPr>
          <p:spPr>
            <a:xfrm>
              <a:off x="12020364" y="-8877"/>
              <a:ext cx="82855" cy="26544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ru-RU" sz="1400">
                <a:solidFill>
                  <a:prstClr val="white"/>
                </a:solidFill>
              </a:endParaRPr>
            </a:p>
          </p:txBody>
        </p:sp>
        <p:sp>
          <p:nvSpPr>
            <p:cNvPr id="7" name="Прямоугольник 6">
              <a:extLst>
                <a:ext uri="{FF2B5EF4-FFF2-40B4-BE49-F238E27FC236}">
                  <a16:creationId xmlns:a16="http://schemas.microsoft.com/office/drawing/2014/main" id="{36C49933-7C37-61A2-0C3C-99D46599E833}"/>
                </a:ext>
              </a:extLst>
            </p:cNvPr>
            <p:cNvSpPr/>
            <p:nvPr/>
          </p:nvSpPr>
          <p:spPr>
            <a:xfrm>
              <a:off x="11897554" y="-7403"/>
              <a:ext cx="82855" cy="204038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ru-RU" sz="1400">
                <a:solidFill>
                  <a:prstClr val="white"/>
                </a:solidFill>
              </a:endParaRPr>
            </a:p>
          </p:txBody>
        </p:sp>
        <p:sp>
          <p:nvSpPr>
            <p:cNvPr id="8" name="Прямоугольник 7">
              <a:extLst>
                <a:ext uri="{FF2B5EF4-FFF2-40B4-BE49-F238E27FC236}">
                  <a16:creationId xmlns:a16="http://schemas.microsoft.com/office/drawing/2014/main" id="{56ACD649-AD49-6066-AAAE-95346D422AA2}"/>
                </a:ext>
              </a:extLst>
            </p:cNvPr>
            <p:cNvSpPr/>
            <p:nvPr/>
          </p:nvSpPr>
          <p:spPr>
            <a:xfrm>
              <a:off x="11773268" y="-16279"/>
              <a:ext cx="82855" cy="168528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98"/>
              <a:endParaRPr lang="ru-RU" sz="1400">
                <a:solidFill>
                  <a:prstClr val="white"/>
                </a:solidFill>
              </a:endParaRPr>
            </a:p>
          </p:txBody>
        </p:sp>
      </p:grpSp>
      <p:pic>
        <p:nvPicPr>
          <p:cNvPr id="9" name="Рисунок 8">
            <a:extLst>
              <a:ext uri="{FF2B5EF4-FFF2-40B4-BE49-F238E27FC236}">
                <a16:creationId xmlns:a16="http://schemas.microsoft.com/office/drawing/2014/main" id="{6C86493F-3F0D-BC62-5A50-117CD6E01373}"/>
              </a:ext>
            </a:extLst>
          </p:cNvPr>
          <p:cNvPicPr>
            <a:picLocks noChangeAspect="1"/>
          </p:cNvPicPr>
          <p:nvPr/>
        </p:nvPicPr>
        <p:blipFill>
          <a:blip r:embed="rId3"/>
          <a:stretch>
            <a:fillRect/>
          </a:stretch>
        </p:blipFill>
        <p:spPr>
          <a:xfrm rot="5400000">
            <a:off x="7932814" y="5618330"/>
            <a:ext cx="291113" cy="1998137"/>
          </a:xfrm>
          <a:prstGeom prst="rect">
            <a:avLst/>
          </a:prstGeom>
        </p:spPr>
      </p:pic>
      <p:sp>
        <p:nvSpPr>
          <p:cNvPr id="11" name="Скругленный прямоугольник 10"/>
          <p:cNvSpPr/>
          <p:nvPr/>
        </p:nvSpPr>
        <p:spPr>
          <a:xfrm>
            <a:off x="3702051" y="2056191"/>
            <a:ext cx="2260600" cy="531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r>
              <a:rPr lang="ru-RU" sz="1400" b="1" dirty="0" err="1">
                <a:solidFill>
                  <a:prstClr val="white"/>
                </a:solidFill>
                <a:latin typeface="Times New Roman" panose="02020603050405020304" pitchFamily="18" charset="0"/>
                <a:ea typeface="Times New Roman" panose="02020603050405020304" pitchFamily="18" charset="0"/>
              </a:rPr>
              <a:t>Метапредметные</a:t>
            </a:r>
            <a:r>
              <a:rPr lang="ru-RU" sz="1400" b="1" dirty="0">
                <a:solidFill>
                  <a:prstClr val="white"/>
                </a:solidFill>
                <a:latin typeface="Times New Roman" panose="02020603050405020304" pitchFamily="18" charset="0"/>
                <a:ea typeface="Times New Roman" panose="02020603050405020304" pitchFamily="18" charset="0"/>
              </a:rPr>
              <a:t> достижения</a:t>
            </a:r>
            <a:endParaRPr lang="ru-RU" sz="1400" b="1" dirty="0">
              <a:solidFill>
                <a:prstClr val="white"/>
              </a:solidFill>
            </a:endParaRPr>
          </a:p>
        </p:txBody>
      </p:sp>
      <p:sp>
        <p:nvSpPr>
          <p:cNvPr id="12" name="Скругленный прямоугольник 11"/>
          <p:cNvSpPr/>
          <p:nvPr/>
        </p:nvSpPr>
        <p:spPr>
          <a:xfrm>
            <a:off x="5962650" y="2049443"/>
            <a:ext cx="2260600" cy="538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r>
              <a:rPr lang="ru-RU" sz="1400" b="1" dirty="0">
                <a:solidFill>
                  <a:prstClr val="white"/>
                </a:solidFill>
                <a:latin typeface="Times New Roman" panose="02020603050405020304" pitchFamily="18" charset="0"/>
                <a:ea typeface="Times New Roman" panose="02020603050405020304" pitchFamily="18" charset="0"/>
              </a:rPr>
              <a:t>Предметные достижения</a:t>
            </a:r>
            <a:endParaRPr lang="ru-RU" sz="1400" b="1" dirty="0">
              <a:solidFill>
                <a:prstClr val="white"/>
              </a:solidFill>
            </a:endParaRPr>
          </a:p>
        </p:txBody>
      </p:sp>
      <p:sp>
        <p:nvSpPr>
          <p:cNvPr id="13" name="Скругленный прямоугольник 12"/>
          <p:cNvSpPr/>
          <p:nvPr/>
        </p:nvSpPr>
        <p:spPr>
          <a:xfrm>
            <a:off x="566682" y="3107268"/>
            <a:ext cx="2509434" cy="1176867"/>
          </a:xfrm>
          <a:prstGeom prst="roundRect">
            <a:avLst/>
          </a:prstGeom>
        </p:spPr>
        <p:style>
          <a:lnRef idx="0">
            <a:schemeClr val="accent6"/>
          </a:lnRef>
          <a:fillRef idx="3">
            <a:schemeClr val="accent6"/>
          </a:fillRef>
          <a:effectRef idx="3">
            <a:schemeClr val="accent6"/>
          </a:effectRef>
          <a:fontRef idx="minor">
            <a:schemeClr val="lt1"/>
          </a:fontRef>
        </p:style>
        <p:txBody>
          <a:bodyPr lIns="68571" tIns="34289" rIns="68571" bIns="34289" rtlCol="0" anchor="ctr"/>
          <a:lstStyle/>
          <a:p>
            <a:pPr algn="ctr" defTabSz="685698"/>
            <a:r>
              <a:rPr lang="ru-RU" sz="1400" b="1" dirty="0">
                <a:solidFill>
                  <a:prstClr val="white"/>
                </a:solidFill>
                <a:latin typeface="Times New Roman" panose="02020603050405020304" pitchFamily="18" charset="0"/>
                <a:cs typeface="Times New Roman" panose="02020603050405020304" pitchFamily="18" charset="0"/>
              </a:rPr>
              <a:t>Познавательные универсальные учебные действия</a:t>
            </a:r>
          </a:p>
        </p:txBody>
      </p:sp>
      <p:sp>
        <p:nvSpPr>
          <p:cNvPr id="15" name="Скругленный прямоугольник 14"/>
          <p:cNvSpPr/>
          <p:nvPr/>
        </p:nvSpPr>
        <p:spPr>
          <a:xfrm>
            <a:off x="6382658" y="3107268"/>
            <a:ext cx="2509434" cy="1176867"/>
          </a:xfrm>
          <a:prstGeom prst="roundRect">
            <a:avLst/>
          </a:prstGeom>
        </p:spPr>
        <p:style>
          <a:lnRef idx="0">
            <a:schemeClr val="accent6"/>
          </a:lnRef>
          <a:fillRef idx="3">
            <a:schemeClr val="accent6"/>
          </a:fillRef>
          <a:effectRef idx="3">
            <a:schemeClr val="accent6"/>
          </a:effectRef>
          <a:fontRef idx="minor">
            <a:schemeClr val="lt1"/>
          </a:fontRef>
        </p:style>
        <p:txBody>
          <a:bodyPr lIns="68571" tIns="34289" rIns="68571" bIns="34289" rtlCol="0" anchor="ctr"/>
          <a:lstStyle/>
          <a:p>
            <a:pPr algn="ctr" defTabSz="685698"/>
            <a:endParaRPr lang="ru-RU" sz="1400" b="1" dirty="0">
              <a:solidFill>
                <a:prstClr val="white"/>
              </a:solidFill>
              <a:latin typeface="Times New Roman" panose="02020603050405020304" pitchFamily="18" charset="0"/>
              <a:cs typeface="Times New Roman" panose="02020603050405020304" pitchFamily="18" charset="0"/>
            </a:endParaRPr>
          </a:p>
          <a:p>
            <a:pPr algn="ctr" defTabSz="685698"/>
            <a:r>
              <a:rPr lang="ru-RU" sz="1400" b="1" dirty="0">
                <a:solidFill>
                  <a:prstClr val="white"/>
                </a:solidFill>
                <a:latin typeface="Times New Roman" panose="02020603050405020304" pitchFamily="18" charset="0"/>
                <a:cs typeface="Times New Roman" panose="02020603050405020304" pitchFamily="18" charset="0"/>
              </a:rPr>
              <a:t>Регулятивные </a:t>
            </a:r>
          </a:p>
          <a:p>
            <a:pPr algn="ctr" defTabSz="685698"/>
            <a:r>
              <a:rPr lang="ru-RU" sz="1400" b="1" dirty="0">
                <a:solidFill>
                  <a:prstClr val="white"/>
                </a:solidFill>
                <a:latin typeface="Times New Roman" panose="02020603050405020304" pitchFamily="18" charset="0"/>
                <a:cs typeface="Times New Roman" panose="02020603050405020304" pitchFamily="18" charset="0"/>
              </a:rPr>
              <a:t>универсальные учебные действия</a:t>
            </a:r>
          </a:p>
          <a:p>
            <a:pPr algn="ctr" defTabSz="685698"/>
            <a:endParaRPr lang="ru-RU" sz="1400" b="1" dirty="0">
              <a:solidFill>
                <a:prstClr val="white"/>
              </a:solidFill>
              <a:latin typeface="Times New Roman" panose="02020603050405020304" pitchFamily="18" charset="0"/>
              <a:cs typeface="Times New Roman" panose="02020603050405020304" pitchFamily="18" charset="0"/>
            </a:endParaRPr>
          </a:p>
        </p:txBody>
      </p:sp>
      <p:sp>
        <p:nvSpPr>
          <p:cNvPr id="16" name="Скругленный прямоугольник 15"/>
          <p:cNvSpPr/>
          <p:nvPr/>
        </p:nvSpPr>
        <p:spPr>
          <a:xfrm>
            <a:off x="3567515" y="3107268"/>
            <a:ext cx="2509434" cy="1176867"/>
          </a:xfrm>
          <a:prstGeom prst="roundRect">
            <a:avLst/>
          </a:prstGeom>
        </p:spPr>
        <p:style>
          <a:lnRef idx="0">
            <a:schemeClr val="accent6"/>
          </a:lnRef>
          <a:fillRef idx="3">
            <a:schemeClr val="accent6"/>
          </a:fillRef>
          <a:effectRef idx="3">
            <a:schemeClr val="accent6"/>
          </a:effectRef>
          <a:fontRef idx="minor">
            <a:schemeClr val="lt1"/>
          </a:fontRef>
        </p:style>
        <p:txBody>
          <a:bodyPr lIns="68571" tIns="34289" rIns="68571" bIns="34289" rtlCol="0" anchor="ctr"/>
          <a:lstStyle/>
          <a:p>
            <a:pPr algn="ctr" defTabSz="685698"/>
            <a:r>
              <a:rPr lang="ru-RU" sz="1400" b="1" dirty="0">
                <a:solidFill>
                  <a:prstClr val="white"/>
                </a:solidFill>
                <a:latin typeface="Times New Roman" panose="02020603050405020304" pitchFamily="18" charset="0"/>
                <a:cs typeface="Times New Roman" panose="02020603050405020304" pitchFamily="18" charset="0"/>
              </a:rPr>
              <a:t>Коммуникативные универсальные учебные действия</a:t>
            </a:r>
          </a:p>
        </p:txBody>
      </p:sp>
      <p:sp>
        <p:nvSpPr>
          <p:cNvPr id="17" name="Скругленный прямоугольник 16"/>
          <p:cNvSpPr/>
          <p:nvPr/>
        </p:nvSpPr>
        <p:spPr>
          <a:xfrm>
            <a:off x="623832" y="4555068"/>
            <a:ext cx="2509434" cy="1676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68571" tIns="34289" rIns="68571" bIns="34289" rtlCol="0" anchor="ctr"/>
          <a:lstStyle/>
          <a:p>
            <a:pPr algn="ctr" defTabSz="685698"/>
            <a:r>
              <a:rPr lang="ru-RU" sz="1400" b="1" dirty="0">
                <a:solidFill>
                  <a:prstClr val="white"/>
                </a:solidFill>
                <a:latin typeface="Times New Roman" panose="02020603050405020304" pitchFamily="18" charset="0"/>
                <a:cs typeface="Times New Roman" panose="02020603050405020304" pitchFamily="18" charset="0"/>
              </a:rPr>
              <a:t>Умение использовать базовые логические действия,</a:t>
            </a:r>
          </a:p>
          <a:p>
            <a:pPr algn="ctr" defTabSz="685698"/>
            <a:r>
              <a:rPr lang="ru-RU" sz="1400" b="1" dirty="0">
                <a:solidFill>
                  <a:prstClr val="white"/>
                </a:solidFill>
                <a:latin typeface="Times New Roman" panose="02020603050405020304" pitchFamily="18" charset="0"/>
                <a:cs typeface="Times New Roman" panose="02020603050405020304" pitchFamily="18" charset="0"/>
              </a:rPr>
              <a:t>базовые исследовательские действия,</a:t>
            </a:r>
          </a:p>
          <a:p>
            <a:pPr algn="ctr" defTabSz="685698"/>
            <a:r>
              <a:rPr lang="ru-RU" sz="1400" b="1" dirty="0">
                <a:solidFill>
                  <a:prstClr val="white"/>
                </a:solidFill>
                <a:latin typeface="Times New Roman" panose="02020603050405020304" pitchFamily="18" charset="0"/>
                <a:cs typeface="Times New Roman" panose="02020603050405020304" pitchFamily="18" charset="0"/>
              </a:rPr>
              <a:t>работать с информацией</a:t>
            </a:r>
          </a:p>
        </p:txBody>
      </p:sp>
      <p:sp>
        <p:nvSpPr>
          <p:cNvPr id="18" name="Скругленный прямоугольник 17"/>
          <p:cNvSpPr/>
          <p:nvPr/>
        </p:nvSpPr>
        <p:spPr>
          <a:xfrm>
            <a:off x="3577632" y="4555088"/>
            <a:ext cx="2509434" cy="16764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68571" tIns="34289" rIns="68571" bIns="34289" rtlCol="0" anchor="ctr"/>
          <a:lstStyle/>
          <a:p>
            <a:pPr algn="ctr" defTabSz="685698"/>
            <a:r>
              <a:rPr lang="ru-RU" sz="1400" b="1" dirty="0" err="1">
                <a:solidFill>
                  <a:prstClr val="white"/>
                </a:solidFill>
                <a:latin typeface="Times New Roman" panose="02020603050405020304" pitchFamily="18" charset="0"/>
                <a:cs typeface="Times New Roman" panose="02020603050405020304" pitchFamily="18" charset="0"/>
              </a:rPr>
              <a:t>Сформированность</a:t>
            </a:r>
            <a:r>
              <a:rPr lang="ru-RU" sz="1400" b="1" dirty="0">
                <a:solidFill>
                  <a:prstClr val="white"/>
                </a:solidFill>
                <a:latin typeface="Times New Roman" panose="02020603050405020304" pitchFamily="18" charset="0"/>
                <a:cs typeface="Times New Roman" panose="02020603050405020304" pitchFamily="18" charset="0"/>
              </a:rPr>
              <a:t> социальных навыков общения, совместной деятельности</a:t>
            </a:r>
          </a:p>
        </p:txBody>
      </p:sp>
      <p:sp>
        <p:nvSpPr>
          <p:cNvPr id="19" name="Скругленный прямоугольник 18"/>
          <p:cNvSpPr/>
          <p:nvPr/>
        </p:nvSpPr>
        <p:spPr>
          <a:xfrm>
            <a:off x="6413732" y="4555069"/>
            <a:ext cx="2509434" cy="160866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68571" tIns="34289" rIns="68571" bIns="34289" rtlCol="0" anchor="ctr"/>
          <a:lstStyle/>
          <a:p>
            <a:pPr algn="ctr" defTabSz="685698"/>
            <a:r>
              <a:rPr lang="ru-RU" sz="1400" b="1" dirty="0">
                <a:solidFill>
                  <a:prstClr val="white"/>
                </a:solidFill>
                <a:latin typeface="Times New Roman" panose="02020603050405020304" pitchFamily="18" charset="0"/>
                <a:cs typeface="Times New Roman" panose="02020603050405020304" pitchFamily="18" charset="0"/>
              </a:rPr>
              <a:t>Умение самоорганизации, самоконтроля, развитие эмоционального интеллекта</a:t>
            </a:r>
          </a:p>
        </p:txBody>
      </p:sp>
      <p:cxnSp>
        <p:nvCxnSpPr>
          <p:cNvPr id="23" name="Прямая со стрелкой 22"/>
          <p:cNvCxnSpPr/>
          <p:nvPr/>
        </p:nvCxnSpPr>
        <p:spPr>
          <a:xfrm flipH="1">
            <a:off x="2654300" y="2607754"/>
            <a:ext cx="1466850" cy="4995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5607051" y="2607754"/>
            <a:ext cx="1327150" cy="4995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stCxn id="11" idx="2"/>
            <a:endCxn id="16" idx="0"/>
          </p:cNvCxnSpPr>
          <p:nvPr/>
        </p:nvCxnSpPr>
        <p:spPr>
          <a:xfrm flipH="1">
            <a:off x="4822254" y="2587872"/>
            <a:ext cx="10117" cy="5193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13" idx="2"/>
          </p:cNvCxnSpPr>
          <p:nvPr/>
        </p:nvCxnSpPr>
        <p:spPr>
          <a:xfrm>
            <a:off x="1821399" y="4284136"/>
            <a:ext cx="0" cy="2709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16" idx="2"/>
            <a:endCxn id="18" idx="0"/>
          </p:cNvCxnSpPr>
          <p:nvPr/>
        </p:nvCxnSpPr>
        <p:spPr>
          <a:xfrm>
            <a:off x="4822254" y="4284154"/>
            <a:ext cx="10117" cy="2709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stCxn id="15" idx="2"/>
          </p:cNvCxnSpPr>
          <p:nvPr/>
        </p:nvCxnSpPr>
        <p:spPr>
          <a:xfrm>
            <a:off x="7637375" y="4284133"/>
            <a:ext cx="0" cy="203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Скругленный прямоугольник 25"/>
          <p:cNvSpPr/>
          <p:nvPr/>
        </p:nvSpPr>
        <p:spPr>
          <a:xfrm>
            <a:off x="1441449" y="2052816"/>
            <a:ext cx="2260600" cy="531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r>
              <a:rPr lang="ru-RU" sz="1400" b="1" dirty="0">
                <a:solidFill>
                  <a:prstClr val="white"/>
                </a:solidFill>
                <a:latin typeface="Times New Roman" panose="02020603050405020304" pitchFamily="18" charset="0"/>
                <a:ea typeface="Times New Roman" panose="02020603050405020304" pitchFamily="18" charset="0"/>
              </a:rPr>
              <a:t>Личностные достижения</a:t>
            </a:r>
            <a:endParaRPr lang="ru-RU" sz="1400" b="1" dirty="0">
              <a:solidFill>
                <a:prstClr val="white"/>
              </a:solidFill>
            </a:endParaRPr>
          </a:p>
        </p:txBody>
      </p:sp>
      <p:sp>
        <p:nvSpPr>
          <p:cNvPr id="20" name="Скругленный прямоугольник 19"/>
          <p:cNvSpPr/>
          <p:nvPr/>
        </p:nvSpPr>
        <p:spPr>
          <a:xfrm>
            <a:off x="1259632" y="915159"/>
            <a:ext cx="6963618" cy="768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r>
              <a:rPr lang="ru-RU" sz="2000" dirty="0">
                <a:ln w="18415" cmpd="sng">
                  <a:solidFill>
                    <a:srgbClr val="FFFFFF"/>
                  </a:solidFill>
                  <a:prstDash val="solid"/>
                </a:ln>
                <a:solidFill>
                  <a:srgbClr val="FFFFFF"/>
                </a:solidFill>
                <a:latin typeface="Times New Roman" panose="02020603050405020304" pitchFamily="18" charset="0"/>
                <a:ea typeface="Times New Roman" panose="02020603050405020304" pitchFamily="18" charset="0"/>
              </a:rPr>
              <a:t> Планируемые результаты – система </a:t>
            </a:r>
          </a:p>
        </p:txBody>
      </p:sp>
    </p:spTree>
    <p:extLst>
      <p:ext uri="{BB962C8B-B14F-4D97-AF65-F5344CB8AC3E}">
        <p14:creationId xmlns:p14="http://schemas.microsoft.com/office/powerpoint/2010/main" val="3501400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fsd.multiurok.ru/html/2017/01/11/s_587618f542a56/img2.jpg"/>
          <p:cNvPicPr>
            <a:picLocks noChangeAspect="1" noChangeArrowheads="1"/>
          </p:cNvPicPr>
          <p:nvPr/>
        </p:nvPicPr>
        <p:blipFill rotWithShape="1">
          <a:blip r:embed="rId2">
            <a:extLst>
              <a:ext uri="{28A0092B-C50C-407E-A947-70E740481C1C}">
                <a14:useLocalDpi xmlns:a14="http://schemas.microsoft.com/office/drawing/2010/main" val="0"/>
              </a:ext>
            </a:extLst>
          </a:blip>
          <a:srcRect l="3774" t="28337" r="53174" b="2053"/>
          <a:stretch/>
        </p:blipFill>
        <p:spPr bwMode="auto">
          <a:xfrm>
            <a:off x="395536" y="933613"/>
            <a:ext cx="3938283" cy="477583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99992" y="2348880"/>
            <a:ext cx="4248472" cy="3046988"/>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Во время исполнения </a:t>
            </a:r>
            <a:r>
              <a:rPr lang="ru-RU" sz="2400" b="1" dirty="0" err="1">
                <a:latin typeface="Times New Roman" panose="02020603050405020304" pitchFamily="18" charset="0"/>
                <a:cs typeface="Times New Roman" panose="02020603050405020304" pitchFamily="18" charset="0"/>
              </a:rPr>
              <a:t>сэсэны</a:t>
            </a:r>
            <a:r>
              <a:rPr lang="ru-RU" sz="2400" b="1" dirty="0">
                <a:latin typeface="Times New Roman" panose="02020603050405020304" pitchFamily="18" charset="0"/>
                <a:cs typeface="Times New Roman" panose="02020603050405020304" pitchFamily="18" charset="0"/>
              </a:rPr>
              <a:t> – певцы-импровизаторы, сказители ‒ </a:t>
            </a:r>
            <a:endParaRPr lang="en-US" sz="2400" b="1" dirty="0" smtClean="0">
              <a:latin typeface="Times New Roman" panose="02020603050405020304" pitchFamily="18" charset="0"/>
              <a:cs typeface="Times New Roman" panose="02020603050405020304" pitchFamily="18" charset="0"/>
            </a:endParaRPr>
          </a:p>
          <a:p>
            <a:pPr algn="ctr"/>
            <a:r>
              <a:rPr lang="ru-RU" sz="2400" b="1" u="sng" dirty="0" smtClean="0">
                <a:latin typeface="Times New Roman" panose="02020603050405020304" pitchFamily="18" charset="0"/>
                <a:cs typeface="Times New Roman" panose="02020603050405020304" pitchFamily="18" charset="0"/>
              </a:rPr>
              <a:t>переживали </a:t>
            </a:r>
            <a:r>
              <a:rPr lang="ru-RU" sz="2400" b="1" u="sng" dirty="0">
                <a:latin typeface="Times New Roman" panose="02020603050405020304" pitchFamily="18" charset="0"/>
                <a:cs typeface="Times New Roman" panose="02020603050405020304" pitchFamily="18" charset="0"/>
              </a:rPr>
              <a:t>одинаковые с героем повествования ощущения,</a:t>
            </a:r>
            <a:r>
              <a:rPr lang="ru-RU" sz="2400" b="1" dirty="0">
                <a:latin typeface="Times New Roman" panose="02020603050405020304" pitchFamily="18" charset="0"/>
                <a:cs typeface="Times New Roman" panose="02020603050405020304" pitchFamily="18" charset="0"/>
              </a:rPr>
              <a:t> пребывали в схожем психологическом состоянии.</a:t>
            </a:r>
          </a:p>
        </p:txBody>
      </p:sp>
      <p:sp>
        <p:nvSpPr>
          <p:cNvPr id="5" name="Прямоугольник 4"/>
          <p:cNvSpPr/>
          <p:nvPr/>
        </p:nvSpPr>
        <p:spPr>
          <a:xfrm>
            <a:off x="5444995" y="564280"/>
            <a:ext cx="2358466" cy="1200329"/>
          </a:xfrm>
          <a:prstGeom prst="rect">
            <a:avLst/>
          </a:prstGeom>
        </p:spPr>
        <p:txBody>
          <a:bodyPr wrap="none">
            <a:spAutoFit/>
          </a:bodyPr>
          <a:lstStyle/>
          <a:p>
            <a:r>
              <a:rPr lang="ru-RU" sz="7200" b="1" dirty="0" err="1">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anose="02020603050405020304" pitchFamily="18" charset="0"/>
                <a:cs typeface="Times New Roman" panose="02020603050405020304" pitchFamily="18" charset="0"/>
              </a:rPr>
              <a:t>сэсэн</a:t>
            </a:r>
            <a:endParaRPr lang="ru-RU" sz="7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51781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единительная линия 3"/>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Прямая соединительная линия 4"/>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6" name="Прямая соединительная линия 5"/>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 y="1162010"/>
            <a:ext cx="9000000" cy="50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92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15816" y="479186"/>
            <a:ext cx="6048672" cy="369332"/>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ВПР-2023                                         Биология, 5-8 классы</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Прямая соединительная линия 5"/>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7" name="Прямая соединительная линия 6"/>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2704143940"/>
              </p:ext>
            </p:extLst>
          </p:nvPr>
        </p:nvGraphicFramePr>
        <p:xfrm>
          <a:off x="107504" y="479186"/>
          <a:ext cx="8658506" cy="5914916"/>
        </p:xfrm>
        <a:graphic>
          <a:graphicData uri="http://schemas.openxmlformats.org/drawingml/2006/table">
            <a:tbl>
              <a:tblPr>
                <a:tableStyleId>{5C22544A-7EE6-4342-B048-85BDC9FD1C3A}</a:tableStyleId>
              </a:tblPr>
              <a:tblGrid>
                <a:gridCol w="484152">
                  <a:extLst>
                    <a:ext uri="{9D8B030D-6E8A-4147-A177-3AD203B41FA5}">
                      <a16:colId xmlns:a16="http://schemas.microsoft.com/office/drawing/2014/main" val="20000"/>
                    </a:ext>
                  </a:extLst>
                </a:gridCol>
                <a:gridCol w="280912">
                  <a:extLst>
                    <a:ext uri="{9D8B030D-6E8A-4147-A177-3AD203B41FA5}">
                      <a16:colId xmlns:a16="http://schemas.microsoft.com/office/drawing/2014/main" val="20001"/>
                    </a:ext>
                  </a:extLst>
                </a:gridCol>
                <a:gridCol w="303375">
                  <a:extLst>
                    <a:ext uri="{9D8B030D-6E8A-4147-A177-3AD203B41FA5}">
                      <a16:colId xmlns:a16="http://schemas.microsoft.com/office/drawing/2014/main" val="20002"/>
                    </a:ext>
                  </a:extLst>
                </a:gridCol>
                <a:gridCol w="235961">
                  <a:extLst>
                    <a:ext uri="{9D8B030D-6E8A-4147-A177-3AD203B41FA5}">
                      <a16:colId xmlns:a16="http://schemas.microsoft.com/office/drawing/2014/main" val="20003"/>
                    </a:ext>
                  </a:extLst>
                </a:gridCol>
                <a:gridCol w="235961">
                  <a:extLst>
                    <a:ext uri="{9D8B030D-6E8A-4147-A177-3AD203B41FA5}">
                      <a16:colId xmlns:a16="http://schemas.microsoft.com/office/drawing/2014/main" val="20004"/>
                    </a:ext>
                  </a:extLst>
                </a:gridCol>
                <a:gridCol w="235961">
                  <a:extLst>
                    <a:ext uri="{9D8B030D-6E8A-4147-A177-3AD203B41FA5}">
                      <a16:colId xmlns:a16="http://schemas.microsoft.com/office/drawing/2014/main" val="20005"/>
                    </a:ext>
                  </a:extLst>
                </a:gridCol>
                <a:gridCol w="235961">
                  <a:extLst>
                    <a:ext uri="{9D8B030D-6E8A-4147-A177-3AD203B41FA5}">
                      <a16:colId xmlns:a16="http://schemas.microsoft.com/office/drawing/2014/main" val="20006"/>
                    </a:ext>
                  </a:extLst>
                </a:gridCol>
                <a:gridCol w="235961">
                  <a:extLst>
                    <a:ext uri="{9D8B030D-6E8A-4147-A177-3AD203B41FA5}">
                      <a16:colId xmlns:a16="http://schemas.microsoft.com/office/drawing/2014/main" val="20007"/>
                    </a:ext>
                  </a:extLst>
                </a:gridCol>
                <a:gridCol w="275276">
                  <a:extLst>
                    <a:ext uri="{9D8B030D-6E8A-4147-A177-3AD203B41FA5}">
                      <a16:colId xmlns:a16="http://schemas.microsoft.com/office/drawing/2014/main" val="20008"/>
                    </a:ext>
                  </a:extLst>
                </a:gridCol>
                <a:gridCol w="235961">
                  <a:extLst>
                    <a:ext uri="{9D8B030D-6E8A-4147-A177-3AD203B41FA5}">
                      <a16:colId xmlns:a16="http://schemas.microsoft.com/office/drawing/2014/main" val="20009"/>
                    </a:ext>
                  </a:extLst>
                </a:gridCol>
                <a:gridCol w="235961">
                  <a:extLst>
                    <a:ext uri="{9D8B030D-6E8A-4147-A177-3AD203B41FA5}">
                      <a16:colId xmlns:a16="http://schemas.microsoft.com/office/drawing/2014/main" val="20010"/>
                    </a:ext>
                  </a:extLst>
                </a:gridCol>
                <a:gridCol w="235961">
                  <a:extLst>
                    <a:ext uri="{9D8B030D-6E8A-4147-A177-3AD203B41FA5}">
                      <a16:colId xmlns:a16="http://schemas.microsoft.com/office/drawing/2014/main" val="20011"/>
                    </a:ext>
                  </a:extLst>
                </a:gridCol>
                <a:gridCol w="235961">
                  <a:extLst>
                    <a:ext uri="{9D8B030D-6E8A-4147-A177-3AD203B41FA5}">
                      <a16:colId xmlns:a16="http://schemas.microsoft.com/office/drawing/2014/main" val="20012"/>
                    </a:ext>
                  </a:extLst>
                </a:gridCol>
                <a:gridCol w="235961">
                  <a:extLst>
                    <a:ext uri="{9D8B030D-6E8A-4147-A177-3AD203B41FA5}">
                      <a16:colId xmlns:a16="http://schemas.microsoft.com/office/drawing/2014/main" val="20013"/>
                    </a:ext>
                  </a:extLst>
                </a:gridCol>
                <a:gridCol w="235961">
                  <a:extLst>
                    <a:ext uri="{9D8B030D-6E8A-4147-A177-3AD203B41FA5}">
                      <a16:colId xmlns:a16="http://schemas.microsoft.com/office/drawing/2014/main" val="20014"/>
                    </a:ext>
                  </a:extLst>
                </a:gridCol>
                <a:gridCol w="235961">
                  <a:extLst>
                    <a:ext uri="{9D8B030D-6E8A-4147-A177-3AD203B41FA5}">
                      <a16:colId xmlns:a16="http://schemas.microsoft.com/office/drawing/2014/main" val="20015"/>
                    </a:ext>
                  </a:extLst>
                </a:gridCol>
                <a:gridCol w="235961">
                  <a:extLst>
                    <a:ext uri="{9D8B030D-6E8A-4147-A177-3AD203B41FA5}">
                      <a16:colId xmlns:a16="http://schemas.microsoft.com/office/drawing/2014/main" val="20016"/>
                    </a:ext>
                  </a:extLst>
                </a:gridCol>
                <a:gridCol w="235961">
                  <a:extLst>
                    <a:ext uri="{9D8B030D-6E8A-4147-A177-3AD203B41FA5}">
                      <a16:colId xmlns:a16="http://schemas.microsoft.com/office/drawing/2014/main" val="20017"/>
                    </a:ext>
                  </a:extLst>
                </a:gridCol>
                <a:gridCol w="235961">
                  <a:extLst>
                    <a:ext uri="{9D8B030D-6E8A-4147-A177-3AD203B41FA5}">
                      <a16:colId xmlns:a16="http://schemas.microsoft.com/office/drawing/2014/main" val="20018"/>
                    </a:ext>
                  </a:extLst>
                </a:gridCol>
                <a:gridCol w="235961">
                  <a:extLst>
                    <a:ext uri="{9D8B030D-6E8A-4147-A177-3AD203B41FA5}">
                      <a16:colId xmlns:a16="http://schemas.microsoft.com/office/drawing/2014/main" val="20019"/>
                    </a:ext>
                  </a:extLst>
                </a:gridCol>
                <a:gridCol w="235961">
                  <a:extLst>
                    <a:ext uri="{9D8B030D-6E8A-4147-A177-3AD203B41FA5}">
                      <a16:colId xmlns:a16="http://schemas.microsoft.com/office/drawing/2014/main" val="20020"/>
                    </a:ext>
                  </a:extLst>
                </a:gridCol>
                <a:gridCol w="235961">
                  <a:extLst>
                    <a:ext uri="{9D8B030D-6E8A-4147-A177-3AD203B41FA5}">
                      <a16:colId xmlns:a16="http://schemas.microsoft.com/office/drawing/2014/main" val="20021"/>
                    </a:ext>
                  </a:extLst>
                </a:gridCol>
                <a:gridCol w="235961">
                  <a:extLst>
                    <a:ext uri="{9D8B030D-6E8A-4147-A177-3AD203B41FA5}">
                      <a16:colId xmlns:a16="http://schemas.microsoft.com/office/drawing/2014/main" val="20022"/>
                    </a:ext>
                  </a:extLst>
                </a:gridCol>
                <a:gridCol w="235961">
                  <a:extLst>
                    <a:ext uri="{9D8B030D-6E8A-4147-A177-3AD203B41FA5}">
                      <a16:colId xmlns:a16="http://schemas.microsoft.com/office/drawing/2014/main" val="20023"/>
                    </a:ext>
                  </a:extLst>
                </a:gridCol>
                <a:gridCol w="235961">
                  <a:extLst>
                    <a:ext uri="{9D8B030D-6E8A-4147-A177-3AD203B41FA5}">
                      <a16:colId xmlns:a16="http://schemas.microsoft.com/office/drawing/2014/main" val="20024"/>
                    </a:ext>
                  </a:extLst>
                </a:gridCol>
                <a:gridCol w="235961">
                  <a:extLst>
                    <a:ext uri="{9D8B030D-6E8A-4147-A177-3AD203B41FA5}">
                      <a16:colId xmlns:a16="http://schemas.microsoft.com/office/drawing/2014/main" val="20025"/>
                    </a:ext>
                  </a:extLst>
                </a:gridCol>
                <a:gridCol w="235961">
                  <a:extLst>
                    <a:ext uri="{9D8B030D-6E8A-4147-A177-3AD203B41FA5}">
                      <a16:colId xmlns:a16="http://schemas.microsoft.com/office/drawing/2014/main" val="20026"/>
                    </a:ext>
                  </a:extLst>
                </a:gridCol>
                <a:gridCol w="235961">
                  <a:extLst>
                    <a:ext uri="{9D8B030D-6E8A-4147-A177-3AD203B41FA5}">
                      <a16:colId xmlns:a16="http://schemas.microsoft.com/office/drawing/2014/main" val="20027"/>
                    </a:ext>
                  </a:extLst>
                </a:gridCol>
                <a:gridCol w="235961">
                  <a:extLst>
                    <a:ext uri="{9D8B030D-6E8A-4147-A177-3AD203B41FA5}">
                      <a16:colId xmlns:a16="http://schemas.microsoft.com/office/drawing/2014/main" val="20028"/>
                    </a:ext>
                  </a:extLst>
                </a:gridCol>
                <a:gridCol w="235961">
                  <a:extLst>
                    <a:ext uri="{9D8B030D-6E8A-4147-A177-3AD203B41FA5}">
                      <a16:colId xmlns:a16="http://schemas.microsoft.com/office/drawing/2014/main" val="20029"/>
                    </a:ext>
                  </a:extLst>
                </a:gridCol>
                <a:gridCol w="235961">
                  <a:extLst>
                    <a:ext uri="{9D8B030D-6E8A-4147-A177-3AD203B41FA5}">
                      <a16:colId xmlns:a16="http://schemas.microsoft.com/office/drawing/2014/main" val="20030"/>
                    </a:ext>
                  </a:extLst>
                </a:gridCol>
                <a:gridCol w="235961">
                  <a:extLst>
                    <a:ext uri="{9D8B030D-6E8A-4147-A177-3AD203B41FA5}">
                      <a16:colId xmlns:a16="http://schemas.microsoft.com/office/drawing/2014/main" val="20031"/>
                    </a:ext>
                  </a:extLst>
                </a:gridCol>
                <a:gridCol w="235961">
                  <a:extLst>
                    <a:ext uri="{9D8B030D-6E8A-4147-A177-3AD203B41FA5}">
                      <a16:colId xmlns:a16="http://schemas.microsoft.com/office/drawing/2014/main" val="20032"/>
                    </a:ext>
                  </a:extLst>
                </a:gridCol>
                <a:gridCol w="235961">
                  <a:extLst>
                    <a:ext uri="{9D8B030D-6E8A-4147-A177-3AD203B41FA5}">
                      <a16:colId xmlns:a16="http://schemas.microsoft.com/office/drawing/2014/main" val="20033"/>
                    </a:ext>
                  </a:extLst>
                </a:gridCol>
                <a:gridCol w="235961">
                  <a:extLst>
                    <a:ext uri="{9D8B030D-6E8A-4147-A177-3AD203B41FA5}">
                      <a16:colId xmlns:a16="http://schemas.microsoft.com/office/drawing/2014/main" val="20034"/>
                    </a:ext>
                  </a:extLst>
                </a:gridCol>
              </a:tblGrid>
              <a:tr h="600124">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Названия строк</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 Кол-во участников</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1,1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1,2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smtClean="0">
                          <a:effectLst/>
                          <a:latin typeface="Times New Roman" panose="02020603050405020304" pitchFamily="18" charset="0"/>
                          <a:cs typeface="Times New Roman" panose="02020603050405020304" pitchFamily="18" charset="0"/>
                        </a:rPr>
                        <a:t>Задание 1,3 </a:t>
                      </a: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a:t>
                      </a:r>
                      <a:r>
                        <a:rPr lang="ru-RU" sz="600" u="none" strike="noStrike" dirty="0" smtClean="0">
                          <a:effectLst/>
                          <a:latin typeface="Times New Roman" panose="02020603050405020304" pitchFamily="18" charset="0"/>
                          <a:cs typeface="Times New Roman" panose="02020603050405020304" pitchFamily="18" charset="0"/>
                        </a:rPr>
                        <a:t>2,1</a:t>
                      </a:r>
                    </a:p>
                    <a:p>
                      <a:pPr algn="ctr" fontAlgn="t"/>
                      <a:r>
                        <a:rPr lang="ru-RU" sz="600" u="none" strike="noStrike" dirty="0" smtClean="0">
                          <a:effectLst/>
                          <a:latin typeface="Times New Roman" panose="02020603050405020304" pitchFamily="18" charset="0"/>
                          <a:cs typeface="Times New Roman" panose="02020603050405020304" pitchFamily="18" charset="0"/>
                        </a:rPr>
                        <a:t> </a:t>
                      </a:r>
                      <a:r>
                        <a:rPr lang="ru-RU" sz="600" u="none" strike="noStrike" dirty="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2,2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a:t>
                      </a:r>
                      <a:r>
                        <a:rPr lang="ru-RU" sz="600" u="none" strike="noStrike" dirty="0" smtClean="0">
                          <a:effectLst/>
                          <a:latin typeface="Times New Roman" panose="02020603050405020304" pitchFamily="18" charset="0"/>
                          <a:cs typeface="Times New Roman" panose="02020603050405020304" pitchFamily="18" charset="0"/>
                        </a:rPr>
                        <a:t>3,1</a:t>
                      </a:r>
                    </a:p>
                    <a:p>
                      <a:pPr algn="ctr" fontAlgn="t"/>
                      <a:r>
                        <a:rPr lang="ru-RU" sz="600" u="none" strike="noStrike" dirty="0" smtClean="0">
                          <a:effectLst/>
                          <a:latin typeface="Times New Roman" panose="02020603050405020304" pitchFamily="18" charset="0"/>
                          <a:cs typeface="Times New Roman" panose="02020603050405020304" pitchFamily="18" charset="0"/>
                        </a:rPr>
                        <a:t> </a:t>
                      </a:r>
                      <a:r>
                        <a:rPr lang="ru-RU" sz="600" u="none" strike="noStrike" dirty="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3,2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smtClean="0">
                          <a:effectLst/>
                          <a:latin typeface="Times New Roman" panose="02020603050405020304" pitchFamily="18" charset="0"/>
                          <a:cs typeface="Times New Roman" panose="02020603050405020304" pitchFamily="18" charset="0"/>
                        </a:rPr>
                        <a:t>Задание 3,3</a:t>
                      </a: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smtClean="0">
                          <a:effectLst/>
                          <a:latin typeface="Times New Roman" panose="02020603050405020304" pitchFamily="18" charset="0"/>
                          <a:cs typeface="Times New Roman" panose="02020603050405020304" pitchFamily="18" charset="0"/>
                        </a:rPr>
                        <a:t>Задание 3,4</a:t>
                      </a: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4,1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4,2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a:t>
                      </a:r>
                      <a:r>
                        <a:rPr lang="ru-RU" sz="600" u="none" strike="noStrike" dirty="0" smtClean="0">
                          <a:effectLst/>
                          <a:latin typeface="Times New Roman" panose="02020603050405020304" pitchFamily="18" charset="0"/>
                          <a:cs typeface="Times New Roman" panose="02020603050405020304" pitchFamily="18" charset="0"/>
                        </a:rPr>
                        <a:t>4,3</a:t>
                      </a:r>
                    </a:p>
                    <a:p>
                      <a:pPr algn="ctr" fontAlgn="t"/>
                      <a:r>
                        <a:rPr lang="ru-RU" sz="600" u="none" strike="noStrike" dirty="0" smtClean="0">
                          <a:effectLst/>
                          <a:latin typeface="Times New Roman" panose="02020603050405020304" pitchFamily="18" charset="0"/>
                          <a:cs typeface="Times New Roman" panose="02020603050405020304" pitchFamily="18" charset="0"/>
                        </a:rPr>
                        <a:t> </a:t>
                      </a:r>
                      <a:r>
                        <a:rPr lang="ru-RU" sz="600" u="none" strike="noStrike" dirty="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a:t>
                      </a:r>
                      <a:r>
                        <a:rPr lang="ru-RU" sz="600" u="none" strike="noStrike" dirty="0" smtClean="0">
                          <a:effectLst/>
                          <a:latin typeface="Times New Roman" panose="02020603050405020304" pitchFamily="18" charset="0"/>
                          <a:cs typeface="Times New Roman" panose="02020603050405020304" pitchFamily="18" charset="0"/>
                        </a:rPr>
                        <a:t>5.1</a:t>
                      </a: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smtClean="0">
                          <a:effectLst/>
                          <a:latin typeface="Times New Roman" panose="02020603050405020304" pitchFamily="18" charset="0"/>
                          <a:cs typeface="Times New Roman" panose="02020603050405020304" pitchFamily="18" charset="0"/>
                        </a:rPr>
                        <a:t>Задание 5.2</a:t>
                      </a: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smtClean="0">
                          <a:effectLst/>
                          <a:latin typeface="Times New Roman" panose="02020603050405020304" pitchFamily="18" charset="0"/>
                          <a:cs typeface="Times New Roman" panose="02020603050405020304" pitchFamily="18" charset="0"/>
                        </a:rPr>
                        <a:t>Задание 5.3</a:t>
                      </a: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6,1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6,2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7,1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7,2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a:t>
                      </a:r>
                      <a:r>
                        <a:rPr lang="ru-RU" sz="600" u="none" strike="noStrike" dirty="0" smtClean="0">
                          <a:effectLst/>
                          <a:latin typeface="Times New Roman" panose="02020603050405020304" pitchFamily="18" charset="0"/>
                          <a:cs typeface="Times New Roman" panose="02020603050405020304" pitchFamily="18" charset="0"/>
                        </a:rPr>
                        <a:t>8.1</a:t>
                      </a:r>
                    </a:p>
                    <a:p>
                      <a:pPr algn="ctr" fontAlgn="t"/>
                      <a:r>
                        <a:rPr lang="ru-RU" sz="600" u="none" strike="noStrike" dirty="0" smtClean="0">
                          <a:effectLst/>
                          <a:latin typeface="Times New Roman" panose="02020603050405020304" pitchFamily="18" charset="0"/>
                          <a:cs typeface="Times New Roman" panose="02020603050405020304" pitchFamily="18" charset="0"/>
                        </a:rPr>
                        <a:t> </a:t>
                      </a:r>
                      <a:r>
                        <a:rPr lang="ru-RU" sz="600" u="none" strike="noStrike" dirty="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700" u="none" strike="noStrike" dirty="0" smtClean="0">
                          <a:effectLst/>
                          <a:latin typeface="Times New Roman" panose="02020603050405020304" pitchFamily="18" charset="0"/>
                          <a:cs typeface="Times New Roman" panose="02020603050405020304" pitchFamily="18" charset="0"/>
                        </a:rPr>
                        <a:t>Задание 8.2</a:t>
                      </a:r>
                    </a:p>
                    <a:p>
                      <a:pPr algn="ctr" fontAlgn="t"/>
                      <a:r>
                        <a:rPr lang="ru-RU" sz="700" u="none" strike="noStrike" dirty="0" smtClean="0">
                          <a:effectLst/>
                          <a:latin typeface="Times New Roman" panose="02020603050405020304" pitchFamily="18" charset="0"/>
                          <a:cs typeface="Times New Roman" panose="02020603050405020304" pitchFamily="18" charset="0"/>
                        </a:rPr>
                        <a:t> %</a:t>
                      </a:r>
                      <a:endParaRPr lang="ru-RU" sz="7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smtClean="0">
                          <a:effectLst/>
                          <a:latin typeface="Times New Roman" panose="02020603050405020304" pitchFamily="18" charset="0"/>
                          <a:cs typeface="Times New Roman" panose="02020603050405020304" pitchFamily="18" charset="0"/>
                        </a:rPr>
                        <a:t>Задание 8.3</a:t>
                      </a:r>
                    </a:p>
                    <a:p>
                      <a:pPr algn="ctr" fontAlgn="t"/>
                      <a:r>
                        <a:rPr lang="ru-RU" sz="600" u="none" strike="noStrike" dirty="0" smtClean="0">
                          <a:effectLst/>
                          <a:latin typeface="Times New Roman" panose="02020603050405020304" pitchFamily="18" charset="0"/>
                          <a:cs typeface="Times New Roman" panose="02020603050405020304" pitchFamily="18" charset="0"/>
                        </a:rPr>
                        <a:t> %</a:t>
                      </a:r>
                      <a:endParaRPr lang="ru-RU" sz="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9 </a:t>
                      </a:r>
                      <a:r>
                        <a:rPr lang="ru-RU" sz="600" u="none" strike="noStrike" dirty="0" smtClean="0">
                          <a:effectLst/>
                          <a:latin typeface="Times New Roman" panose="02020603050405020304" pitchFamily="18" charset="0"/>
                          <a:cs typeface="Times New Roman" panose="02020603050405020304" pitchFamily="18" charset="0"/>
                        </a:rPr>
                        <a:t>.1</a:t>
                      </a: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smtClean="0">
                          <a:effectLst/>
                          <a:latin typeface="Times New Roman" panose="02020603050405020304" pitchFamily="18" charset="0"/>
                          <a:cs typeface="Times New Roman" panose="02020603050405020304" pitchFamily="18" charset="0"/>
                        </a:rPr>
                        <a:t>Задание 9 .2</a:t>
                      </a: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smtClean="0">
                          <a:effectLst/>
                          <a:latin typeface="Times New Roman" panose="02020603050405020304" pitchFamily="18" charset="0"/>
                          <a:cs typeface="Times New Roman" panose="02020603050405020304" pitchFamily="18" charset="0"/>
                        </a:rPr>
                        <a:t>Задание 9 .3</a:t>
                      </a: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10</a:t>
                      </a:r>
                      <a:r>
                        <a:rPr lang="en-US" sz="600" u="none" strike="noStrike" dirty="0">
                          <a:effectLst/>
                          <a:latin typeface="Times New Roman" panose="02020603050405020304" pitchFamily="18" charset="0"/>
                          <a:cs typeface="Times New Roman" panose="02020603050405020304" pitchFamily="18" charset="0"/>
                        </a:rPr>
                        <a:t>K1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en-US" sz="600" u="none" strike="noStrike" dirty="0" smtClean="0">
                          <a:effectLst/>
                          <a:latin typeface="Times New Roman" panose="02020603050405020304" pitchFamily="18" charset="0"/>
                          <a:cs typeface="Times New Roman" panose="02020603050405020304" pitchFamily="18" charset="0"/>
                        </a:rPr>
                        <a:t>%</a:t>
                      </a:r>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10</a:t>
                      </a:r>
                      <a:r>
                        <a:rPr lang="en-US" sz="600" u="none" strike="noStrike" dirty="0">
                          <a:effectLst/>
                          <a:latin typeface="Times New Roman" panose="02020603050405020304" pitchFamily="18" charset="0"/>
                          <a:cs typeface="Times New Roman" panose="02020603050405020304" pitchFamily="18" charset="0"/>
                        </a:rPr>
                        <a:t>K2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en-US" sz="600" u="none" strike="noStrike" dirty="0" smtClean="0">
                          <a:effectLst/>
                          <a:latin typeface="Times New Roman" panose="02020603050405020304" pitchFamily="18" charset="0"/>
                          <a:cs typeface="Times New Roman" panose="02020603050405020304" pitchFamily="18" charset="0"/>
                        </a:rPr>
                        <a:t>%</a:t>
                      </a:r>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10</a:t>
                      </a:r>
                      <a:r>
                        <a:rPr lang="en-US" sz="600" u="none" strike="noStrike" dirty="0">
                          <a:effectLst/>
                          <a:latin typeface="Times New Roman" panose="02020603050405020304" pitchFamily="18" charset="0"/>
                          <a:cs typeface="Times New Roman" panose="02020603050405020304" pitchFamily="18" charset="0"/>
                        </a:rPr>
                        <a:t>K3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en-US" sz="600" u="none" strike="noStrike" dirty="0" smtClean="0">
                          <a:effectLst/>
                          <a:latin typeface="Times New Roman" panose="02020603050405020304" pitchFamily="18" charset="0"/>
                          <a:cs typeface="Times New Roman" panose="02020603050405020304" pitchFamily="18" charset="0"/>
                        </a:rPr>
                        <a:t>%</a:t>
                      </a:r>
                      <a:endParaRPr lang="en-US"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11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Задание 12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smtClean="0">
                          <a:effectLst/>
                          <a:latin typeface="Times New Roman" panose="02020603050405020304" pitchFamily="18" charset="0"/>
                          <a:cs typeface="Times New Roman" panose="02020603050405020304" pitchFamily="18" charset="0"/>
                        </a:rPr>
                        <a:t>Задание 13.1</a:t>
                      </a: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smtClean="0">
                          <a:effectLst/>
                          <a:latin typeface="Times New Roman" panose="02020603050405020304" pitchFamily="18" charset="0"/>
                          <a:cs typeface="Times New Roman" panose="02020603050405020304" pitchFamily="18" charset="0"/>
                        </a:rPr>
                        <a:t>Задание 13.2 </a:t>
                      </a: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smtClean="0">
                          <a:effectLst/>
                          <a:latin typeface="Times New Roman" panose="02020603050405020304" pitchFamily="18" charset="0"/>
                          <a:cs typeface="Times New Roman" panose="02020603050405020304" pitchFamily="18" charset="0"/>
                        </a:rPr>
                        <a:t>Задание 13.3</a:t>
                      </a:r>
                    </a:p>
                    <a:p>
                      <a:pPr algn="ctr" fontAlgn="t"/>
                      <a:r>
                        <a:rPr lang="ru-RU" sz="600" u="none" strike="noStrike" dirty="0" smtClean="0">
                          <a:effectLst/>
                          <a:latin typeface="Times New Roman" panose="02020603050405020304" pitchFamily="18" charset="0"/>
                          <a:cs typeface="Times New Roman" panose="02020603050405020304" pitchFamily="18" charset="0"/>
                        </a:rPr>
                        <a:t>%</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3130">
                <a:tc gridSpan="7">
                  <a:txBody>
                    <a:bodyPr/>
                    <a:lstStyle/>
                    <a:p>
                      <a:pPr algn="ctr" fontAlgn="b"/>
                      <a:r>
                        <a:rPr lang="ru-RU" sz="600" b="1" u="none" strike="noStrike" dirty="0">
                          <a:effectLst/>
                          <a:latin typeface="Times New Roman" panose="02020603050405020304" pitchFamily="18" charset="0"/>
                          <a:cs typeface="Times New Roman" panose="02020603050405020304" pitchFamily="18" charset="0"/>
                        </a:rPr>
                        <a:t>Республика </a:t>
                      </a:r>
                      <a:r>
                        <a:rPr lang="ru-RU" sz="600" b="1" u="none" strike="noStrike" dirty="0" smtClean="0">
                          <a:effectLst/>
                          <a:latin typeface="Times New Roman" panose="02020603050405020304" pitchFamily="18" charset="0"/>
                          <a:cs typeface="Times New Roman" panose="02020603050405020304" pitchFamily="18" charset="0"/>
                        </a:rPr>
                        <a:t>Башкортостан</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b"/>
                </a:tc>
                <a:tc hMerge="1">
                  <a:txBody>
                    <a:bodyPr/>
                    <a:lstStyle/>
                    <a:p>
                      <a:pPr algn="ctr" fontAlgn="b"/>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b"/>
                </a:tc>
                <a:tc hMerge="1">
                  <a:txBody>
                    <a:bodyPr/>
                    <a:lstStyle/>
                    <a:p>
                      <a:pPr algn="ctr" fontAlgn="b"/>
                      <a:endParaRPr lang="ru-RU" sz="600" b="1"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b"/>
                </a:tc>
                <a:tc hMerge="1">
                  <a:txBody>
                    <a:bodyPr/>
                    <a:lstStyle/>
                    <a:p>
                      <a:pPr algn="ctr" fontAlgn="b"/>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b"/>
                </a:tc>
                <a:tc hMerge="1">
                  <a:txBody>
                    <a:bodyPr/>
                    <a:lstStyle/>
                    <a:p>
                      <a:pPr algn="ctr" fontAlgn="b"/>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b"/>
                </a:tc>
                <a:tc hMerge="1">
                  <a:txBody>
                    <a:bodyPr/>
                    <a:lstStyle/>
                    <a:p>
                      <a:pPr algn="ctr" fontAlgn="b"/>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b"/>
                </a:tc>
                <a:tc>
                  <a:txBody>
                    <a:bodyPr/>
                    <a:lstStyle/>
                    <a:p>
                      <a:pPr algn="ctr" fontAlgn="b"/>
                      <a:r>
                        <a:rPr lang="ru-RU" sz="600" b="1" u="none" strike="noStrike">
                          <a:effectLst/>
                          <a:latin typeface="Times New Roman" panose="02020603050405020304" pitchFamily="18" charset="0"/>
                          <a:cs typeface="Times New Roman" panose="02020603050405020304" pitchFamily="18" charset="0"/>
                        </a:rPr>
                        <a:t> </a:t>
                      </a:r>
                      <a:endParaRPr lang="ru-RU" sz="600" b="1"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a:effectLst/>
                          <a:latin typeface="Times New Roman" panose="02020603050405020304" pitchFamily="18" charset="0"/>
                          <a:cs typeface="Times New Roman" panose="02020603050405020304" pitchFamily="18" charset="0"/>
                        </a:rPr>
                        <a:t> </a:t>
                      </a:r>
                      <a:endParaRPr lang="ru-RU" sz="600" b="1"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a:effectLst/>
                          <a:latin typeface="Times New Roman" panose="02020603050405020304" pitchFamily="18" charset="0"/>
                          <a:cs typeface="Times New Roman" panose="02020603050405020304" pitchFamily="18" charset="0"/>
                        </a:rPr>
                        <a:t> </a:t>
                      </a:r>
                      <a:endParaRPr lang="ru-RU" sz="600" b="1"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a:effectLst/>
                          <a:latin typeface="Times New Roman" panose="02020603050405020304" pitchFamily="18" charset="0"/>
                          <a:cs typeface="Times New Roman" panose="02020603050405020304" pitchFamily="18" charset="0"/>
                        </a:rPr>
                        <a:t> </a:t>
                      </a:r>
                      <a:endParaRPr lang="ru-RU" sz="600" b="1"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1"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a:effectLst/>
                          <a:latin typeface="Times New Roman" panose="02020603050405020304" pitchFamily="18" charset="0"/>
                          <a:cs typeface="Times New Roman" panose="02020603050405020304" pitchFamily="18" charset="0"/>
                        </a:rPr>
                        <a:t> </a:t>
                      </a:r>
                      <a:endParaRPr lang="ru-RU" sz="600" b="1"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1"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1"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a:effectLst/>
                          <a:latin typeface="Times New Roman" panose="02020603050405020304" pitchFamily="18" charset="0"/>
                          <a:cs typeface="Times New Roman" panose="02020603050405020304" pitchFamily="18" charset="0"/>
                        </a:rPr>
                        <a:t> </a:t>
                      </a:r>
                      <a:endParaRPr lang="ru-RU" sz="600" b="1"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a:effectLst/>
                          <a:latin typeface="Times New Roman" panose="02020603050405020304" pitchFamily="18" charset="0"/>
                          <a:cs typeface="Times New Roman" panose="02020603050405020304" pitchFamily="18" charset="0"/>
                        </a:rPr>
                        <a:t> </a:t>
                      </a:r>
                      <a:endParaRPr lang="ru-RU" sz="600" b="1"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b="1" u="none" strike="noStrike" dirty="0">
                          <a:effectLst/>
                          <a:latin typeface="Times New Roman" panose="02020603050405020304" pitchFamily="18" charset="0"/>
                          <a:cs typeface="Times New Roman" panose="02020603050405020304" pitchFamily="18" charset="0"/>
                        </a:rPr>
                        <a:t>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3474">
                <a:tc>
                  <a:txBody>
                    <a:bodyPr/>
                    <a:lstStyle/>
                    <a:p>
                      <a:pPr algn="ctr" fontAlgn="b"/>
                      <a:r>
                        <a:rPr lang="ru-RU" sz="600" u="none" strike="noStrike">
                          <a:effectLst/>
                          <a:latin typeface="Times New Roman" panose="02020603050405020304" pitchFamily="18" charset="0"/>
                          <a:cs typeface="Times New Roman" panose="02020603050405020304" pitchFamily="18" charset="0"/>
                        </a:rPr>
                        <a:t>БИО 5 класс</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 </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alibri"/>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800" b="0" i="0" u="none" strike="noStrike" dirty="0">
                          <a:solidFill>
                            <a:srgbClr val="000000"/>
                          </a:solidFill>
                          <a:effectLst/>
                          <a:latin typeface="Calibri"/>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8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10K1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10K2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a:rPr>
                        <a:t>10K3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93837">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ВПР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b"/>
                      <a:r>
                        <a:rPr lang="ru-RU" sz="600" u="none" strike="noStrike" dirty="0" smtClean="0">
                          <a:effectLst/>
                          <a:latin typeface="Times New Roman" panose="02020603050405020304" pitchFamily="18" charset="0"/>
                          <a:cs typeface="Times New Roman" panose="02020603050405020304" pitchFamily="18" charset="0"/>
                        </a:rPr>
                        <a:t>2021</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44343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97,87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44,69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35,57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72,44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45,43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74,16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51,22</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68,05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58,31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74,40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72,35</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75,61</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48,94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63,41</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35,00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50,82</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73,00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85,64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75,89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44,88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 </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8032">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ВПР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b"/>
                      <a:r>
                        <a:rPr lang="ru-RU" sz="600" u="none" strike="noStrike" dirty="0" smtClean="0">
                          <a:effectLst/>
                          <a:latin typeface="Times New Roman" panose="02020603050405020304" pitchFamily="18" charset="0"/>
                          <a:cs typeface="Times New Roman" panose="02020603050405020304" pitchFamily="18" charset="0"/>
                        </a:rPr>
                        <a:t>2022</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43327</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97,80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43,62</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36,67</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75,39</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46,96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74,08</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53,07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69,50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61,47</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74,28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73,99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76,16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49,67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63,80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34,27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51,16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71,54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85,04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74,22</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43,55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 </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0040">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ВПР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b"/>
                      <a:r>
                        <a:rPr lang="ru-RU" sz="600" u="none" strike="noStrike" dirty="0" smtClean="0">
                          <a:effectLst/>
                          <a:latin typeface="Times New Roman" panose="02020603050405020304" pitchFamily="18" charset="0"/>
                          <a:cs typeface="Times New Roman" panose="02020603050405020304" pitchFamily="18" charset="0"/>
                        </a:rPr>
                        <a:t>2023</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46269</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97,85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47,26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38,56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74,72</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46,63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76,05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54,61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72,23</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62,91</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78,38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75,48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75,06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50,84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65,88</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39,37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52,16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74,65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87,72</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78,78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48,73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53474">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БИО 6 класс</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 </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 </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 </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0582">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ВПР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b"/>
                      <a:r>
                        <a:rPr lang="ru-RU" sz="600" u="none" strike="noStrike" dirty="0" smtClean="0">
                          <a:effectLst/>
                          <a:latin typeface="Times New Roman" panose="02020603050405020304" pitchFamily="18" charset="0"/>
                          <a:cs typeface="Times New Roman" panose="02020603050405020304" pitchFamily="18" charset="0"/>
                        </a:rPr>
                        <a:t>2021</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21935</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73,07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48,21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55,14</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69,25</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53,67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68,58</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47,99</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47,51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41,05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60,05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72,33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54,67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50,49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70,30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83,26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u="none" strike="noStrike" dirty="0" smtClean="0">
                          <a:effectLst/>
                          <a:latin typeface="Times New Roman" panose="02020603050405020304" pitchFamily="18" charset="0"/>
                          <a:cs typeface="Times New Roman" panose="02020603050405020304" pitchFamily="18" charset="0"/>
                        </a:rPr>
                        <a:t>52,39</a:t>
                      </a:r>
                      <a:endParaRPr lang="ru-RU" sz="8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46,02</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25,29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65,16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87,99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82,98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60040">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ВПР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b"/>
                      <a:r>
                        <a:rPr lang="ru-RU" sz="600" u="none" strike="noStrike" dirty="0" smtClean="0">
                          <a:effectLst/>
                          <a:latin typeface="Times New Roman" panose="02020603050405020304" pitchFamily="18" charset="0"/>
                          <a:cs typeface="Times New Roman" panose="02020603050405020304" pitchFamily="18" charset="0"/>
                        </a:rPr>
                        <a:t>2022</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10994</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72,19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48,06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56,65</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67,87</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59,35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63,26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74,05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55,78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55,60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66,60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72,88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43,17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41,94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27,34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80,45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80,84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 </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88032">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ВПР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b"/>
                      <a:r>
                        <a:rPr lang="ru-RU" sz="600" u="none" strike="noStrike" dirty="0" smtClean="0">
                          <a:effectLst/>
                          <a:latin typeface="Times New Roman" panose="02020603050405020304" pitchFamily="18" charset="0"/>
                          <a:cs typeface="Times New Roman" panose="02020603050405020304" pitchFamily="18" charset="0"/>
                        </a:rPr>
                        <a:t>2023</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11584</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74,42</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54,32</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60,70</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70,88</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59,45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64,48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75,90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58,87</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57,35</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69,07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74,65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44,17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43,83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27,71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80,44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84,90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 </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153474">
                <a:tc>
                  <a:txBody>
                    <a:bodyPr/>
                    <a:lstStyle/>
                    <a:p>
                      <a:pPr algn="ctr" fontAlgn="b"/>
                      <a:r>
                        <a:rPr lang="ru-RU" sz="600" u="none" strike="noStrike">
                          <a:effectLst/>
                          <a:latin typeface="Times New Roman" panose="02020603050405020304" pitchFamily="18" charset="0"/>
                          <a:cs typeface="Times New Roman" panose="02020603050405020304" pitchFamily="18" charset="0"/>
                        </a:rPr>
                        <a:t>БИО 7 класс</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50582">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ВПР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t"/>
                      <a:r>
                        <a:rPr lang="ru-RU" sz="600" u="none" strike="noStrike" dirty="0" smtClean="0">
                          <a:effectLst/>
                          <a:latin typeface="Times New Roman" panose="02020603050405020304" pitchFamily="18" charset="0"/>
                          <a:cs typeface="Times New Roman" panose="02020603050405020304" pitchFamily="18" charset="0"/>
                        </a:rPr>
                        <a:t>2021</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a:effectLst/>
                          <a:latin typeface="Times New Roman" panose="02020603050405020304" pitchFamily="18" charset="0"/>
                          <a:cs typeface="Times New Roman" panose="02020603050405020304" pitchFamily="18" charset="0"/>
                        </a:rPr>
                        <a:t>19771</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75,87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46,77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a:effectLst/>
                          <a:latin typeface="Times New Roman" panose="02020603050405020304" pitchFamily="18" charset="0"/>
                          <a:cs typeface="Times New Roman" panose="02020603050405020304" pitchFamily="18" charset="0"/>
                        </a:rPr>
                        <a:t>63,19</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a:effectLst/>
                          <a:latin typeface="Times New Roman" panose="02020603050405020304" pitchFamily="18" charset="0"/>
                          <a:cs typeface="Times New Roman" panose="02020603050405020304" pitchFamily="18" charset="0"/>
                        </a:rPr>
                        <a:t>77,72</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67,61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a:effectLst/>
                          <a:latin typeface="Times New Roman" panose="02020603050405020304" pitchFamily="18" charset="0"/>
                          <a:cs typeface="Times New Roman" panose="02020603050405020304" pitchFamily="18" charset="0"/>
                        </a:rPr>
                        <a:t>65,62</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a:effectLst/>
                          <a:latin typeface="Times New Roman" panose="02020603050405020304" pitchFamily="18" charset="0"/>
                          <a:cs typeface="Times New Roman" panose="02020603050405020304" pitchFamily="18" charset="0"/>
                        </a:rPr>
                        <a:t>63,97</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57,63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44,96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81,33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32,96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58,84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39,05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73,07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50,18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600" u="none" strike="noStrike" dirty="0">
                          <a:effectLst/>
                          <a:latin typeface="Times New Roman" panose="02020603050405020304" pitchFamily="18" charset="0"/>
                          <a:cs typeface="Times New Roman" panose="02020603050405020304" pitchFamily="18" charset="0"/>
                        </a:rPr>
                        <a:t>65,11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60040">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ВПР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b"/>
                      <a:r>
                        <a:rPr lang="ru-RU" sz="600" u="none" strike="noStrike" dirty="0" smtClean="0">
                          <a:effectLst/>
                          <a:latin typeface="Times New Roman" panose="02020603050405020304" pitchFamily="18" charset="0"/>
                          <a:cs typeface="Times New Roman" panose="02020603050405020304" pitchFamily="18" charset="0"/>
                        </a:rPr>
                        <a:t>2022</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8410</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76,61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45,53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61,30</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78,69</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69,33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68,12</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55,93</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57,93</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77,85</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31,55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60,42</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36,38</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69,08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50,59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88032">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ВПР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b"/>
                      <a:r>
                        <a:rPr lang="ru-RU" sz="600" u="none" strike="noStrike" dirty="0" smtClean="0">
                          <a:effectLst/>
                          <a:latin typeface="Times New Roman" panose="02020603050405020304" pitchFamily="18" charset="0"/>
                          <a:cs typeface="Times New Roman" panose="02020603050405020304" pitchFamily="18" charset="0"/>
                        </a:rPr>
                        <a:t>2023</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15337</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76,40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49,90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61,61</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81,10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70,93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68,67</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59,13</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59,11</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80,96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33,38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63,17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40,13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71,14</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53,09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 </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53474">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БИО 8 класс</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 </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ru-RU" sz="11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06554">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ВПР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b"/>
                      <a:r>
                        <a:rPr lang="ru-RU" sz="600" u="none" strike="noStrike" dirty="0" smtClean="0">
                          <a:effectLst/>
                          <a:latin typeface="Times New Roman" panose="02020603050405020304" pitchFamily="18" charset="0"/>
                          <a:cs typeface="Times New Roman" panose="02020603050405020304" pitchFamily="18" charset="0"/>
                        </a:rPr>
                        <a:t>2021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12149</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87,24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61,56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76,82</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70,44</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68,95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61,03</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59,39</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600" u="none" strike="noStrike" dirty="0" smtClean="0">
                          <a:effectLst/>
                          <a:latin typeface="Times New Roman" panose="02020603050405020304" pitchFamily="18" charset="0"/>
                          <a:cs typeface="Times New Roman" panose="02020603050405020304" pitchFamily="18" charset="0"/>
                        </a:rPr>
                        <a:t>58,72</a:t>
                      </a:r>
                      <a:endParaRPr lang="ru-RU" sz="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600" u="none" strike="noStrike" dirty="0" smtClean="0">
                          <a:effectLst/>
                          <a:latin typeface="Times New Roman" panose="02020603050405020304" pitchFamily="18" charset="0"/>
                          <a:cs typeface="Times New Roman" panose="02020603050405020304" pitchFamily="18" charset="0"/>
                        </a:rPr>
                        <a:t>51,93</a:t>
                      </a:r>
                      <a:endParaRPr lang="ru-RU" sz="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63,34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40,74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u="none" strike="noStrike" dirty="0" smtClean="0">
                          <a:effectLst/>
                          <a:latin typeface="Times New Roman" panose="02020603050405020304" pitchFamily="18" charset="0"/>
                          <a:cs typeface="Times New Roman" panose="02020603050405020304" pitchFamily="18" charset="0"/>
                        </a:rPr>
                        <a:t>70,03</a:t>
                      </a:r>
                      <a:endParaRPr lang="ru-RU" sz="8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600" u="none" strike="noStrike" dirty="0" smtClean="0">
                          <a:effectLst/>
                          <a:latin typeface="Times New Roman" panose="02020603050405020304" pitchFamily="18" charset="0"/>
                          <a:cs typeface="Times New Roman" panose="02020603050405020304" pitchFamily="18" charset="0"/>
                        </a:rPr>
                        <a:t>61,30</a:t>
                      </a:r>
                      <a:endParaRPr lang="ru-RU" sz="6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72,57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49,80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u="none" strike="noStrike" dirty="0" smtClean="0">
                          <a:effectLst/>
                          <a:latin typeface="Times New Roman" panose="02020603050405020304" pitchFamily="18" charset="0"/>
                          <a:cs typeface="Times New Roman" panose="02020603050405020304" pitchFamily="18" charset="0"/>
                        </a:rPr>
                        <a:t>61,79</a:t>
                      </a:r>
                      <a:endParaRPr lang="ru-RU" sz="8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51,68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54,91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48,89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57,07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61,59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64,04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88032">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ВПР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b"/>
                      <a:r>
                        <a:rPr lang="ru-RU" sz="600" u="none" strike="noStrike" dirty="0" smtClean="0">
                          <a:effectLst/>
                          <a:latin typeface="Times New Roman" panose="02020603050405020304" pitchFamily="18" charset="0"/>
                          <a:cs typeface="Times New Roman" panose="02020603050405020304" pitchFamily="18" charset="0"/>
                        </a:rPr>
                        <a:t>2022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a:effectLst/>
                          <a:latin typeface="Times New Roman" panose="02020603050405020304" pitchFamily="18" charset="0"/>
                          <a:cs typeface="Times New Roman" panose="02020603050405020304" pitchFamily="18" charset="0"/>
                        </a:rPr>
                        <a:t>4130</a:t>
                      </a:r>
                      <a:endParaRPr lang="ru-RU" sz="600" b="0" i="0" u="none" strike="noStrike">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86,68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64,81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55,17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52,95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67,98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40,71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75,88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63,97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67,97</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43,83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53,56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55,71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64,78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60,46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66,20</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58,14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60,74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62,23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46,63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375148">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ВПР </a:t>
                      </a:r>
                      <a:endParaRPr lang="ru-RU" sz="600" u="none" strike="noStrike" dirty="0" smtClean="0">
                        <a:effectLst/>
                        <a:latin typeface="Times New Roman" panose="02020603050405020304" pitchFamily="18" charset="0"/>
                        <a:cs typeface="Times New Roman" panose="02020603050405020304" pitchFamily="18" charset="0"/>
                      </a:endParaRPr>
                    </a:p>
                    <a:p>
                      <a:pPr algn="ctr" fontAlgn="b"/>
                      <a:r>
                        <a:rPr lang="ru-RU" sz="600" u="none" strike="noStrike" dirty="0" smtClean="0">
                          <a:effectLst/>
                          <a:latin typeface="Times New Roman" panose="02020603050405020304" pitchFamily="18" charset="0"/>
                          <a:cs typeface="Times New Roman" panose="02020603050405020304" pitchFamily="18" charset="0"/>
                        </a:rPr>
                        <a:t>2023 </a:t>
                      </a:r>
                      <a:endParaRPr lang="ru-RU" sz="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5173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85,73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65,44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62,18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55,48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72,29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43,22</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74,73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63,73</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65,75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45,66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52,66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60,86</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71,65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49,29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69,09</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60,95</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62,11</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59,68</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600" u="none" strike="noStrike" dirty="0">
                          <a:effectLst/>
                          <a:latin typeface="Times New Roman" panose="02020603050405020304" pitchFamily="18" charset="0"/>
                          <a:cs typeface="Times New Roman" panose="02020603050405020304" pitchFamily="18" charset="0"/>
                        </a:rPr>
                        <a:t>48,04</a:t>
                      </a:r>
                      <a:endParaRPr lang="ru-RU" sz="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23789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954151268"/>
              </p:ext>
            </p:extLst>
          </p:nvPr>
        </p:nvGraphicFramePr>
        <p:xfrm>
          <a:off x="1096756" y="908720"/>
          <a:ext cx="6912766" cy="5345666"/>
        </p:xfrm>
        <a:graphic>
          <a:graphicData uri="http://schemas.openxmlformats.org/drawingml/2006/table">
            <a:tbl>
              <a:tblPr/>
              <a:tblGrid>
                <a:gridCol w="2081416">
                  <a:extLst>
                    <a:ext uri="{9D8B030D-6E8A-4147-A177-3AD203B41FA5}">
                      <a16:colId xmlns:a16="http://schemas.microsoft.com/office/drawing/2014/main" val="20000"/>
                    </a:ext>
                  </a:extLst>
                </a:gridCol>
                <a:gridCol w="966270">
                  <a:extLst>
                    <a:ext uri="{9D8B030D-6E8A-4147-A177-3AD203B41FA5}">
                      <a16:colId xmlns:a16="http://schemas.microsoft.com/office/drawing/2014/main" val="20001"/>
                    </a:ext>
                  </a:extLst>
                </a:gridCol>
                <a:gridCol w="966270">
                  <a:extLst>
                    <a:ext uri="{9D8B030D-6E8A-4147-A177-3AD203B41FA5}">
                      <a16:colId xmlns:a16="http://schemas.microsoft.com/office/drawing/2014/main" val="20002"/>
                    </a:ext>
                  </a:extLst>
                </a:gridCol>
                <a:gridCol w="966270">
                  <a:extLst>
                    <a:ext uri="{9D8B030D-6E8A-4147-A177-3AD203B41FA5}">
                      <a16:colId xmlns:a16="http://schemas.microsoft.com/office/drawing/2014/main" val="20003"/>
                    </a:ext>
                  </a:extLst>
                </a:gridCol>
                <a:gridCol w="966270">
                  <a:extLst>
                    <a:ext uri="{9D8B030D-6E8A-4147-A177-3AD203B41FA5}">
                      <a16:colId xmlns:a16="http://schemas.microsoft.com/office/drawing/2014/main" val="20004"/>
                    </a:ext>
                  </a:extLst>
                </a:gridCol>
                <a:gridCol w="966270">
                  <a:extLst>
                    <a:ext uri="{9D8B030D-6E8A-4147-A177-3AD203B41FA5}">
                      <a16:colId xmlns:a16="http://schemas.microsoft.com/office/drawing/2014/main" val="20005"/>
                    </a:ext>
                  </a:extLst>
                </a:gridCol>
              </a:tblGrid>
              <a:tr h="374508">
                <a:tc rowSpan="2">
                  <a:txBody>
                    <a:bodyPr/>
                    <a:lstStyle/>
                    <a:p>
                      <a:pPr algn="ctr" rtl="0" fontAlgn="ctr"/>
                      <a:r>
                        <a:rPr lang="ru-RU" sz="1600" b="1" i="0" u="none" strike="noStrike" dirty="0">
                          <a:solidFill>
                            <a:schemeClr val="tx1"/>
                          </a:solidFill>
                          <a:effectLst/>
                          <a:latin typeface="Times New Roman"/>
                        </a:rPr>
                        <a:t>ВПР</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rowSpan="2">
                  <a:txBody>
                    <a:bodyPr/>
                    <a:lstStyle/>
                    <a:p>
                      <a:pPr algn="ctr" rtl="0" fontAlgn="ctr"/>
                      <a:r>
                        <a:rPr lang="ru-RU" sz="1600" b="0" i="0" u="none" strike="noStrike" dirty="0">
                          <a:solidFill>
                            <a:srgbClr val="000000"/>
                          </a:solidFill>
                          <a:effectLst/>
                          <a:latin typeface="Times New Roman"/>
                        </a:rPr>
                        <a:t>Годы</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gridSpan="2">
                  <a:txBody>
                    <a:bodyPr/>
                    <a:lstStyle/>
                    <a:p>
                      <a:pPr algn="ctr" rtl="0" fontAlgn="ctr"/>
                      <a:r>
                        <a:rPr lang="ru-RU" sz="1600" b="0" i="0" u="none" strike="noStrike" dirty="0">
                          <a:solidFill>
                            <a:srgbClr val="000000"/>
                          </a:solidFill>
                          <a:effectLst/>
                          <a:latin typeface="Times New Roman"/>
                        </a:rPr>
                        <a:t>Вся выборка</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hMerge="1">
                  <a:txBody>
                    <a:bodyPr/>
                    <a:lstStyle/>
                    <a:p>
                      <a:endParaRPr lang="ru-RU"/>
                    </a:p>
                  </a:txBody>
                  <a:tcPr/>
                </a:tc>
                <a:tc gridSpan="2">
                  <a:txBody>
                    <a:bodyPr/>
                    <a:lstStyle/>
                    <a:p>
                      <a:pPr algn="ctr" rtl="0" fontAlgn="ctr"/>
                      <a:r>
                        <a:rPr lang="ru-RU" sz="1600" b="1" i="0" u="none" strike="noStrike">
                          <a:solidFill>
                            <a:srgbClr val="000000"/>
                          </a:solidFill>
                          <a:effectLst/>
                          <a:latin typeface="Times New Roman"/>
                        </a:rPr>
                        <a:t>Республика Башкортостан</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hMerge="1">
                  <a:txBody>
                    <a:bodyPr/>
                    <a:lstStyle/>
                    <a:p>
                      <a:endParaRPr lang="ru-RU"/>
                    </a:p>
                  </a:txBody>
                  <a:tcPr/>
                </a:tc>
                <a:extLst>
                  <a:ext uri="{0D108BD9-81ED-4DB2-BD59-A6C34878D82A}">
                    <a16:rowId xmlns:a16="http://schemas.microsoft.com/office/drawing/2014/main" val="10000"/>
                  </a:ext>
                </a:extLst>
              </a:tr>
              <a:tr h="546970">
                <a:tc vMerge="1">
                  <a:txBody>
                    <a:bodyPr/>
                    <a:lstStyle/>
                    <a:p>
                      <a:endParaRPr lang="ru-RU"/>
                    </a:p>
                  </a:txBody>
                  <a:tcPr/>
                </a:tc>
                <a:tc vMerge="1">
                  <a:txBody>
                    <a:bodyPr/>
                    <a:lstStyle/>
                    <a:p>
                      <a:endParaRPr lang="ru-RU"/>
                    </a:p>
                  </a:txBody>
                  <a:tcPr/>
                </a:tc>
                <a:tc>
                  <a:txBody>
                    <a:bodyPr/>
                    <a:lstStyle/>
                    <a:p>
                      <a:pPr algn="ctr" rtl="0" fontAlgn="t"/>
                      <a:r>
                        <a:rPr lang="ru-RU" sz="1400" b="0" i="0" u="none" strike="noStrike" dirty="0">
                          <a:solidFill>
                            <a:srgbClr val="000000"/>
                          </a:solidFill>
                          <a:effectLst/>
                          <a:latin typeface="Times New Roman"/>
                        </a:rPr>
                        <a:t>Доля выполнения заданий базового уровня</a:t>
                      </a:r>
                    </a:p>
                  </a:txBody>
                  <a:tcPr marL="7858" marR="7858" marT="78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t"/>
                      <a:r>
                        <a:rPr lang="ru-RU" sz="1400" b="0" i="0" u="none" strike="noStrike" dirty="0">
                          <a:solidFill>
                            <a:srgbClr val="000000"/>
                          </a:solidFill>
                          <a:effectLst/>
                          <a:latin typeface="Times New Roman"/>
                        </a:rPr>
                        <a:t>Доля выполнения заданий повышенного уровня</a:t>
                      </a:r>
                    </a:p>
                  </a:txBody>
                  <a:tcPr marL="7858" marR="7858" marT="78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t"/>
                      <a:r>
                        <a:rPr lang="ru-RU" sz="1400" b="0" i="0" u="none" strike="noStrike" dirty="0">
                          <a:solidFill>
                            <a:srgbClr val="000000"/>
                          </a:solidFill>
                          <a:effectLst/>
                          <a:latin typeface="Times New Roman"/>
                        </a:rPr>
                        <a:t>Доля выполнения заданий базового уровня</a:t>
                      </a:r>
                    </a:p>
                  </a:txBody>
                  <a:tcPr marL="7858" marR="7858" marT="78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tc>
                  <a:txBody>
                    <a:bodyPr/>
                    <a:lstStyle/>
                    <a:p>
                      <a:pPr algn="ctr" rtl="0" fontAlgn="t"/>
                      <a:r>
                        <a:rPr lang="ru-RU" sz="1400" b="0" i="0" u="none" strike="noStrike" dirty="0">
                          <a:solidFill>
                            <a:srgbClr val="000000"/>
                          </a:solidFill>
                          <a:effectLst/>
                          <a:latin typeface="Times New Roman"/>
                        </a:rPr>
                        <a:t>Доля выполнения заданий повышенного уровня</a:t>
                      </a:r>
                    </a:p>
                  </a:txBody>
                  <a:tcPr marL="7858" marR="7858" marT="78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9EDF4"/>
                    </a:solidFill>
                  </a:tcPr>
                </a:tc>
                <a:extLst>
                  <a:ext uri="{0D108BD9-81ED-4DB2-BD59-A6C34878D82A}">
                    <a16:rowId xmlns:a16="http://schemas.microsoft.com/office/drawing/2014/main" val="10001"/>
                  </a:ext>
                </a:extLst>
              </a:tr>
              <a:tr h="214161">
                <a:tc rowSpan="3">
                  <a:txBody>
                    <a:bodyPr/>
                    <a:lstStyle/>
                    <a:p>
                      <a:pPr algn="ctr" rtl="0" fontAlgn="ctr"/>
                      <a:r>
                        <a:rPr lang="ru-RU" sz="1600" b="1" i="0" u="none" strike="noStrike" dirty="0">
                          <a:solidFill>
                            <a:schemeClr val="tx1"/>
                          </a:solidFill>
                          <a:effectLst/>
                          <a:latin typeface="Times New Roman"/>
                        </a:rPr>
                        <a:t>Биология 5 класс</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600" b="0" i="0" u="none" strike="noStrike" dirty="0">
                          <a:solidFill>
                            <a:srgbClr val="000000"/>
                          </a:solidFill>
                          <a:effectLst/>
                          <a:latin typeface="Times New Roman"/>
                        </a:rPr>
                        <a:t>2021</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600" b="0" i="0" u="none" strike="noStrike" dirty="0">
                          <a:solidFill>
                            <a:srgbClr val="000000"/>
                          </a:solidFill>
                          <a:effectLst/>
                          <a:latin typeface="Times New Roman"/>
                        </a:rPr>
                        <a:t>61,28</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endParaRPr lang="ru-RU" sz="1600" b="0" i="0" u="none" strike="noStrike" dirty="0">
                        <a:solidFill>
                          <a:srgbClr val="000000"/>
                        </a:solidFill>
                        <a:effectLst/>
                        <a:latin typeface="Times New Roman"/>
                      </a:endParaRP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62,38</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214161">
                <a:tc vMerge="1">
                  <a:txBody>
                    <a:bodyPr/>
                    <a:lstStyle/>
                    <a:p>
                      <a:endParaRPr lang="ru-RU"/>
                    </a:p>
                  </a:txBody>
                  <a:tcPr/>
                </a:tc>
                <a:tc>
                  <a:txBody>
                    <a:bodyPr/>
                    <a:lstStyle/>
                    <a:p>
                      <a:pPr algn="ctr" rtl="0" fontAlgn="ctr"/>
                      <a:r>
                        <a:rPr lang="ru-RU" sz="1600" b="0" i="0" u="none" strike="noStrike" dirty="0">
                          <a:solidFill>
                            <a:srgbClr val="000000"/>
                          </a:solidFill>
                          <a:effectLst/>
                          <a:latin typeface="Times New Roman"/>
                        </a:rPr>
                        <a:t>2022</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600" b="0" i="0" u="none" strike="noStrike" dirty="0">
                          <a:solidFill>
                            <a:srgbClr val="000000"/>
                          </a:solidFill>
                          <a:effectLst/>
                          <a:latin typeface="Times New Roman"/>
                        </a:rPr>
                        <a:t>60,86</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endParaRPr lang="ru-RU" sz="1600" b="0" i="0" u="none" strike="noStrike" dirty="0">
                        <a:solidFill>
                          <a:srgbClr val="000000"/>
                        </a:solidFill>
                        <a:effectLst/>
                        <a:latin typeface="Times New Roman"/>
                      </a:endParaRP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62,81</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214161">
                <a:tc vMerge="1">
                  <a:txBody>
                    <a:bodyPr/>
                    <a:lstStyle/>
                    <a:p>
                      <a:endParaRPr lang="ru-RU"/>
                    </a:p>
                  </a:txBody>
                  <a:tcPr/>
                </a:tc>
                <a:tc>
                  <a:txBody>
                    <a:bodyPr/>
                    <a:lstStyle/>
                    <a:p>
                      <a:pPr algn="ctr" rtl="0" fontAlgn="ctr"/>
                      <a:r>
                        <a:rPr lang="ru-RU" sz="1600" b="0" i="0" u="none" strike="noStrike" dirty="0">
                          <a:solidFill>
                            <a:srgbClr val="000000"/>
                          </a:solidFill>
                          <a:effectLst/>
                          <a:latin typeface="Times New Roman"/>
                        </a:rPr>
                        <a:t>2023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ru-RU" sz="1600" b="0" i="0" u="none" strike="noStrike" dirty="0">
                          <a:solidFill>
                            <a:srgbClr val="000000"/>
                          </a:solidFill>
                          <a:effectLst/>
                          <a:latin typeface="Times New Roman"/>
                        </a:rPr>
                        <a:t>62,97</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endParaRPr lang="ru-RU" sz="1600" b="0" i="0" u="none" strike="noStrike" dirty="0">
                        <a:solidFill>
                          <a:srgbClr val="000000"/>
                        </a:solidFill>
                        <a:effectLst/>
                        <a:latin typeface="Times New Roman"/>
                      </a:endParaRP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64,89</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214161">
                <a:tc rowSpan="3">
                  <a:txBody>
                    <a:bodyPr/>
                    <a:lstStyle/>
                    <a:p>
                      <a:pPr algn="ctr" rtl="0" fontAlgn="ctr"/>
                      <a:r>
                        <a:rPr lang="ru-RU" sz="1600" b="1" i="0" u="none" strike="noStrike" dirty="0">
                          <a:solidFill>
                            <a:schemeClr val="tx1"/>
                          </a:solidFill>
                          <a:effectLst/>
                          <a:latin typeface="Times New Roman"/>
                        </a:rPr>
                        <a:t>Биология 6 класс</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0" i="0" u="none" strike="noStrike" dirty="0">
                          <a:solidFill>
                            <a:srgbClr val="000000"/>
                          </a:solidFill>
                          <a:effectLst/>
                          <a:latin typeface="Times New Roman"/>
                        </a:rPr>
                        <a:t>2021</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0" i="0" u="none" strike="noStrike" dirty="0">
                          <a:solidFill>
                            <a:srgbClr val="000000"/>
                          </a:solidFill>
                          <a:effectLst/>
                          <a:latin typeface="Times New Roman"/>
                        </a:rPr>
                        <a:t>58,86</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0" i="0" u="none" strike="noStrike" dirty="0">
                          <a:solidFill>
                            <a:srgbClr val="000000"/>
                          </a:solidFill>
                          <a:effectLst/>
                          <a:latin typeface="Times New Roman"/>
                        </a:rPr>
                        <a:t>49,43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61,89</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53,04</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214161">
                <a:tc vMerge="1">
                  <a:txBody>
                    <a:bodyPr/>
                    <a:lstStyle/>
                    <a:p>
                      <a:endParaRPr lang="ru-RU"/>
                    </a:p>
                  </a:txBody>
                  <a:tcPr/>
                </a:tc>
                <a:tc>
                  <a:txBody>
                    <a:bodyPr/>
                    <a:lstStyle/>
                    <a:p>
                      <a:pPr algn="ctr" rtl="0" fontAlgn="ctr"/>
                      <a:r>
                        <a:rPr lang="ru-RU" sz="1600" b="0" i="0" u="none" strike="noStrike" dirty="0">
                          <a:solidFill>
                            <a:srgbClr val="000000"/>
                          </a:solidFill>
                          <a:effectLst/>
                          <a:latin typeface="Times New Roman"/>
                        </a:rPr>
                        <a:t>2022</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0" i="0" u="none" strike="noStrike" dirty="0">
                          <a:solidFill>
                            <a:srgbClr val="000000"/>
                          </a:solidFill>
                          <a:effectLst/>
                          <a:latin typeface="Times New Roman"/>
                        </a:rPr>
                        <a:t>61,73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0" i="0" u="none" strike="noStrike" dirty="0">
                          <a:solidFill>
                            <a:srgbClr val="000000"/>
                          </a:solidFill>
                          <a:effectLst/>
                          <a:latin typeface="Times New Roman"/>
                        </a:rPr>
                        <a:t>41,23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65,86</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43,93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214161">
                <a:tc vMerge="1">
                  <a:txBody>
                    <a:bodyPr/>
                    <a:lstStyle/>
                    <a:p>
                      <a:endParaRPr lang="ru-RU"/>
                    </a:p>
                  </a:txBody>
                  <a:tcPr/>
                </a:tc>
                <a:tc>
                  <a:txBody>
                    <a:bodyPr/>
                    <a:lstStyle/>
                    <a:p>
                      <a:pPr algn="ctr" rtl="0" fontAlgn="ctr"/>
                      <a:r>
                        <a:rPr lang="ru-RU" sz="1600" b="0" i="0" u="none" strike="noStrike" dirty="0">
                          <a:solidFill>
                            <a:srgbClr val="000000"/>
                          </a:solidFill>
                          <a:effectLst/>
                          <a:latin typeface="Times New Roman"/>
                        </a:rPr>
                        <a:t>2023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0" i="0" u="none" strike="noStrike" dirty="0">
                          <a:solidFill>
                            <a:srgbClr val="000000"/>
                          </a:solidFill>
                          <a:effectLst/>
                          <a:latin typeface="Times New Roman"/>
                        </a:rPr>
                        <a:t>62,02</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0" i="0" u="none" strike="noStrike" dirty="0">
                          <a:solidFill>
                            <a:srgbClr val="000000"/>
                          </a:solidFill>
                          <a:effectLst/>
                          <a:latin typeface="Times New Roman"/>
                        </a:rPr>
                        <a:t>33,72</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66,40</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35,77</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r h="214161">
                <a:tc rowSpan="3">
                  <a:txBody>
                    <a:bodyPr/>
                    <a:lstStyle/>
                    <a:p>
                      <a:pPr algn="ctr" rtl="0" fontAlgn="ctr"/>
                      <a:r>
                        <a:rPr lang="ru-RU" sz="1600" b="1" i="0" u="none" strike="noStrike" dirty="0">
                          <a:solidFill>
                            <a:schemeClr val="tx1"/>
                          </a:solidFill>
                          <a:effectLst/>
                          <a:latin typeface="Times New Roman"/>
                        </a:rPr>
                        <a:t>Биология 7 класс</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0" i="0" u="none" strike="noStrike" dirty="0">
                          <a:solidFill>
                            <a:srgbClr val="000000"/>
                          </a:solidFill>
                          <a:effectLst/>
                          <a:latin typeface="Times New Roman"/>
                        </a:rPr>
                        <a:t>2021</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0" i="0" u="none" strike="noStrike" dirty="0">
                          <a:solidFill>
                            <a:srgbClr val="000000"/>
                          </a:solidFill>
                          <a:effectLst/>
                          <a:latin typeface="Times New Roman"/>
                        </a:rPr>
                        <a:t>62,71</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0" i="0" u="none" strike="noStrike" dirty="0">
                          <a:solidFill>
                            <a:srgbClr val="000000"/>
                          </a:solidFill>
                          <a:effectLst/>
                          <a:latin typeface="Times New Roman"/>
                        </a:rPr>
                        <a:t>44,37</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65,79</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48,04</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8"/>
                  </a:ext>
                </a:extLst>
              </a:tr>
              <a:tr h="214161">
                <a:tc vMerge="1">
                  <a:txBody>
                    <a:bodyPr/>
                    <a:lstStyle/>
                    <a:p>
                      <a:endParaRPr lang="ru-RU"/>
                    </a:p>
                  </a:txBody>
                  <a:tcPr/>
                </a:tc>
                <a:tc>
                  <a:txBody>
                    <a:bodyPr/>
                    <a:lstStyle/>
                    <a:p>
                      <a:pPr algn="ctr" rtl="0" fontAlgn="ctr"/>
                      <a:r>
                        <a:rPr lang="ru-RU" sz="1600" b="0" i="0" u="none" strike="noStrike" dirty="0">
                          <a:solidFill>
                            <a:srgbClr val="000000"/>
                          </a:solidFill>
                          <a:effectLst/>
                          <a:latin typeface="Times New Roman"/>
                        </a:rPr>
                        <a:t>2022</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0" i="0" u="none" strike="noStrike" dirty="0">
                          <a:solidFill>
                            <a:srgbClr val="000000"/>
                          </a:solidFill>
                          <a:effectLst/>
                          <a:latin typeface="Times New Roman"/>
                        </a:rPr>
                        <a:t>60,59</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0" i="0" u="none" strike="noStrike" dirty="0">
                          <a:solidFill>
                            <a:srgbClr val="000000"/>
                          </a:solidFill>
                          <a:effectLst/>
                          <a:latin typeface="Times New Roman"/>
                        </a:rPr>
                        <a:t>50,97</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63,94</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55,64</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r h="214161">
                <a:tc vMerge="1">
                  <a:txBody>
                    <a:bodyPr/>
                    <a:lstStyle/>
                    <a:p>
                      <a:endParaRPr lang="ru-RU"/>
                    </a:p>
                  </a:txBody>
                  <a:tcPr/>
                </a:tc>
                <a:tc>
                  <a:txBody>
                    <a:bodyPr/>
                    <a:lstStyle/>
                    <a:p>
                      <a:pPr algn="ctr" rtl="0" fontAlgn="ctr"/>
                      <a:r>
                        <a:rPr lang="ru-RU" sz="1600" b="0" i="0" u="none" strike="noStrike" dirty="0">
                          <a:solidFill>
                            <a:srgbClr val="000000"/>
                          </a:solidFill>
                          <a:effectLst/>
                          <a:latin typeface="Times New Roman"/>
                        </a:rPr>
                        <a:t>2023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0" i="0" u="none" strike="noStrike" dirty="0">
                          <a:solidFill>
                            <a:srgbClr val="000000"/>
                          </a:solidFill>
                          <a:effectLst/>
                          <a:latin typeface="Times New Roman"/>
                        </a:rPr>
                        <a:t>60,08</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0" i="0" u="none" strike="noStrike" dirty="0">
                          <a:solidFill>
                            <a:srgbClr val="000000"/>
                          </a:solidFill>
                          <a:effectLst/>
                          <a:latin typeface="Times New Roman"/>
                        </a:rPr>
                        <a:t>35,75</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63,74</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40,13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10"/>
                  </a:ext>
                </a:extLst>
              </a:tr>
              <a:tr h="214161">
                <a:tc rowSpan="3">
                  <a:txBody>
                    <a:bodyPr/>
                    <a:lstStyle/>
                    <a:p>
                      <a:pPr algn="ctr" rtl="0" fontAlgn="ctr"/>
                      <a:r>
                        <a:rPr lang="ru-RU" sz="1600" b="1" i="0" u="none" strike="noStrike" dirty="0">
                          <a:solidFill>
                            <a:schemeClr val="tx1"/>
                          </a:solidFill>
                          <a:effectLst/>
                          <a:latin typeface="Times New Roman"/>
                        </a:rPr>
                        <a:t>Биология 8 класс</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ctr"/>
                      <a:r>
                        <a:rPr lang="ru-RU" sz="1600" b="0" i="0" u="none" strike="noStrike" dirty="0">
                          <a:solidFill>
                            <a:srgbClr val="000000"/>
                          </a:solidFill>
                          <a:effectLst/>
                          <a:latin typeface="Times New Roman"/>
                        </a:rPr>
                        <a:t>2021</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0" i="0" u="none" strike="noStrike" dirty="0">
                          <a:solidFill>
                            <a:srgbClr val="000000"/>
                          </a:solidFill>
                          <a:effectLst/>
                          <a:latin typeface="Calibri"/>
                        </a:rPr>
                        <a:t>60,46</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0" i="0" u="none" strike="noStrike" dirty="0">
                          <a:solidFill>
                            <a:srgbClr val="000000"/>
                          </a:solidFill>
                          <a:effectLst/>
                          <a:latin typeface="Calibri"/>
                        </a:rPr>
                        <a:t>50,27</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62,50</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54,78</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1"/>
                  </a:ext>
                </a:extLst>
              </a:tr>
              <a:tr h="214161">
                <a:tc vMerge="1">
                  <a:txBody>
                    <a:bodyPr/>
                    <a:lstStyle/>
                    <a:p>
                      <a:endParaRPr lang="ru-RU"/>
                    </a:p>
                  </a:txBody>
                  <a:tcPr/>
                </a:tc>
                <a:tc>
                  <a:txBody>
                    <a:bodyPr/>
                    <a:lstStyle/>
                    <a:p>
                      <a:pPr algn="ctr" rtl="0" fontAlgn="ctr"/>
                      <a:r>
                        <a:rPr lang="ru-RU" sz="1600" b="0" i="0" u="none" strike="noStrike" dirty="0">
                          <a:solidFill>
                            <a:srgbClr val="000000"/>
                          </a:solidFill>
                          <a:effectLst/>
                          <a:latin typeface="Times New Roman"/>
                        </a:rPr>
                        <a:t>2022</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0" i="0" u="none" strike="noStrike" dirty="0">
                          <a:solidFill>
                            <a:srgbClr val="000000"/>
                          </a:solidFill>
                          <a:effectLst/>
                          <a:latin typeface="Calibri"/>
                        </a:rPr>
                        <a:t>57,37</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0" i="0" u="none" strike="noStrike" dirty="0">
                          <a:solidFill>
                            <a:srgbClr val="000000"/>
                          </a:solidFill>
                          <a:effectLst/>
                          <a:latin typeface="Calibri"/>
                        </a:rPr>
                        <a:t>54,66</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60,93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58,63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214161">
                <a:tc vMerge="1">
                  <a:txBody>
                    <a:bodyPr/>
                    <a:lstStyle/>
                    <a:p>
                      <a:endParaRPr lang="ru-RU"/>
                    </a:p>
                  </a:txBody>
                  <a:tcPr/>
                </a:tc>
                <a:tc>
                  <a:txBody>
                    <a:bodyPr/>
                    <a:lstStyle/>
                    <a:p>
                      <a:pPr algn="ctr" rtl="0" fontAlgn="ctr"/>
                      <a:r>
                        <a:rPr lang="ru-RU" sz="1600" b="0" i="0" u="none" strike="noStrike">
                          <a:solidFill>
                            <a:srgbClr val="000000"/>
                          </a:solidFill>
                          <a:effectLst/>
                          <a:latin typeface="Times New Roman"/>
                        </a:rPr>
                        <a:t>2023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ctr"/>
                      <a:r>
                        <a:rPr lang="ru-RU" sz="1600" b="0" i="0" u="none" strike="noStrike" dirty="0">
                          <a:solidFill>
                            <a:srgbClr val="000000"/>
                          </a:solidFill>
                          <a:effectLst/>
                          <a:latin typeface="Times New Roman"/>
                        </a:rPr>
                        <a:t>58,41</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ctr"/>
                      <a:r>
                        <a:rPr lang="ru-RU" sz="1600" b="0" i="0" u="none" strike="noStrike" dirty="0">
                          <a:solidFill>
                            <a:srgbClr val="000000"/>
                          </a:solidFill>
                          <a:effectLst/>
                          <a:latin typeface="Times New Roman"/>
                        </a:rPr>
                        <a:t>57,03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61,62</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60,47</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214161">
                <a:tc rowSpan="3">
                  <a:txBody>
                    <a:bodyPr/>
                    <a:lstStyle/>
                    <a:p>
                      <a:pPr algn="ctr" rtl="0" fontAlgn="ctr"/>
                      <a:r>
                        <a:rPr lang="ru-RU" sz="1600" b="1" i="0" u="none" strike="noStrike" dirty="0">
                          <a:solidFill>
                            <a:schemeClr val="tx1"/>
                          </a:solidFill>
                          <a:effectLst/>
                          <a:latin typeface="Times New Roman"/>
                        </a:rPr>
                        <a:t>Биология 11 класс</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0" i="0" u="none" strike="noStrike">
                          <a:solidFill>
                            <a:srgbClr val="000000"/>
                          </a:solidFill>
                          <a:effectLst/>
                          <a:latin typeface="Times New Roman"/>
                        </a:rPr>
                        <a:t>2021</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0" i="0" u="none" strike="noStrike" dirty="0">
                          <a:solidFill>
                            <a:srgbClr val="000000"/>
                          </a:solidFill>
                          <a:effectLst/>
                          <a:latin typeface="Times New Roman"/>
                        </a:rPr>
                        <a:t>69,55</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0" i="0" u="none" strike="noStrike" dirty="0">
                          <a:solidFill>
                            <a:srgbClr val="000000"/>
                          </a:solidFill>
                          <a:effectLst/>
                          <a:latin typeface="Times New Roman"/>
                        </a:rPr>
                        <a:t>57,74</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72,83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61,05</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4"/>
                  </a:ext>
                </a:extLst>
              </a:tr>
              <a:tr h="214161">
                <a:tc vMerge="1">
                  <a:txBody>
                    <a:bodyPr/>
                    <a:lstStyle/>
                    <a:p>
                      <a:endParaRPr lang="ru-RU"/>
                    </a:p>
                  </a:txBody>
                  <a:tcPr/>
                </a:tc>
                <a:tc>
                  <a:txBody>
                    <a:bodyPr/>
                    <a:lstStyle/>
                    <a:p>
                      <a:pPr algn="ctr" rtl="0" fontAlgn="ctr"/>
                      <a:r>
                        <a:rPr lang="ru-RU" sz="1600" b="0" i="0" u="none" strike="noStrike" dirty="0">
                          <a:solidFill>
                            <a:srgbClr val="000000"/>
                          </a:solidFill>
                          <a:effectLst/>
                          <a:latin typeface="Times New Roman"/>
                        </a:rPr>
                        <a:t>2022</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0" i="0" u="none" strike="noStrike" dirty="0">
                          <a:solidFill>
                            <a:srgbClr val="000000"/>
                          </a:solidFill>
                          <a:effectLst/>
                          <a:latin typeface="Times New Roman"/>
                        </a:rPr>
                        <a:t>69,90</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0" i="0" u="none" strike="noStrike" dirty="0">
                          <a:solidFill>
                            <a:srgbClr val="000000"/>
                          </a:solidFill>
                          <a:effectLst/>
                          <a:latin typeface="Times New Roman"/>
                        </a:rPr>
                        <a:t>58,84</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74,47</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62,08</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5"/>
                  </a:ext>
                </a:extLst>
              </a:tr>
              <a:tr h="214161">
                <a:tc vMerge="1">
                  <a:txBody>
                    <a:bodyPr/>
                    <a:lstStyle/>
                    <a:p>
                      <a:endParaRPr lang="ru-RU"/>
                    </a:p>
                  </a:txBody>
                  <a:tcPr/>
                </a:tc>
                <a:tc>
                  <a:txBody>
                    <a:bodyPr/>
                    <a:lstStyle/>
                    <a:p>
                      <a:pPr algn="ctr" rtl="0" fontAlgn="ctr"/>
                      <a:r>
                        <a:rPr lang="ru-RU" sz="1600" b="0" i="0" u="none" strike="noStrike">
                          <a:solidFill>
                            <a:srgbClr val="000000"/>
                          </a:solidFill>
                          <a:effectLst/>
                          <a:latin typeface="Times New Roman"/>
                        </a:rPr>
                        <a:t>2023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0" i="0" u="none" strike="noStrike" dirty="0">
                          <a:solidFill>
                            <a:srgbClr val="000000"/>
                          </a:solidFill>
                          <a:effectLst/>
                          <a:latin typeface="Times New Roman"/>
                        </a:rPr>
                        <a:t>70,31</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0" i="0" u="none" strike="noStrike" dirty="0">
                          <a:solidFill>
                            <a:srgbClr val="000000"/>
                          </a:solidFill>
                          <a:effectLst/>
                          <a:latin typeface="Times New Roman"/>
                        </a:rPr>
                        <a:t>59,78</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73,03</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rtl="0" fontAlgn="ctr"/>
                      <a:r>
                        <a:rPr lang="ru-RU" sz="1600" b="1" i="0" u="none" strike="noStrike" dirty="0">
                          <a:solidFill>
                            <a:srgbClr val="000000"/>
                          </a:solidFill>
                          <a:effectLst/>
                          <a:latin typeface="Times New Roman" panose="02020603050405020304" pitchFamily="18" charset="0"/>
                          <a:cs typeface="Times New Roman" panose="02020603050405020304" pitchFamily="18" charset="0"/>
                        </a:rPr>
                        <a:t>61,26</a:t>
                      </a:r>
                    </a:p>
                  </a:txBody>
                  <a:tcPr marL="7858" marR="7858" marT="7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16"/>
                  </a:ext>
                </a:extLst>
              </a:tr>
            </a:tbl>
          </a:graphicData>
        </a:graphic>
      </p:graphicFrame>
      <p:sp>
        <p:nvSpPr>
          <p:cNvPr id="7" name="Стрелка вверх 6"/>
          <p:cNvSpPr/>
          <p:nvPr/>
        </p:nvSpPr>
        <p:spPr>
          <a:xfrm>
            <a:off x="6893696" y="2953201"/>
            <a:ext cx="45719" cy="315069"/>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верх 7"/>
          <p:cNvSpPr/>
          <p:nvPr/>
        </p:nvSpPr>
        <p:spPr>
          <a:xfrm>
            <a:off x="6868216" y="3547661"/>
            <a:ext cx="65115" cy="360040"/>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верх 8"/>
          <p:cNvSpPr/>
          <p:nvPr/>
        </p:nvSpPr>
        <p:spPr>
          <a:xfrm>
            <a:off x="6862959" y="5222602"/>
            <a:ext cx="68924" cy="338708"/>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6897421" y="4487788"/>
            <a:ext cx="45719" cy="28803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верх 13"/>
          <p:cNvSpPr/>
          <p:nvPr/>
        </p:nvSpPr>
        <p:spPr>
          <a:xfrm>
            <a:off x="7863250" y="5201270"/>
            <a:ext cx="65115" cy="360040"/>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7884976" y="4487788"/>
            <a:ext cx="45719" cy="28803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flipH="1">
            <a:off x="6897421" y="6021288"/>
            <a:ext cx="59227" cy="28803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flipH="1">
            <a:off x="7862116" y="3679263"/>
            <a:ext cx="45719" cy="28803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низ 19"/>
          <p:cNvSpPr/>
          <p:nvPr/>
        </p:nvSpPr>
        <p:spPr>
          <a:xfrm>
            <a:off x="7895808" y="6021288"/>
            <a:ext cx="45719" cy="288032"/>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537"/>
            <a:ext cx="2763837" cy="10509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91538"/>
            <a:ext cx="53340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120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98777277"/>
              </p:ext>
            </p:extLst>
          </p:nvPr>
        </p:nvGraphicFramePr>
        <p:xfrm>
          <a:off x="971600" y="2420888"/>
          <a:ext cx="7560840" cy="2824758"/>
        </p:xfrm>
        <a:graphic>
          <a:graphicData uri="http://schemas.openxmlformats.org/drawingml/2006/table">
            <a:tbl>
              <a:tblPr>
                <a:tableStyleId>{5C22544A-7EE6-4342-B048-85BDC9FD1C3A}</a:tableStyleId>
              </a:tblPr>
              <a:tblGrid>
                <a:gridCol w="1890210">
                  <a:extLst>
                    <a:ext uri="{9D8B030D-6E8A-4147-A177-3AD203B41FA5}">
                      <a16:colId xmlns:a16="http://schemas.microsoft.com/office/drawing/2014/main" val="20000"/>
                    </a:ext>
                  </a:extLst>
                </a:gridCol>
                <a:gridCol w="846094">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tblGrid>
              <a:tr h="602482">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Биология, 8 класс</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Годы</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Задание 8.1 </a:t>
                      </a:r>
                      <a:endParaRPr lang="ru-RU" sz="1800" b="0" u="none" strike="noStrike" dirty="0" smtClean="0">
                        <a:solidFill>
                          <a:schemeClr val="tx1"/>
                        </a:solidFill>
                        <a:effectLst/>
                        <a:latin typeface="Times New Roman" panose="02020603050405020304" pitchFamily="18" charset="0"/>
                        <a:cs typeface="Times New Roman" panose="02020603050405020304" pitchFamily="18" charset="0"/>
                      </a:endParaRPr>
                    </a:p>
                    <a:p>
                      <a:pPr algn="ctr" fontAlgn="ctr"/>
                      <a:r>
                        <a:rPr lang="ru-RU" sz="1800" b="0" u="none" strike="noStrike" dirty="0" smtClean="0">
                          <a:solidFill>
                            <a:schemeClr val="tx1"/>
                          </a:solidFill>
                          <a:effectLst/>
                          <a:latin typeface="Times New Roman" panose="02020603050405020304" pitchFamily="18" charset="0"/>
                          <a:cs typeface="Times New Roman" panose="02020603050405020304" pitchFamily="18" charset="0"/>
                        </a:rPr>
                        <a:t>Кол-во</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Задание </a:t>
                      </a:r>
                      <a:r>
                        <a:rPr lang="ru-RU" sz="1800" b="0" u="none" strike="noStrike" dirty="0" smtClean="0">
                          <a:solidFill>
                            <a:schemeClr val="tx1"/>
                          </a:solidFill>
                          <a:effectLst/>
                          <a:latin typeface="Times New Roman" panose="02020603050405020304" pitchFamily="18" charset="0"/>
                          <a:cs typeface="Times New Roman" panose="02020603050405020304" pitchFamily="18" charset="0"/>
                        </a:rPr>
                        <a:t>8.1 </a:t>
                      </a:r>
                    </a:p>
                    <a:p>
                      <a:pPr algn="ctr" fontAlgn="ctr"/>
                      <a:r>
                        <a:rPr lang="ru-RU" sz="1800" b="0" u="none" strike="noStrike" dirty="0" smtClean="0">
                          <a:solidFill>
                            <a:schemeClr val="tx1"/>
                          </a:solidFill>
                          <a:effectLst/>
                          <a:latin typeface="Times New Roman" panose="02020603050405020304" pitchFamily="18" charset="0"/>
                          <a:cs typeface="Times New Roman" panose="02020603050405020304" pitchFamily="18" charset="0"/>
                        </a:rPr>
                        <a:t>%</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323474">
                <a:tc rowSpan="3">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Вся выборка</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2021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1" u="none" strike="noStrike" dirty="0">
                          <a:solidFill>
                            <a:schemeClr val="tx1"/>
                          </a:solidFill>
                          <a:effectLst/>
                          <a:latin typeface="Times New Roman" panose="02020603050405020304" pitchFamily="18" charset="0"/>
                          <a:cs typeface="Times New Roman" panose="02020603050405020304" pitchFamily="18" charset="0"/>
                        </a:rPr>
                        <a:t>207700</a:t>
                      </a:r>
                      <a:endParaRPr lang="ru-RU"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1" u="none" strike="noStrike" dirty="0">
                          <a:solidFill>
                            <a:schemeClr val="tx1"/>
                          </a:solidFill>
                          <a:effectLst/>
                          <a:latin typeface="Times New Roman" panose="02020603050405020304" pitchFamily="18" charset="0"/>
                          <a:cs typeface="Times New Roman" panose="02020603050405020304" pitchFamily="18" charset="0"/>
                        </a:rPr>
                        <a:t>55,47</a:t>
                      </a:r>
                      <a:endParaRPr lang="ru-RU"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2169">
                <a:tc vMerge="1">
                  <a:txBody>
                    <a:bodyPr/>
                    <a:lstStyle/>
                    <a:p>
                      <a:endParaRPr lang="ru-RU"/>
                    </a:p>
                  </a:txBody>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2022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1" u="none" strike="noStrike" dirty="0">
                          <a:solidFill>
                            <a:schemeClr val="tx1"/>
                          </a:solidFill>
                          <a:effectLst/>
                          <a:latin typeface="Times New Roman" panose="02020603050405020304" pitchFamily="18" charset="0"/>
                          <a:cs typeface="Times New Roman" panose="02020603050405020304" pitchFamily="18" charset="0"/>
                        </a:rPr>
                        <a:t>88053</a:t>
                      </a:r>
                      <a:endParaRPr lang="ru-RU"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1" u="none" strike="noStrike" dirty="0">
                          <a:solidFill>
                            <a:schemeClr val="tx1"/>
                          </a:solidFill>
                          <a:effectLst/>
                          <a:latin typeface="Times New Roman" panose="02020603050405020304" pitchFamily="18" charset="0"/>
                          <a:cs typeface="Times New Roman" panose="02020603050405020304" pitchFamily="18" charset="0"/>
                        </a:rPr>
                        <a:t>60,76</a:t>
                      </a:r>
                      <a:endParaRPr lang="ru-RU"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32846">
                <a:tc vMerge="1">
                  <a:txBody>
                    <a:bodyPr/>
                    <a:lstStyle/>
                    <a:p>
                      <a:endParaRPr lang="ru-RU"/>
                    </a:p>
                  </a:txBody>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2023</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1" u="none" strike="noStrike" dirty="0">
                          <a:solidFill>
                            <a:schemeClr val="tx1"/>
                          </a:solidFill>
                          <a:effectLst/>
                          <a:latin typeface="Times New Roman" panose="02020603050405020304" pitchFamily="18" charset="0"/>
                          <a:cs typeface="Times New Roman" panose="02020603050405020304" pitchFamily="18" charset="0"/>
                        </a:rPr>
                        <a:t>104063</a:t>
                      </a:r>
                      <a:endParaRPr lang="ru-RU"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1" u="none" strike="noStrike" dirty="0">
                          <a:solidFill>
                            <a:schemeClr val="tx1"/>
                          </a:solidFill>
                          <a:effectLst/>
                          <a:latin typeface="Times New Roman" panose="02020603050405020304" pitchFamily="18" charset="0"/>
                          <a:cs typeface="Times New Roman" panose="02020603050405020304" pitchFamily="18" charset="0"/>
                        </a:rPr>
                        <a:t>69,61</a:t>
                      </a:r>
                      <a:endParaRPr lang="ru-RU"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3777">
                <a:tc gridSpan="4">
                  <a:txBody>
                    <a:bodyPr/>
                    <a:lstStyle/>
                    <a:p>
                      <a:pPr algn="ctr" fontAlgn="ctr"/>
                      <a:endParaRPr lang="ru-RU" sz="16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323474">
                <a:tc rowSpan="3">
                  <a:txBody>
                    <a:bodyPr/>
                    <a:lstStyle/>
                    <a:p>
                      <a:pPr algn="ctr" fontAlgn="ctr"/>
                      <a:r>
                        <a:rPr lang="ru-RU" sz="1800" b="0" u="none" strike="noStrike" dirty="0">
                          <a:solidFill>
                            <a:schemeClr val="tx1"/>
                          </a:solidFill>
                          <a:effectLst/>
                          <a:latin typeface="Times New Roman" panose="02020603050405020304" pitchFamily="18" charset="0"/>
                          <a:cs typeface="Times New Roman" panose="02020603050405020304" pitchFamily="18" charset="0"/>
                        </a:rPr>
                        <a:t>Республика Башкортостан</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2021</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1" u="none" strike="noStrike" dirty="0">
                          <a:solidFill>
                            <a:schemeClr val="tx1"/>
                          </a:solidFill>
                          <a:effectLst/>
                          <a:latin typeface="Times New Roman" panose="02020603050405020304" pitchFamily="18" charset="0"/>
                          <a:cs typeface="Times New Roman" panose="02020603050405020304" pitchFamily="18" charset="0"/>
                        </a:rPr>
                        <a:t>7447</a:t>
                      </a:r>
                      <a:endParaRPr lang="ru-RU"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1" u="none" strike="noStrike" dirty="0">
                          <a:solidFill>
                            <a:schemeClr val="tx1"/>
                          </a:solidFill>
                          <a:effectLst/>
                          <a:latin typeface="Times New Roman" panose="02020603050405020304" pitchFamily="18" charset="0"/>
                          <a:cs typeface="Times New Roman" panose="02020603050405020304" pitchFamily="18" charset="0"/>
                        </a:rPr>
                        <a:t>61,30</a:t>
                      </a:r>
                      <a:endParaRPr lang="ru-RU"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23474">
                <a:tc vMerge="1">
                  <a:txBody>
                    <a:bodyPr/>
                    <a:lstStyle/>
                    <a:p>
                      <a:endParaRPr lang="ru-RU"/>
                    </a:p>
                  </a:txBody>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2022</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solidFill>
                            <a:schemeClr val="tx1"/>
                          </a:solidFill>
                          <a:effectLst/>
                          <a:latin typeface="Times New Roman" panose="02020603050405020304" pitchFamily="18" charset="0"/>
                          <a:cs typeface="Times New Roman" panose="02020603050405020304" pitchFamily="18" charset="0"/>
                        </a:rPr>
                        <a:t>2675</a:t>
                      </a:r>
                      <a:endParaRPr lang="ru-RU"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1" u="none" strike="noStrike" dirty="0">
                          <a:solidFill>
                            <a:schemeClr val="tx1"/>
                          </a:solidFill>
                          <a:effectLst/>
                          <a:latin typeface="Times New Roman" panose="02020603050405020304" pitchFamily="18" charset="0"/>
                          <a:cs typeface="Times New Roman" panose="02020603050405020304" pitchFamily="18" charset="0"/>
                        </a:rPr>
                        <a:t>64,78</a:t>
                      </a:r>
                      <a:endParaRPr lang="ru-RU"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23474">
                <a:tc vMerge="1">
                  <a:txBody>
                    <a:bodyPr/>
                    <a:lstStyle/>
                    <a:p>
                      <a:endParaRPr lang="ru-RU"/>
                    </a:p>
                  </a:txBody>
                  <a:tcPr/>
                </a:tc>
                <a:tc>
                  <a:txBody>
                    <a:bodyPr/>
                    <a:lstStyle/>
                    <a:p>
                      <a:pPr algn="ctr" fontAlgn="ctr"/>
                      <a:r>
                        <a:rPr lang="ru-RU" sz="1800" b="0" i="0" u="none" strike="noStrike" dirty="0" smtClean="0">
                          <a:solidFill>
                            <a:schemeClr val="tx1"/>
                          </a:solidFill>
                          <a:effectLst/>
                          <a:latin typeface="Times New Roman" panose="02020603050405020304" pitchFamily="18" charset="0"/>
                          <a:cs typeface="Times New Roman" panose="02020603050405020304" pitchFamily="18" charset="0"/>
                        </a:rPr>
                        <a:t>2023</a:t>
                      </a:r>
                      <a:endParaRPr lang="ru-RU"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solidFill>
                            <a:schemeClr val="tx1"/>
                          </a:solidFill>
                          <a:effectLst/>
                          <a:latin typeface="Times New Roman" panose="02020603050405020304" pitchFamily="18" charset="0"/>
                          <a:cs typeface="Times New Roman" panose="02020603050405020304" pitchFamily="18" charset="0"/>
                        </a:rPr>
                        <a:t>3706</a:t>
                      </a:r>
                      <a:endParaRPr lang="ru-RU"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600" b="1" u="none" strike="noStrike" dirty="0">
                          <a:solidFill>
                            <a:schemeClr val="tx1"/>
                          </a:solidFill>
                          <a:effectLst/>
                          <a:latin typeface="Times New Roman" panose="02020603050405020304" pitchFamily="18" charset="0"/>
                          <a:cs typeface="Times New Roman" panose="02020603050405020304" pitchFamily="18" charset="0"/>
                        </a:rPr>
                        <a:t>71,65</a:t>
                      </a:r>
                      <a:endParaRPr lang="ru-RU" sz="16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937131056"/>
              </p:ext>
            </p:extLst>
          </p:nvPr>
        </p:nvGraphicFramePr>
        <p:xfrm>
          <a:off x="1381924" y="1268760"/>
          <a:ext cx="6408712" cy="832485"/>
        </p:xfrm>
        <a:graphic>
          <a:graphicData uri="http://schemas.openxmlformats.org/drawingml/2006/table">
            <a:tbl>
              <a:tblPr>
                <a:tableStyleId>{5C22544A-7EE6-4342-B048-85BDC9FD1C3A}</a:tableStyleId>
              </a:tblPr>
              <a:tblGrid>
                <a:gridCol w="6408712">
                  <a:extLst>
                    <a:ext uri="{9D8B030D-6E8A-4147-A177-3AD203B41FA5}">
                      <a16:colId xmlns:a16="http://schemas.microsoft.com/office/drawing/2014/main" val="20000"/>
                    </a:ext>
                  </a:extLst>
                </a:gridCol>
              </a:tblGrid>
              <a:tr h="819150">
                <a:tc>
                  <a:txBody>
                    <a:bodyPr/>
                    <a:lstStyle/>
                    <a:p>
                      <a:pPr algn="ctr" rtl="0" fontAlgn="ctr"/>
                      <a:r>
                        <a:rPr lang="ru-RU" sz="1800" b="1" u="none" strike="noStrike" dirty="0">
                          <a:solidFill>
                            <a:srgbClr val="FF0000"/>
                          </a:solidFill>
                          <a:effectLst/>
                        </a:rPr>
                        <a:t>Задания ВПР по учебному предмету «Биология», определяющие </a:t>
                      </a:r>
                      <a:r>
                        <a:rPr lang="ru-RU" sz="1800" b="1" u="none" strike="noStrike" dirty="0" smtClean="0">
                          <a:solidFill>
                            <a:srgbClr val="FF0000"/>
                          </a:solidFill>
                          <a:effectLst/>
                        </a:rPr>
                        <a:t>средневзвешенный </a:t>
                      </a:r>
                      <a:r>
                        <a:rPr lang="ru-RU" sz="1800" b="1" u="none" strike="noStrike" dirty="0">
                          <a:solidFill>
                            <a:srgbClr val="FF0000"/>
                          </a:solidFill>
                          <a:effectLst/>
                        </a:rPr>
                        <a:t>процент выполнения заданий ВПР, оценивающих функциональную грамотность</a:t>
                      </a:r>
                      <a:endParaRPr lang="ru-RU" sz="1800" b="1" i="0" u="none" strike="noStrike" dirty="0">
                        <a:solidFill>
                          <a:srgbClr val="FF0000"/>
                        </a:solidFill>
                        <a:effectLst/>
                        <a:latin typeface="Times New Roman"/>
                      </a:endParaRPr>
                    </a:p>
                  </a:txBody>
                  <a:tcPr marL="9525" marR="9525" marT="9525" marB="0" anchor="ctr"/>
                </a:tc>
                <a:extLst>
                  <a:ext uri="{0D108BD9-81ED-4DB2-BD59-A6C34878D82A}">
                    <a16:rowId xmlns:a16="http://schemas.microsoft.com/office/drawing/2014/main" val="10000"/>
                  </a:ext>
                </a:extLst>
              </a:tr>
            </a:tbl>
          </a:graphicData>
        </a:graphic>
      </p:graphicFrame>
      <p:pic>
        <p:nvPicPr>
          <p:cNvPr id="21"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Прямая соединительная линия 21"/>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Прямая соединительная линия 22"/>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24" name="Прямая соединительная линия 23"/>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27565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04" y="1654078"/>
            <a:ext cx="4871314" cy="386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Batalov\Desktop\ЛОГОТИП\РЦОК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Прямая соединительная линия 6"/>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8" name="Прямая соединительная линия 7"/>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2" name="Прямоугольник 1"/>
          <p:cNvSpPr/>
          <p:nvPr/>
        </p:nvSpPr>
        <p:spPr>
          <a:xfrm>
            <a:off x="2664040" y="499296"/>
            <a:ext cx="6300448" cy="369332"/>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ВПР-2023	                               Биология, </a:t>
            </a:r>
            <a:r>
              <a:rPr lang="ru-RU" b="1" dirty="0">
                <a:solidFill>
                  <a:srgbClr val="FF0000"/>
                </a:solidFill>
                <a:latin typeface="Times New Roman" panose="02020603050405020304" pitchFamily="18" charset="0"/>
                <a:cs typeface="Times New Roman" panose="02020603050405020304" pitchFamily="18" charset="0"/>
              </a:rPr>
              <a:t>8 класс</a:t>
            </a:r>
          </a:p>
        </p:txBody>
      </p:sp>
      <p:sp>
        <p:nvSpPr>
          <p:cNvPr id="9" name="Прямоугольник 8"/>
          <p:cNvSpPr/>
          <p:nvPr/>
        </p:nvSpPr>
        <p:spPr>
          <a:xfrm>
            <a:off x="3707904" y="868628"/>
            <a:ext cx="5112569" cy="646331"/>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Задание 8.1</a:t>
            </a:r>
          </a:p>
          <a:p>
            <a:pPr algn="ctr"/>
            <a:r>
              <a:rPr lang="ru-RU" b="1" dirty="0" smtClean="0">
                <a:solidFill>
                  <a:schemeClr val="tx2">
                    <a:lumMod val="75000"/>
                  </a:schemeClr>
                </a:solidFill>
                <a:latin typeface="Times New Roman" panose="02020603050405020304" pitchFamily="18" charset="0"/>
                <a:cs typeface="Times New Roman" panose="02020603050405020304" pitchFamily="18" charset="0"/>
              </a:rPr>
              <a:t>задание </a:t>
            </a:r>
            <a:r>
              <a:rPr lang="ru-RU" b="1" dirty="0">
                <a:solidFill>
                  <a:schemeClr val="tx2">
                    <a:lumMod val="75000"/>
                  </a:schemeClr>
                </a:solidFill>
                <a:latin typeface="Times New Roman" panose="02020603050405020304" pitchFamily="18" charset="0"/>
                <a:cs typeface="Times New Roman" panose="02020603050405020304" pitchFamily="18" charset="0"/>
              </a:rPr>
              <a:t>повышенного уровня </a:t>
            </a:r>
            <a:r>
              <a:rPr lang="ru-RU" b="1" dirty="0" smtClean="0">
                <a:solidFill>
                  <a:schemeClr val="tx2">
                    <a:lumMod val="75000"/>
                  </a:schemeClr>
                </a:solidFill>
                <a:latin typeface="Times New Roman" panose="02020603050405020304" pitchFamily="18" charset="0"/>
                <a:cs typeface="Times New Roman" panose="02020603050405020304" pitchFamily="18" charset="0"/>
              </a:rPr>
              <a:t>сложности</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405061" y="1654078"/>
            <a:ext cx="2448273" cy="369332"/>
          </a:xfrm>
          <a:prstGeom prst="rect">
            <a:avLst/>
          </a:prstGeom>
        </p:spPr>
        <p:txBody>
          <a:bodyPr wrap="square">
            <a:spAutoFit/>
          </a:bodyPr>
          <a:lstStyle/>
          <a:p>
            <a:pPr algn="ctr" fontAlgn="b"/>
            <a:r>
              <a:rPr lang="ru-RU" b="1" dirty="0" smtClean="0">
                <a:solidFill>
                  <a:srgbClr val="00B050"/>
                </a:solidFill>
                <a:latin typeface="Times New Roman" panose="02020603050405020304" pitchFamily="18" charset="0"/>
                <a:cs typeface="Times New Roman" panose="02020603050405020304" pitchFamily="18" charset="0"/>
              </a:rPr>
              <a:t>ВПР 2023 - 71,65 %</a:t>
            </a:r>
            <a:endParaRPr lang="ru-RU" b="1" dirty="0">
              <a:solidFill>
                <a:srgbClr val="00B05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860032" y="2348880"/>
            <a:ext cx="4158208" cy="2585323"/>
          </a:xfrm>
          <a:prstGeom prst="rect">
            <a:avLst/>
          </a:prstGeom>
        </p:spPr>
        <p:txBody>
          <a:bodyPr wrap="square">
            <a:spAutoFit/>
          </a:bodyPr>
          <a:lstStyle/>
          <a:p>
            <a:r>
              <a:rPr lang="ru-RU" b="1" dirty="0">
                <a:solidFill>
                  <a:schemeClr val="tx2">
                    <a:lumMod val="75000"/>
                  </a:schemeClr>
                </a:solidFill>
                <a:latin typeface="Times New Roman" panose="02020603050405020304" pitchFamily="18" charset="0"/>
                <a:cs typeface="Times New Roman" panose="02020603050405020304" pitchFamily="18" charset="0"/>
              </a:rPr>
              <a:t>Проверяемые требования к уровню подготовки:</a:t>
            </a:r>
          </a:p>
          <a:p>
            <a:pPr marL="285750" indent="-285750">
              <a:buFont typeface="Wingdings" panose="05000000000000000000" pitchFamily="2" charset="2"/>
              <a:buChar char="q"/>
            </a:pPr>
            <a:r>
              <a:rPr lang="ru-RU" b="1" dirty="0" err="1">
                <a:solidFill>
                  <a:schemeClr val="tx2">
                    <a:lumMod val="75000"/>
                  </a:schemeClr>
                </a:solidFill>
                <a:latin typeface="Times New Roman" panose="02020603050405020304" pitchFamily="18" charset="0"/>
                <a:cs typeface="Times New Roman" panose="02020603050405020304" pitchFamily="18" charset="0"/>
              </a:rPr>
              <a:t>Метапредметные</a:t>
            </a:r>
            <a:r>
              <a:rPr lang="ru-RU" b="1" dirty="0">
                <a:solidFill>
                  <a:schemeClr val="tx2">
                    <a:lumMod val="75000"/>
                  </a:schemeClr>
                </a:solidFill>
                <a:latin typeface="Times New Roman" panose="02020603050405020304" pitchFamily="18" charset="0"/>
                <a:cs typeface="Times New Roman" panose="02020603050405020304" pitchFamily="18" charset="0"/>
              </a:rPr>
              <a:t>:</a:t>
            </a:r>
          </a:p>
          <a:p>
            <a:pPr marL="534988" indent="-173038" algn="just">
              <a:buFont typeface="Wingdings" panose="05000000000000000000" pitchFamily="2" charset="2"/>
              <a:buChar char="§"/>
            </a:pPr>
            <a:r>
              <a:rPr lang="ru-RU" dirty="0">
                <a:latin typeface="Times New Roman" panose="02020603050405020304" pitchFamily="18" charset="0"/>
                <a:cs typeface="Times New Roman" panose="02020603050405020304" pitchFamily="18" charset="0"/>
              </a:rPr>
              <a:t>умение устанавливать причинно-следственные связи, строить логическое рассуждение, умозаключение (индуктивное, дедуктивное и по аналогии) и делать выводы;</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608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116639"/>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Прямая соединительная линия 2"/>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Прямая соединительная линия 3"/>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5" name="Прямая соединительная линия 4"/>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2567955" y="505901"/>
            <a:ext cx="6480720" cy="1077107"/>
          </a:xfrm>
          <a:prstGeom prst="rect">
            <a:avLst/>
          </a:prstGeom>
          <a:noFill/>
        </p:spPr>
        <p:txBody>
          <a:bodyPr wrap="square" lIns="91332" tIns="45665" rIns="91332" bIns="45665" rtlCol="0">
            <a:spAutoFit/>
          </a:bodyPr>
          <a:lstStyle/>
          <a:p>
            <a:pPr algn="ct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Оценочные процедуры: </a:t>
            </a:r>
            <a:endPar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понятие </a:t>
            </a:r>
            <a:r>
              <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и содержание</a:t>
            </a:r>
            <a:endParaRPr lang="ru-RU"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77843" y="1988840"/>
            <a:ext cx="8414637" cy="1200329"/>
          </a:xfrm>
          <a:prstGeom prst="rect">
            <a:avLst/>
          </a:prstGeom>
        </p:spPr>
        <p:txBody>
          <a:bodyPr wrap="square">
            <a:spAutoFit/>
          </a:bodyPr>
          <a:lstStyle/>
          <a:p>
            <a:pPr marL="2514600" indent="-2514600" algn="just"/>
            <a:r>
              <a:rPr lang="ru-RU" b="1" dirty="0">
                <a:latin typeface="Times New Roman" panose="02020603050405020304" pitchFamily="18" charset="0"/>
                <a:cs typeface="Times New Roman" panose="02020603050405020304" pitchFamily="18" charset="0"/>
              </a:rPr>
              <a:t>Оценочные процедуры – это систематические методы, с помощью которых определяется степень и качество достижения поставленных целей, а также оценивается эффективность деятельности в определенной области.</a:t>
            </a:r>
          </a:p>
        </p:txBody>
      </p:sp>
      <p:sp>
        <p:nvSpPr>
          <p:cNvPr id="7" name="Прямоугольник 6"/>
          <p:cNvSpPr/>
          <p:nvPr/>
        </p:nvSpPr>
        <p:spPr>
          <a:xfrm>
            <a:off x="477843" y="3573016"/>
            <a:ext cx="8414638" cy="1754326"/>
          </a:xfrm>
          <a:prstGeom prst="rect">
            <a:avLst/>
          </a:prstGeom>
        </p:spPr>
        <p:txBody>
          <a:bodyPr wrap="square">
            <a:spAutoFit/>
          </a:bodyPr>
          <a:lstStyle/>
          <a:p>
            <a:pPr marL="2600325" indent="-2600325" algn="just"/>
            <a:r>
              <a:rPr lang="ru-RU" b="1" dirty="0">
                <a:latin typeface="Times New Roman" panose="02020603050405020304" pitchFamily="18" charset="0"/>
                <a:cs typeface="Times New Roman" panose="02020603050405020304" pitchFamily="18" charset="0"/>
              </a:rPr>
              <a:t>Оценочные процедуры — это методы и инструменты, используемые для оценки и измерения определенных характеристик, свойств или процессов. Они позволяют получить информацию, которая помогает принимать обоснованные решения и делать оценку </a:t>
            </a:r>
            <a:r>
              <a:rPr lang="ru-RU" b="1" dirty="0" smtClean="0">
                <a:latin typeface="Times New Roman" panose="02020603050405020304" pitchFamily="18" charset="0"/>
                <a:cs typeface="Times New Roman" panose="02020603050405020304" pitchFamily="18" charset="0"/>
              </a:rPr>
              <a:t>эффективности.</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7540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Прямая соединительная линия 5"/>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7" name="Прямая соединительная линия 6"/>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8" name="Прямоугольник 7"/>
          <p:cNvSpPr/>
          <p:nvPr/>
        </p:nvSpPr>
        <p:spPr>
          <a:xfrm>
            <a:off x="2627784" y="404664"/>
            <a:ext cx="6264696" cy="369332"/>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ВПР-2023</a:t>
            </a:r>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Биология, 5 класс</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202318" y="957852"/>
            <a:ext cx="3619684" cy="369221"/>
          </a:xfrm>
          <a:prstGeom prst="rect">
            <a:avLst/>
          </a:prstGeom>
          <a:noFill/>
        </p:spPr>
        <p:txBody>
          <a:bodyPr wrap="none" lIns="91332" tIns="45665" rIns="91332" bIns="45665" rtlCol="0">
            <a:spAutoFit/>
          </a:bodyPr>
          <a:lstStyle/>
          <a:p>
            <a:r>
              <a:rPr lang="ru-RU" b="1" dirty="0" smtClean="0">
                <a:solidFill>
                  <a:schemeClr val="tx2"/>
                </a:solidFill>
                <a:latin typeface="Times New Roman" panose="02020603050405020304" pitchFamily="18" charset="0"/>
                <a:cs typeface="Times New Roman" panose="02020603050405020304" pitchFamily="18" charset="0"/>
              </a:rPr>
              <a:t>Задание          1.1           1.2         1.3</a:t>
            </a:r>
            <a:endParaRPr lang="ru-RU" b="1" dirty="0">
              <a:solidFill>
                <a:schemeClr val="tx2"/>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98" t="13501" r="31712" b="4041"/>
          <a:stretch/>
        </p:blipFill>
        <p:spPr bwMode="auto">
          <a:xfrm>
            <a:off x="226410" y="1268760"/>
            <a:ext cx="3839596"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Таблица 1"/>
          <p:cNvGraphicFramePr>
            <a:graphicFrameLocks noGrp="1"/>
          </p:cNvGraphicFramePr>
          <p:nvPr>
            <p:extLst>
              <p:ext uri="{D42A27DB-BD31-4B8C-83A1-F6EECF244321}">
                <p14:modId xmlns:p14="http://schemas.microsoft.com/office/powerpoint/2010/main" val="1319430052"/>
              </p:ext>
            </p:extLst>
          </p:nvPr>
        </p:nvGraphicFramePr>
        <p:xfrm>
          <a:off x="5197223" y="1268760"/>
          <a:ext cx="2935537" cy="411972"/>
        </p:xfrm>
        <a:graphic>
          <a:graphicData uri="http://schemas.openxmlformats.org/drawingml/2006/table">
            <a:tbl>
              <a:tblPr>
                <a:tableStyleId>{5C22544A-7EE6-4342-B048-85BDC9FD1C3A}</a:tableStyleId>
              </a:tblPr>
              <a:tblGrid>
                <a:gridCol w="1148681">
                  <a:extLst>
                    <a:ext uri="{9D8B030D-6E8A-4147-A177-3AD203B41FA5}">
                      <a16:colId xmlns:a16="http://schemas.microsoft.com/office/drawing/2014/main" val="20000"/>
                    </a:ext>
                  </a:extLst>
                </a:gridCol>
                <a:gridCol w="893428">
                  <a:extLst>
                    <a:ext uri="{9D8B030D-6E8A-4147-A177-3AD203B41FA5}">
                      <a16:colId xmlns:a16="http://schemas.microsoft.com/office/drawing/2014/main" val="20001"/>
                    </a:ext>
                  </a:extLst>
                </a:gridCol>
                <a:gridCol w="893428">
                  <a:extLst>
                    <a:ext uri="{9D8B030D-6E8A-4147-A177-3AD203B41FA5}">
                      <a16:colId xmlns:a16="http://schemas.microsoft.com/office/drawing/2014/main" val="20002"/>
                    </a:ext>
                  </a:extLst>
                </a:gridCol>
              </a:tblGrid>
              <a:tr h="411972">
                <a:tc>
                  <a:txBody>
                    <a:bodyPr/>
                    <a:lstStyle/>
                    <a:p>
                      <a:pPr algn="ctr" fontAlgn="b"/>
                      <a:r>
                        <a:rPr lang="ru-RU" sz="1200" b="1" u="none" strike="noStrike" dirty="0">
                          <a:effectLst/>
                          <a:latin typeface="Times New Roman" panose="02020603050405020304" pitchFamily="18" charset="0"/>
                          <a:cs typeface="Times New Roman" panose="02020603050405020304" pitchFamily="18" charset="0"/>
                        </a:rPr>
                        <a:t>97,85</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1200" b="1" u="none" strike="noStrike" dirty="0">
                          <a:effectLst/>
                          <a:latin typeface="Times New Roman" panose="02020603050405020304" pitchFamily="18" charset="0"/>
                          <a:cs typeface="Times New Roman" panose="02020603050405020304" pitchFamily="18" charset="0"/>
                        </a:rPr>
                        <a:t>47,26</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ru-RU" sz="1200" b="1" u="none" strike="noStrike" dirty="0">
                          <a:effectLst/>
                          <a:latin typeface="Times New Roman" panose="02020603050405020304" pitchFamily="18" charset="0"/>
                          <a:cs typeface="Times New Roman" panose="02020603050405020304" pitchFamily="18" charset="0"/>
                        </a:rPr>
                        <a:t>38,56</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sp>
        <p:nvSpPr>
          <p:cNvPr id="12" name="Прямоугольник 11"/>
          <p:cNvSpPr/>
          <p:nvPr/>
        </p:nvSpPr>
        <p:spPr>
          <a:xfrm>
            <a:off x="4192597" y="692696"/>
            <a:ext cx="4944790" cy="369332"/>
          </a:xfrm>
          <a:prstGeom prst="rect">
            <a:avLst/>
          </a:prstGeom>
        </p:spPr>
        <p:txBody>
          <a:bodyPr wrap="square">
            <a:spAutoFit/>
          </a:bodyPr>
          <a:lstStyle/>
          <a:p>
            <a:pPr algn="ctr"/>
            <a:r>
              <a:rPr lang="ru-RU" b="1" dirty="0" smtClean="0">
                <a:solidFill>
                  <a:srgbClr val="00B050"/>
                </a:solidFill>
                <a:latin typeface="Times New Roman" panose="02020603050405020304" pitchFamily="18" charset="0"/>
                <a:cs typeface="Times New Roman" panose="02020603050405020304" pitchFamily="18" charset="0"/>
              </a:rPr>
              <a:t>задание базового уровня сложности</a:t>
            </a:r>
            <a:endParaRPr lang="ru-RU" b="1" dirty="0">
              <a:solidFill>
                <a:srgbClr val="00B050"/>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007539" y="4149080"/>
            <a:ext cx="5075066" cy="1754326"/>
          </a:xfrm>
          <a:prstGeom prst="rect">
            <a:avLst/>
          </a:prstGeom>
        </p:spPr>
        <p:txBody>
          <a:bodyPr wrap="square">
            <a:spAutoFit/>
          </a:bodyPr>
          <a:lstStyle/>
          <a:p>
            <a:r>
              <a:rPr lang="ru-RU" b="1" dirty="0">
                <a:solidFill>
                  <a:schemeClr val="tx2">
                    <a:lumMod val="75000"/>
                  </a:schemeClr>
                </a:solidFill>
                <a:latin typeface="Times New Roman" panose="02020603050405020304" pitchFamily="18" charset="0"/>
                <a:cs typeface="Times New Roman" panose="02020603050405020304" pitchFamily="18" charset="0"/>
              </a:rPr>
              <a:t>Проверяемые требования к уровню подготовки:</a:t>
            </a:r>
          </a:p>
          <a:p>
            <a:pPr marL="715963" indent="-285750">
              <a:buFont typeface="Wingdings" panose="05000000000000000000" pitchFamily="2" charset="2"/>
              <a:buChar char="q"/>
            </a:pPr>
            <a:r>
              <a:rPr lang="ru-RU" sz="1600" b="1" dirty="0" err="1" smtClean="0">
                <a:solidFill>
                  <a:schemeClr val="tx2">
                    <a:lumMod val="75000"/>
                  </a:schemeClr>
                </a:solidFill>
                <a:latin typeface="Times New Roman" panose="02020603050405020304" pitchFamily="18" charset="0"/>
                <a:cs typeface="Times New Roman" panose="02020603050405020304" pitchFamily="18" charset="0"/>
              </a:rPr>
              <a:t>Метапредметные</a:t>
            </a:r>
            <a:r>
              <a:rPr lang="ru-RU" sz="1600" b="1" dirty="0" smtClean="0">
                <a:solidFill>
                  <a:schemeClr val="tx2">
                    <a:lumMod val="75000"/>
                  </a:schemeClr>
                </a:solidFill>
                <a:latin typeface="Times New Roman" panose="02020603050405020304" pitchFamily="18" charset="0"/>
                <a:cs typeface="Times New Roman" panose="02020603050405020304" pitchFamily="18" charset="0"/>
              </a:rPr>
              <a:t>:</a:t>
            </a:r>
          </a:p>
          <a:p>
            <a:pPr marL="985838" indent="-357188" algn="just">
              <a:buFont typeface="Wingdings" panose="05000000000000000000" pitchFamily="2" charset="2"/>
              <a:buChar char="§"/>
            </a:pPr>
            <a:r>
              <a:rPr lang="ru-RU" sz="1400" dirty="0" smtClean="0">
                <a:latin typeface="Times New Roman" panose="02020603050405020304" pitchFamily="18" charset="0"/>
                <a:cs typeface="Times New Roman" panose="02020603050405020304" pitchFamily="18" charset="0"/>
              </a:rPr>
              <a:t>умение </a:t>
            </a:r>
            <a:r>
              <a:rPr lang="ru-RU" sz="1400" dirty="0">
                <a:latin typeface="Times New Roman" panose="02020603050405020304" pitchFamily="18" charset="0"/>
                <a:cs typeface="Times New Roman" panose="02020603050405020304" pitchFamily="18" charset="0"/>
              </a:rPr>
              <a:t>определять понятия, создавать обобщения, устанавливать аналогии, классифицировать, самостоятельно выбирать основания и критерии для </a:t>
            </a:r>
            <a:r>
              <a:rPr lang="ru-RU" sz="1400" dirty="0" smtClean="0">
                <a:latin typeface="Times New Roman" panose="02020603050405020304" pitchFamily="18" charset="0"/>
                <a:cs typeface="Times New Roman" panose="02020603050405020304" pitchFamily="18" charset="0"/>
              </a:rPr>
              <a:t>классификации.</a:t>
            </a:r>
          </a:p>
        </p:txBody>
      </p:sp>
      <p:sp>
        <p:nvSpPr>
          <p:cNvPr id="14" name="Прямоугольник 13"/>
          <p:cNvSpPr/>
          <p:nvPr/>
        </p:nvSpPr>
        <p:spPr>
          <a:xfrm>
            <a:off x="3874436" y="1844824"/>
            <a:ext cx="5075066" cy="2092881"/>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Проверяемые элементы содержания:</a:t>
            </a:r>
          </a:p>
          <a:p>
            <a:pPr marL="898525" indent="-285750" algn="just">
              <a:buFont typeface="Wingdings" panose="05000000000000000000" pitchFamily="2" charset="2"/>
              <a:buChar char="§"/>
            </a:pPr>
            <a:r>
              <a:rPr lang="ru-RU" sz="1400" dirty="0">
                <a:latin typeface="Times New Roman" panose="02020603050405020304" pitchFamily="18" charset="0"/>
                <a:cs typeface="Times New Roman" panose="02020603050405020304" pitchFamily="18" charset="0"/>
              </a:rPr>
              <a:t>Биология – наука о живой природе. Свойства живых организмов (структурированность, целостность, обмен веществ, движение, размножение, развитие, раздражимость, приспособленность, наследственность и изменчивость) их проявление у растений, животных, грибов и бактерий;</a:t>
            </a:r>
            <a:endParaRPr lang="ru-RU" sz="1400" b="1" dirty="0">
              <a:solidFill>
                <a:schemeClr val="tx2">
                  <a:lumMod val="75000"/>
                </a:schemeClr>
              </a:solidFill>
              <a:latin typeface="Times New Roman" panose="02020603050405020304" pitchFamily="18" charset="0"/>
              <a:cs typeface="Times New Roman" panose="02020603050405020304" pitchFamily="18" charset="0"/>
            </a:endParaRPr>
          </a:p>
          <a:p>
            <a:pPr marL="898525" indent="-285750" algn="just">
              <a:buFont typeface="Wingdings" panose="05000000000000000000" pitchFamily="2" charset="2"/>
              <a:buChar char="§"/>
            </a:pPr>
            <a:r>
              <a:rPr lang="ru-RU" sz="1400" dirty="0">
                <a:latin typeface="Times New Roman" panose="02020603050405020304" pitchFamily="18" charset="0"/>
                <a:cs typeface="Times New Roman" panose="02020603050405020304" pitchFamily="18" charset="0"/>
              </a:rPr>
              <a:t> Разнообразие организмов и их классификация. Основные царства живой природы.</a:t>
            </a:r>
          </a:p>
        </p:txBody>
      </p:sp>
    </p:spTree>
    <p:extLst>
      <p:ext uri="{BB962C8B-B14F-4D97-AF65-F5344CB8AC3E}">
        <p14:creationId xmlns:p14="http://schemas.microsoft.com/office/powerpoint/2010/main" val="577883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32240" y="497108"/>
            <a:ext cx="1369067" cy="369221"/>
          </a:xfrm>
          <a:prstGeom prst="rect">
            <a:avLst/>
          </a:prstGeom>
          <a:noFill/>
        </p:spPr>
        <p:txBody>
          <a:bodyPr wrap="none" lIns="91332" tIns="45665" rIns="91332" bIns="45665" rtlCol="0">
            <a:spAutoFit/>
          </a:bodyPr>
          <a:lstStyle/>
          <a:p>
            <a:r>
              <a:rPr lang="ru-RU" b="1" dirty="0" smtClean="0">
                <a:solidFill>
                  <a:srgbClr val="FF0000"/>
                </a:solidFill>
                <a:latin typeface="Times New Roman" panose="02020603050405020304" pitchFamily="18" charset="0"/>
                <a:cs typeface="Times New Roman" panose="02020603050405020304" pitchFamily="18" charset="0"/>
              </a:rPr>
              <a:t>Задание 8.2</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691680" y="404664"/>
            <a:ext cx="5450045" cy="646331"/>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ВПР-2023</a:t>
            </a:r>
            <a:endParaRPr lang="ru-RU" b="1" dirty="0">
              <a:solidFill>
                <a:srgbClr val="FF0000"/>
              </a:solidFill>
              <a:latin typeface="Times New Roman" panose="02020603050405020304" pitchFamily="18" charset="0"/>
              <a:cs typeface="Times New Roman" panose="02020603050405020304" pitchFamily="18" charset="0"/>
            </a:endParaRPr>
          </a:p>
          <a:p>
            <a:pPr algn="ctr"/>
            <a:r>
              <a:rPr lang="ru-RU" b="1" dirty="0" smtClean="0">
                <a:solidFill>
                  <a:srgbClr val="FF0000"/>
                </a:solidFill>
                <a:latin typeface="Times New Roman" panose="02020603050405020304" pitchFamily="18" charset="0"/>
                <a:cs typeface="Times New Roman" panose="02020603050405020304" pitchFamily="18" charset="0"/>
              </a:rPr>
              <a:t>Биология, 6 класс</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580112" y="819297"/>
            <a:ext cx="3529214" cy="646331"/>
          </a:xfrm>
          <a:prstGeom prst="rect">
            <a:avLst/>
          </a:prstGeom>
        </p:spPr>
        <p:txBody>
          <a:bodyPr wrap="square">
            <a:spAutoFit/>
          </a:bodyPr>
          <a:lstStyle/>
          <a:p>
            <a:pPr algn="ctr"/>
            <a:r>
              <a:rPr lang="ru-RU" b="1" dirty="0" smtClean="0">
                <a:solidFill>
                  <a:srgbClr val="00B050"/>
                </a:solidFill>
                <a:latin typeface="Times New Roman" panose="02020603050405020304" pitchFamily="18" charset="0"/>
                <a:cs typeface="Times New Roman" panose="02020603050405020304" pitchFamily="18" charset="0"/>
              </a:rPr>
              <a:t>задание повышенного уровня сложности</a:t>
            </a:r>
            <a:endParaRPr lang="ru-RU" b="1" dirty="0">
              <a:solidFill>
                <a:srgbClr val="00B050"/>
              </a:solidFill>
              <a:latin typeface="Times New Roman" panose="02020603050405020304" pitchFamily="18" charset="0"/>
              <a:cs typeface="Times New Roman" panose="02020603050405020304" pitchFamily="18" charset="0"/>
            </a:endParaRPr>
          </a:p>
        </p:txBody>
      </p:sp>
      <p:pic>
        <p:nvPicPr>
          <p:cNvPr id="7" name="Picture 2" descr="C:\Users\Batalov\Desktop\ЛОГОТИП\РЦОК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Прямая соединительная линия 8"/>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Прямая соединительная линия 9"/>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1" name="Прямая соединительная линия 10"/>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042" t="25373" r="32139" b="9177"/>
          <a:stretch/>
        </p:blipFill>
        <p:spPr bwMode="auto">
          <a:xfrm>
            <a:off x="60736" y="1517776"/>
            <a:ext cx="3901120" cy="3699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3817415" y="1384544"/>
            <a:ext cx="5075066" cy="2092881"/>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Проверяемые элементы содержания:</a:t>
            </a:r>
          </a:p>
          <a:p>
            <a:pPr marL="285750" indent="-285750" algn="just">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Биология как наука. Методы изучения живых организмов. Роль биологии в познании окружающего мира и практической деятельности </a:t>
            </a:r>
            <a:r>
              <a:rPr lang="ru-RU" sz="1400" dirty="0" smtClean="0">
                <a:latin typeface="Times New Roman" panose="02020603050405020304" pitchFamily="18" charset="0"/>
                <a:cs typeface="Times New Roman" panose="02020603050405020304" pitchFamily="18" charset="0"/>
              </a:rPr>
              <a:t>людей;</a:t>
            </a:r>
          </a:p>
          <a:p>
            <a:pPr marL="285750" indent="-285750" algn="just">
              <a:buFont typeface="Wingdings" panose="05000000000000000000" pitchFamily="2" charset="2"/>
              <a:buChar char="q"/>
            </a:pPr>
            <a:r>
              <a:rPr lang="ru-RU" sz="1400" dirty="0">
                <a:latin typeface="Times New Roman" panose="02020603050405020304" pitchFamily="18" charset="0"/>
                <a:cs typeface="Times New Roman" panose="02020603050405020304" pitchFamily="18" charset="0"/>
              </a:rPr>
              <a:t>Свойства живых организмов (структурированность, целостность, обмен веществ, движение, размножение, развитие, раздражимость, приспособленность, наследственность и изменчивость) их проявление у растений, животных, грибов и </a:t>
            </a:r>
            <a:r>
              <a:rPr lang="ru-RU" sz="1400" dirty="0" smtClean="0">
                <a:latin typeface="Times New Roman" panose="02020603050405020304" pitchFamily="18" charset="0"/>
                <a:cs typeface="Times New Roman" panose="02020603050405020304" pitchFamily="18" charset="0"/>
              </a:rPr>
              <a:t>бактерий.</a:t>
            </a:r>
            <a:endParaRPr lang="ru-RU" sz="14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835308" y="3465847"/>
            <a:ext cx="5213228" cy="3139321"/>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Проверяемые требования к уровню подготовки:</a:t>
            </a:r>
          </a:p>
          <a:p>
            <a:pPr marL="285750" indent="-285750">
              <a:buFont typeface="Wingdings" panose="05000000000000000000" pitchFamily="2" charset="2"/>
              <a:buChar char="q"/>
            </a:pPr>
            <a:r>
              <a:rPr lang="ru-RU" b="1" dirty="0" err="1" smtClean="0">
                <a:solidFill>
                  <a:schemeClr val="tx2">
                    <a:lumMod val="75000"/>
                  </a:schemeClr>
                </a:solidFill>
                <a:latin typeface="Times New Roman" panose="02020603050405020304" pitchFamily="18" charset="0"/>
                <a:cs typeface="Times New Roman" panose="02020603050405020304" pitchFamily="18" charset="0"/>
              </a:rPr>
              <a:t>Метапредметные</a:t>
            </a:r>
            <a:r>
              <a:rPr lang="ru-RU" b="1" dirty="0" smtClean="0">
                <a:solidFill>
                  <a:schemeClr val="tx2">
                    <a:lumMod val="75000"/>
                  </a:schemeClr>
                </a:solidFill>
                <a:latin typeface="Times New Roman" panose="02020603050405020304" pitchFamily="18" charset="0"/>
                <a:cs typeface="Times New Roman" panose="02020603050405020304" pitchFamily="18" charset="0"/>
              </a:rPr>
              <a:t>:</a:t>
            </a:r>
          </a:p>
          <a:p>
            <a:pPr marL="534988" indent="-173038" algn="just">
              <a:buFont typeface="Wingdings" panose="05000000000000000000" pitchFamily="2" charset="2"/>
              <a:buChar char="§"/>
            </a:pPr>
            <a:r>
              <a:rPr lang="ru-RU" sz="1400" dirty="0" smtClean="0">
                <a:latin typeface="Times New Roman" panose="02020603050405020304" pitchFamily="18" charset="0"/>
                <a:cs typeface="Times New Roman" panose="02020603050405020304" pitchFamily="18" charset="0"/>
              </a:rPr>
              <a:t>умение </a:t>
            </a:r>
            <a:r>
              <a:rPr lang="ru-RU" sz="1400" dirty="0">
                <a:latin typeface="Times New Roman" panose="02020603050405020304" pitchFamily="18" charset="0"/>
                <a:cs typeface="Times New Roman" panose="02020603050405020304" pitchFamily="18" charset="0"/>
              </a:rPr>
              <a:t>устанавливать причинно-следственные связи, строить логическое рассуждение, умозаключение (индуктивное, дедуктивное и по аналогии) и делать </a:t>
            </a:r>
            <a:r>
              <a:rPr lang="ru-RU" sz="1400" dirty="0" smtClean="0">
                <a:latin typeface="Times New Roman" panose="02020603050405020304" pitchFamily="18" charset="0"/>
                <a:cs typeface="Times New Roman" panose="02020603050405020304" pitchFamily="18" charset="0"/>
              </a:rPr>
              <a:t>выводы;</a:t>
            </a:r>
            <a:endParaRPr lang="ru-RU" sz="1400" b="1" dirty="0" smtClean="0">
              <a:solidFill>
                <a:schemeClr val="tx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ru-RU" b="1" dirty="0" smtClean="0">
                <a:solidFill>
                  <a:schemeClr val="tx2">
                    <a:lumMod val="75000"/>
                  </a:schemeClr>
                </a:solidFill>
                <a:latin typeface="Times New Roman" panose="02020603050405020304" pitchFamily="18" charset="0"/>
                <a:cs typeface="Times New Roman" panose="02020603050405020304" pitchFamily="18" charset="0"/>
              </a:rPr>
              <a:t>Предметные:</a:t>
            </a:r>
            <a:endParaRPr lang="ru-RU" b="1" dirty="0">
              <a:solidFill>
                <a:schemeClr val="tx2">
                  <a:lumMod val="75000"/>
                </a:schemeClr>
              </a:solidFill>
              <a:latin typeface="Times New Roman" panose="02020603050405020304" pitchFamily="18" charset="0"/>
              <a:cs typeface="Times New Roman" panose="02020603050405020304" pitchFamily="18" charset="0"/>
            </a:endParaRPr>
          </a:p>
          <a:p>
            <a:pPr marL="536575" indent="-285750" algn="just">
              <a:buFont typeface="Wingdings" panose="05000000000000000000" pitchFamily="2" charset="2"/>
              <a:buChar char="§"/>
            </a:pPr>
            <a:r>
              <a:rPr lang="ru-RU" sz="1400" dirty="0" smtClean="0">
                <a:latin typeface="Times New Roman" panose="02020603050405020304" pitchFamily="18" charset="0"/>
                <a:cs typeface="Times New Roman" panose="02020603050405020304" pitchFamily="18" charset="0"/>
              </a:rPr>
              <a:t>приобретение </a:t>
            </a:r>
            <a:r>
              <a:rPr lang="ru-RU" sz="1400" dirty="0">
                <a:latin typeface="Times New Roman" panose="02020603050405020304" pitchFamily="18" charset="0"/>
                <a:cs typeface="Times New Roman" panose="02020603050405020304" pitchFamily="18" charset="0"/>
              </a:rPr>
              <a:t>опыта использования методов биологической науки и проведения несложных биологических экспериментов для изучения живых организмов и человека, проведения экологического мониторинга в окружающей </a:t>
            </a:r>
            <a:r>
              <a:rPr lang="ru-RU" sz="1400" dirty="0" smtClean="0">
                <a:latin typeface="Times New Roman" panose="02020603050405020304" pitchFamily="18" charset="0"/>
                <a:cs typeface="Times New Roman" panose="02020603050405020304" pitchFamily="18" charset="0"/>
              </a:rPr>
              <a:t>сред.</a:t>
            </a:r>
            <a:endParaRPr lang="ru-RU" sz="1400" b="1" dirty="0" smtClean="0">
              <a:solidFill>
                <a:schemeClr val="tx2">
                  <a:lumMod val="75000"/>
                </a:schemeClr>
              </a:solidFill>
              <a:latin typeface="Times New Roman" panose="02020603050405020304" pitchFamily="18" charset="0"/>
              <a:cs typeface="Times New Roman" panose="02020603050405020304" pitchFamily="18" charset="0"/>
            </a:endParaRPr>
          </a:p>
          <a:p>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720" y="3182998"/>
            <a:ext cx="1058396" cy="369332"/>
          </a:xfrm>
          <a:prstGeom prst="rect">
            <a:avLst/>
          </a:prstGeom>
          <a:noFill/>
        </p:spPr>
        <p:txBody>
          <a:bodyPr wrap="square" rtlCol="0">
            <a:spAutoFit/>
          </a:bodyPr>
          <a:lstStyle/>
          <a:p>
            <a:r>
              <a:rPr lang="ru-RU" b="1" dirty="0" smtClean="0">
                <a:solidFill>
                  <a:srgbClr val="FF0000"/>
                </a:solidFill>
                <a:latin typeface="Times New Roman" panose="02020603050405020304" pitchFamily="18" charset="0"/>
                <a:cs typeface="Times New Roman" panose="02020603050405020304" pitchFamily="18" charset="0"/>
              </a:rPr>
              <a:t>43,83%</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92057" y="5198796"/>
            <a:ext cx="1058396" cy="369332"/>
          </a:xfrm>
          <a:prstGeom prst="rect">
            <a:avLst/>
          </a:prstGeom>
          <a:noFill/>
        </p:spPr>
        <p:txBody>
          <a:bodyPr wrap="square" rtlCol="0">
            <a:spAutoFit/>
          </a:bodyPr>
          <a:lstStyle/>
          <a:p>
            <a:r>
              <a:rPr lang="ru-RU" b="1" dirty="0" smtClean="0">
                <a:solidFill>
                  <a:srgbClr val="FF0000"/>
                </a:solidFill>
                <a:latin typeface="Times New Roman" panose="02020603050405020304" pitchFamily="18" charset="0"/>
                <a:cs typeface="Times New Roman" panose="02020603050405020304" pitchFamily="18" charset="0"/>
              </a:rPr>
              <a:t>27,71%</a:t>
            </a:r>
            <a:endParaRPr lang="ru-RU"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839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Прямая соединительная линия 5"/>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7" name="Прямая соединительная линия 6"/>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8" name="Прямоугольник 7"/>
          <p:cNvSpPr/>
          <p:nvPr/>
        </p:nvSpPr>
        <p:spPr>
          <a:xfrm>
            <a:off x="2627784" y="404664"/>
            <a:ext cx="6264696" cy="369332"/>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ВПР-2023</a:t>
            </a:r>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Биология, 7 класс</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202318" y="1062028"/>
            <a:ext cx="2811770" cy="369221"/>
          </a:xfrm>
          <a:prstGeom prst="rect">
            <a:avLst/>
          </a:prstGeom>
          <a:noFill/>
        </p:spPr>
        <p:txBody>
          <a:bodyPr wrap="none" lIns="91332" tIns="45665" rIns="91332" bIns="45665" rtlCol="0">
            <a:spAutoFit/>
          </a:bodyPr>
          <a:lstStyle/>
          <a:p>
            <a:r>
              <a:rPr lang="ru-RU" b="1" dirty="0" smtClean="0">
                <a:solidFill>
                  <a:schemeClr val="tx2"/>
                </a:solidFill>
                <a:latin typeface="Times New Roman" panose="02020603050405020304" pitchFamily="18" charset="0"/>
                <a:cs typeface="Times New Roman" panose="02020603050405020304" pitchFamily="18" charset="0"/>
              </a:rPr>
              <a:t>Задание          7.1           7.2</a:t>
            </a:r>
            <a:endParaRPr lang="ru-RU" b="1" dirty="0">
              <a:solidFill>
                <a:schemeClr val="tx2"/>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563888" y="692696"/>
            <a:ext cx="5573499" cy="369332"/>
          </a:xfrm>
          <a:prstGeom prst="rect">
            <a:avLst/>
          </a:prstGeom>
        </p:spPr>
        <p:txBody>
          <a:bodyPr wrap="square">
            <a:spAutoFit/>
          </a:bodyPr>
          <a:lstStyle/>
          <a:p>
            <a:pPr algn="ctr"/>
            <a:r>
              <a:rPr lang="ru-RU" b="1" dirty="0" smtClean="0">
                <a:solidFill>
                  <a:srgbClr val="00B050"/>
                </a:solidFill>
                <a:latin typeface="Times New Roman" panose="02020603050405020304" pitchFamily="18" charset="0"/>
                <a:cs typeface="Times New Roman" panose="02020603050405020304" pitchFamily="18" charset="0"/>
              </a:rPr>
              <a:t>задание повышенного уровня сложности</a:t>
            </a:r>
            <a:endParaRPr lang="ru-RU" b="1" dirty="0">
              <a:solidFill>
                <a:srgbClr val="00B050"/>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02707121"/>
              </p:ext>
            </p:extLst>
          </p:nvPr>
        </p:nvGraphicFramePr>
        <p:xfrm>
          <a:off x="5436096" y="1476582"/>
          <a:ext cx="1725878" cy="319293"/>
        </p:xfrm>
        <a:graphic>
          <a:graphicData uri="http://schemas.openxmlformats.org/drawingml/2006/table">
            <a:tbl>
              <a:tblPr>
                <a:tableStyleId>{5C22544A-7EE6-4342-B048-85BDC9FD1C3A}</a:tableStyleId>
              </a:tblPr>
              <a:tblGrid>
                <a:gridCol w="862939">
                  <a:extLst>
                    <a:ext uri="{9D8B030D-6E8A-4147-A177-3AD203B41FA5}">
                      <a16:colId xmlns:a16="http://schemas.microsoft.com/office/drawing/2014/main" val="20000"/>
                    </a:ext>
                  </a:extLst>
                </a:gridCol>
                <a:gridCol w="862939">
                  <a:extLst>
                    <a:ext uri="{9D8B030D-6E8A-4147-A177-3AD203B41FA5}">
                      <a16:colId xmlns:a16="http://schemas.microsoft.com/office/drawing/2014/main" val="20001"/>
                    </a:ext>
                  </a:extLst>
                </a:gridCol>
              </a:tblGrid>
              <a:tr h="319293">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80,96</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1400" b="1" u="none" strike="noStrike" dirty="0">
                          <a:effectLst/>
                          <a:latin typeface="Times New Roman" panose="02020603050405020304" pitchFamily="18" charset="0"/>
                          <a:cs typeface="Times New Roman" panose="02020603050405020304" pitchFamily="18" charset="0"/>
                        </a:rPr>
                        <a:t>33,38</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583" t="32424" r="32003" b="35152"/>
          <a:stretch/>
        </p:blipFill>
        <p:spPr bwMode="auto">
          <a:xfrm>
            <a:off x="-21260" y="1903810"/>
            <a:ext cx="5272055"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4716016" y="1772816"/>
            <a:ext cx="4354986" cy="2739211"/>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Проверяемые элементы содержания:</a:t>
            </a:r>
          </a:p>
          <a:p>
            <a:pPr marL="285750" indent="-285750" algn="just">
              <a:buFont typeface="Wingdings" panose="05000000000000000000" pitchFamily="2" charset="2"/>
              <a:buChar char="q"/>
            </a:pPr>
            <a:r>
              <a:rPr lang="ru-RU" sz="1400" dirty="0" smtClean="0">
                <a:latin typeface="Times New Roman" panose="02020603050405020304" pitchFamily="18" charset="0"/>
                <a:cs typeface="Times New Roman" panose="02020603050405020304" pitchFamily="18" charset="0"/>
              </a:rPr>
              <a:t>Царство Растений. </a:t>
            </a:r>
          </a:p>
          <a:p>
            <a:pPr marL="541338" indent="-285750" algn="just">
              <a:buFont typeface="Wingdings" panose="05000000000000000000" pitchFamily="2" charset="2"/>
              <a:buChar char="§"/>
            </a:pPr>
            <a:r>
              <a:rPr lang="ru-RU" sz="1400" dirty="0" smtClean="0">
                <a:latin typeface="Times New Roman" panose="02020603050405020304" pitchFamily="18" charset="0"/>
                <a:cs typeface="Times New Roman" panose="02020603050405020304" pitchFamily="18" charset="0"/>
              </a:rPr>
              <a:t>Водоросли </a:t>
            </a:r>
            <a:r>
              <a:rPr lang="ru-RU" sz="1400" dirty="0">
                <a:latin typeface="Times New Roman" panose="02020603050405020304" pitchFamily="18" charset="0"/>
                <a:cs typeface="Times New Roman" panose="02020603050405020304" pitchFamily="18" charset="0"/>
              </a:rPr>
              <a:t>– низшие растения. Многообразие водорослей</a:t>
            </a:r>
            <a:r>
              <a:rPr lang="ru-RU" sz="1400" dirty="0" smtClean="0">
                <a:latin typeface="Times New Roman" panose="02020603050405020304" pitchFamily="18" charset="0"/>
                <a:cs typeface="Times New Roman" panose="02020603050405020304" pitchFamily="18" charset="0"/>
              </a:rPr>
              <a:t>.</a:t>
            </a:r>
          </a:p>
          <a:p>
            <a:pPr marL="541338" indent="-285750" algn="just">
              <a:buFont typeface="Wingdings" panose="05000000000000000000" pitchFamily="2" charset="2"/>
              <a:buChar char="§"/>
            </a:pPr>
            <a:r>
              <a:rPr lang="ru-RU" sz="1400" dirty="0">
                <a:latin typeface="Times New Roman" panose="02020603050405020304" pitchFamily="18" charset="0"/>
                <a:cs typeface="Times New Roman" panose="02020603050405020304" pitchFamily="18" charset="0"/>
              </a:rPr>
              <a:t>Высшие споровые растения (мхи, папоротники, хвощи, плауны), отличительные особенности и многообразие. </a:t>
            </a:r>
            <a:endParaRPr lang="ru-RU" sz="1400" dirty="0" smtClean="0">
              <a:latin typeface="Times New Roman" panose="02020603050405020304" pitchFamily="18" charset="0"/>
              <a:cs typeface="Times New Roman" panose="02020603050405020304" pitchFamily="18" charset="0"/>
            </a:endParaRPr>
          </a:p>
          <a:p>
            <a:pPr marL="541338" indent="-285750" algn="just">
              <a:buFont typeface="Wingdings" panose="05000000000000000000" pitchFamily="2" charset="2"/>
              <a:buChar char="§"/>
            </a:pPr>
            <a:r>
              <a:rPr lang="ru-RU" sz="1400" dirty="0">
                <a:latin typeface="Times New Roman" panose="02020603050405020304" pitchFamily="18" charset="0"/>
                <a:cs typeface="Times New Roman" panose="02020603050405020304" pitchFamily="18" charset="0"/>
              </a:rPr>
              <a:t>Отдел Голосеменные, отличительные особенности и многообразие</a:t>
            </a:r>
            <a:r>
              <a:rPr lang="ru-RU" sz="1400" dirty="0" smtClean="0">
                <a:latin typeface="Times New Roman" panose="02020603050405020304" pitchFamily="18" charset="0"/>
                <a:cs typeface="Times New Roman" panose="02020603050405020304" pitchFamily="18" charset="0"/>
              </a:rPr>
              <a:t>.</a:t>
            </a:r>
          </a:p>
          <a:p>
            <a:pPr marL="541338" indent="-285750" algn="just">
              <a:buFont typeface="Wingdings" panose="05000000000000000000" pitchFamily="2" charset="2"/>
              <a:buChar char="§"/>
            </a:pPr>
            <a:r>
              <a:rPr lang="ru-RU" sz="1400" dirty="0">
                <a:latin typeface="Times New Roman" panose="02020603050405020304" pitchFamily="18" charset="0"/>
                <a:cs typeface="Times New Roman" panose="02020603050405020304" pitchFamily="18" charset="0"/>
              </a:rPr>
              <a:t>Покрытосеменные (Цветковые), отличительные особенности. Классы Однодольные и Двудольные. </a:t>
            </a:r>
            <a:endParaRPr lang="ru-RU" sz="1400" dirty="0" smtClean="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131841" y="4869160"/>
            <a:ext cx="5760640" cy="1292662"/>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Проверяемые требования к уровню подготовки:</a:t>
            </a:r>
          </a:p>
          <a:p>
            <a:pPr marL="285750" indent="-285750">
              <a:buFont typeface="Wingdings" panose="05000000000000000000" pitchFamily="2" charset="2"/>
              <a:buChar char="q"/>
            </a:pPr>
            <a:r>
              <a:rPr lang="ru-RU" b="1" dirty="0" err="1" smtClean="0">
                <a:solidFill>
                  <a:schemeClr val="tx2">
                    <a:lumMod val="75000"/>
                  </a:schemeClr>
                </a:solidFill>
                <a:latin typeface="Times New Roman" panose="02020603050405020304" pitchFamily="18" charset="0"/>
                <a:cs typeface="Times New Roman" panose="02020603050405020304" pitchFamily="18" charset="0"/>
              </a:rPr>
              <a:t>Метапредметные</a:t>
            </a:r>
            <a:r>
              <a:rPr lang="ru-RU" b="1" dirty="0" smtClean="0">
                <a:solidFill>
                  <a:schemeClr val="tx2">
                    <a:lumMod val="75000"/>
                  </a:schemeClr>
                </a:solidFill>
                <a:latin typeface="Times New Roman" panose="02020603050405020304" pitchFamily="18" charset="0"/>
                <a:cs typeface="Times New Roman" panose="02020603050405020304" pitchFamily="18" charset="0"/>
              </a:rPr>
              <a:t>:</a:t>
            </a:r>
          </a:p>
          <a:p>
            <a:pPr marL="534988" indent="-173038" algn="just">
              <a:buFont typeface="Wingdings" panose="05000000000000000000" pitchFamily="2" charset="2"/>
              <a:buChar char="§"/>
            </a:pPr>
            <a:r>
              <a:rPr lang="ru-RU" sz="1400" dirty="0" smtClean="0">
                <a:latin typeface="Times New Roman" panose="02020603050405020304" pitchFamily="18" charset="0"/>
                <a:cs typeface="Times New Roman" panose="02020603050405020304" pitchFamily="18" charset="0"/>
              </a:rPr>
              <a:t>умения </a:t>
            </a:r>
            <a:r>
              <a:rPr lang="ru-RU" sz="1400" dirty="0">
                <a:latin typeface="Times New Roman" panose="02020603050405020304" pitchFamily="18" charset="0"/>
                <a:cs typeface="Times New Roman" panose="02020603050405020304" pitchFamily="18" charset="0"/>
              </a:rPr>
              <a:t>создавать, применять и преобразовывать знаки и символы, модели и схемы для решения учебных и познавательных </a:t>
            </a:r>
            <a:r>
              <a:rPr lang="ru-RU" sz="1400" dirty="0" smtClean="0">
                <a:latin typeface="Times New Roman" panose="02020603050405020304" pitchFamily="18" charset="0"/>
                <a:cs typeface="Times New Roman" panose="02020603050405020304" pitchFamily="18" charset="0"/>
              </a:rPr>
              <a:t>задач</a:t>
            </a:r>
          </a:p>
        </p:txBody>
      </p:sp>
    </p:spTree>
    <p:extLst>
      <p:ext uri="{BB962C8B-B14F-4D97-AF65-F5344CB8AC3E}">
        <p14:creationId xmlns:p14="http://schemas.microsoft.com/office/powerpoint/2010/main" val="3827907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Прямая соединительная линия 5"/>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7" name="Прямая соединительная линия 6"/>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8" name="Прямоугольник 7"/>
          <p:cNvSpPr/>
          <p:nvPr/>
        </p:nvSpPr>
        <p:spPr>
          <a:xfrm>
            <a:off x="2627784" y="404664"/>
            <a:ext cx="6264696" cy="369332"/>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ВПР-2023</a:t>
            </a:r>
            <a:r>
              <a:rPr lang="ru-RU" b="1" dirty="0">
                <a:solidFill>
                  <a:srgbClr val="FF0000"/>
                </a:solidFill>
                <a:latin typeface="Times New Roman" panose="02020603050405020304" pitchFamily="18" charset="0"/>
                <a:cs typeface="Times New Roman" panose="02020603050405020304" pitchFamily="18" charset="0"/>
              </a:rPr>
              <a:t> </a:t>
            </a:r>
            <a:r>
              <a:rPr lang="ru-RU" b="1" dirty="0" smtClean="0">
                <a:solidFill>
                  <a:srgbClr val="FF0000"/>
                </a:solidFill>
                <a:latin typeface="Times New Roman" panose="02020603050405020304" pitchFamily="18" charset="0"/>
                <a:cs typeface="Times New Roman" panose="02020603050405020304" pitchFamily="18" charset="0"/>
              </a:rPr>
              <a:t>                                                  Биология, 8 класс</a:t>
            </a:r>
            <a:endParaRPr lang="ru-RU"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369564270"/>
              </p:ext>
            </p:extLst>
          </p:nvPr>
        </p:nvGraphicFramePr>
        <p:xfrm>
          <a:off x="6444208" y="1431249"/>
          <a:ext cx="2554306" cy="360040"/>
        </p:xfrm>
        <a:graphic>
          <a:graphicData uri="http://schemas.openxmlformats.org/drawingml/2006/table">
            <a:tbl>
              <a:tblPr>
                <a:tableStyleId>{5C22544A-7EE6-4342-B048-85BDC9FD1C3A}</a:tableStyleId>
              </a:tblPr>
              <a:tblGrid>
                <a:gridCol w="1277153">
                  <a:extLst>
                    <a:ext uri="{9D8B030D-6E8A-4147-A177-3AD203B41FA5}">
                      <a16:colId xmlns:a16="http://schemas.microsoft.com/office/drawing/2014/main" val="20000"/>
                    </a:ext>
                  </a:extLst>
                </a:gridCol>
                <a:gridCol w="1277153">
                  <a:extLst>
                    <a:ext uri="{9D8B030D-6E8A-4147-A177-3AD203B41FA5}">
                      <a16:colId xmlns:a16="http://schemas.microsoft.com/office/drawing/2014/main" val="20001"/>
                    </a:ext>
                  </a:extLst>
                </a:gridCol>
              </a:tblGrid>
              <a:tr h="360040">
                <a:tc>
                  <a:txBody>
                    <a:bodyPr/>
                    <a:lstStyle/>
                    <a:p>
                      <a:pPr algn="ctr" fontAlgn="b"/>
                      <a:r>
                        <a:rPr lang="ru-RU" sz="1600" b="1" u="none" strike="noStrike" dirty="0">
                          <a:effectLst/>
                          <a:latin typeface="Times New Roman" panose="02020603050405020304" pitchFamily="18" charset="0"/>
                          <a:cs typeface="Times New Roman" panose="02020603050405020304" pitchFamily="18" charset="0"/>
                        </a:rPr>
                        <a:t>72,29</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b="1" u="none" strike="noStrike" dirty="0">
                          <a:effectLst/>
                          <a:latin typeface="Times New Roman" panose="02020603050405020304" pitchFamily="18" charset="0"/>
                          <a:cs typeface="Times New Roman" panose="02020603050405020304" pitchFamily="18" charset="0"/>
                        </a:rPr>
                        <a:t>43,22</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821" marR="2821" marT="28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9" name="TextBox 8"/>
          <p:cNvSpPr txBox="1"/>
          <p:nvPr/>
        </p:nvSpPr>
        <p:spPr>
          <a:xfrm>
            <a:off x="5725812" y="1066531"/>
            <a:ext cx="2811770" cy="369221"/>
          </a:xfrm>
          <a:prstGeom prst="rect">
            <a:avLst/>
          </a:prstGeom>
          <a:noFill/>
        </p:spPr>
        <p:txBody>
          <a:bodyPr wrap="none" lIns="91332" tIns="45665" rIns="91332" bIns="45665" rtlCol="0">
            <a:spAutoFit/>
          </a:bodyPr>
          <a:lstStyle/>
          <a:p>
            <a:r>
              <a:rPr lang="ru-RU" b="1" dirty="0" smtClean="0">
                <a:solidFill>
                  <a:schemeClr val="tx2"/>
                </a:solidFill>
                <a:latin typeface="Times New Roman" panose="02020603050405020304" pitchFamily="18" charset="0"/>
                <a:cs typeface="Times New Roman" panose="02020603050405020304" pitchFamily="18" charset="0"/>
              </a:rPr>
              <a:t>Задание          4.1           4.2</a:t>
            </a:r>
            <a:endParaRPr lang="ru-RU" b="1" dirty="0">
              <a:solidFill>
                <a:schemeClr val="tx2"/>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192597" y="714034"/>
            <a:ext cx="4944790" cy="369332"/>
          </a:xfrm>
          <a:prstGeom prst="rect">
            <a:avLst/>
          </a:prstGeom>
        </p:spPr>
        <p:txBody>
          <a:bodyPr wrap="square">
            <a:spAutoFit/>
          </a:bodyPr>
          <a:lstStyle/>
          <a:p>
            <a:pPr algn="ctr"/>
            <a:r>
              <a:rPr lang="ru-RU" b="1" dirty="0" smtClean="0">
                <a:solidFill>
                  <a:srgbClr val="00B050"/>
                </a:solidFill>
                <a:latin typeface="Times New Roman" panose="02020603050405020304" pitchFamily="18" charset="0"/>
                <a:cs typeface="Times New Roman" panose="02020603050405020304" pitchFamily="18" charset="0"/>
              </a:rPr>
              <a:t>задание базового уровня сложности</a:t>
            </a:r>
            <a:endParaRPr lang="ru-RU" b="1" dirty="0">
              <a:solidFill>
                <a:srgbClr val="00B050"/>
              </a:solidFill>
              <a:latin typeface="Times New Roman" panose="02020603050405020304" pitchFamily="18" charset="0"/>
              <a:cs typeface="Times New Roman" panose="02020603050405020304" pitchFamily="18" charset="0"/>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985" t="16093" r="33587" b="6475"/>
          <a:stretch/>
        </p:blipFill>
        <p:spPr bwMode="auto">
          <a:xfrm>
            <a:off x="179512" y="832739"/>
            <a:ext cx="3188473" cy="3919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437" t="33239" r="33783" b="35506"/>
          <a:stretch/>
        </p:blipFill>
        <p:spPr bwMode="auto">
          <a:xfrm>
            <a:off x="32936" y="4797152"/>
            <a:ext cx="395681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Прямоугольник 11"/>
          <p:cNvSpPr/>
          <p:nvPr/>
        </p:nvSpPr>
        <p:spPr>
          <a:xfrm>
            <a:off x="3788805" y="1916832"/>
            <a:ext cx="5272145" cy="830997"/>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Проверяемые элементы содержания:</a:t>
            </a:r>
          </a:p>
          <a:p>
            <a:pPr marL="285750" indent="-285750" algn="just">
              <a:buFont typeface="Wingdings" panose="05000000000000000000" pitchFamily="2" charset="2"/>
              <a:buChar char="q"/>
            </a:pPr>
            <a:r>
              <a:rPr lang="ru-RU" sz="1600" b="1" dirty="0">
                <a:latin typeface="Times New Roman" panose="02020603050405020304" pitchFamily="18" charset="0"/>
                <a:cs typeface="Times New Roman" panose="02020603050405020304" pitchFamily="18" charset="0"/>
              </a:rPr>
              <a:t>Значение животных в жизни </a:t>
            </a:r>
            <a:r>
              <a:rPr lang="ru-RU" sz="1600" b="1" dirty="0" smtClean="0">
                <a:latin typeface="Times New Roman" panose="02020603050405020304" pitchFamily="18" charset="0"/>
                <a:cs typeface="Times New Roman" panose="02020603050405020304" pitchFamily="18" charset="0"/>
              </a:rPr>
              <a:t>человека</a:t>
            </a:r>
          </a:p>
          <a:p>
            <a:pPr marL="541338" indent="-285750" algn="just">
              <a:buFont typeface="Wingdings" panose="05000000000000000000" pitchFamily="2" charset="2"/>
              <a:buChar char="§"/>
            </a:pPr>
            <a:r>
              <a:rPr lang="ru-RU" sz="1400" dirty="0">
                <a:latin typeface="Times New Roman" panose="02020603050405020304" pitchFamily="18" charset="0"/>
                <a:cs typeface="Times New Roman" panose="02020603050405020304" pitchFamily="18" charset="0"/>
              </a:rPr>
              <a:t>Значение хордовых животных в жизни человека</a:t>
            </a:r>
            <a:endParaRPr lang="ru-RU" sz="1400" dirty="0" smtClean="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835308" y="3068960"/>
            <a:ext cx="5213228" cy="2431435"/>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Проверяемые требования к уровню подготовки:</a:t>
            </a:r>
          </a:p>
          <a:p>
            <a:pPr marL="285750" indent="-285750">
              <a:buFont typeface="Wingdings" panose="05000000000000000000" pitchFamily="2" charset="2"/>
              <a:buChar char="q"/>
            </a:pPr>
            <a:r>
              <a:rPr lang="ru-RU" b="1" dirty="0" err="1" smtClean="0">
                <a:solidFill>
                  <a:schemeClr val="tx2">
                    <a:lumMod val="75000"/>
                  </a:schemeClr>
                </a:solidFill>
                <a:latin typeface="Times New Roman" panose="02020603050405020304" pitchFamily="18" charset="0"/>
                <a:cs typeface="Times New Roman" panose="02020603050405020304" pitchFamily="18" charset="0"/>
              </a:rPr>
              <a:t>Метапредметные</a:t>
            </a:r>
            <a:r>
              <a:rPr lang="ru-RU" b="1" dirty="0" smtClean="0">
                <a:solidFill>
                  <a:schemeClr val="tx2">
                    <a:lumMod val="75000"/>
                  </a:schemeClr>
                </a:solidFill>
                <a:latin typeface="Times New Roman" panose="02020603050405020304" pitchFamily="18" charset="0"/>
                <a:cs typeface="Times New Roman" panose="02020603050405020304" pitchFamily="18" charset="0"/>
              </a:rPr>
              <a:t>:</a:t>
            </a:r>
          </a:p>
          <a:p>
            <a:pPr marL="534988" indent="-173038" algn="just">
              <a:buFont typeface="Wingdings" panose="05000000000000000000" pitchFamily="2" charset="2"/>
              <a:buChar char="§"/>
            </a:pPr>
            <a:r>
              <a:rPr lang="ru-RU" sz="1400" dirty="0" smtClean="0">
                <a:latin typeface="Times New Roman" panose="02020603050405020304" pitchFamily="18" charset="0"/>
                <a:cs typeface="Times New Roman" panose="02020603050405020304" pitchFamily="18" charset="0"/>
              </a:rPr>
              <a:t>умение </a:t>
            </a:r>
            <a:r>
              <a:rPr lang="ru-RU" sz="1400" dirty="0">
                <a:latin typeface="Times New Roman" panose="02020603050405020304" pitchFamily="18" charset="0"/>
                <a:cs typeface="Times New Roman" panose="02020603050405020304" pitchFamily="18" charset="0"/>
              </a:rPr>
              <a:t>устанавливать причинно-следственные связи, строить логическое рассуждение, умозаключение (индуктивное, дедуктивное и по аналогии) и делать </a:t>
            </a:r>
            <a:r>
              <a:rPr lang="ru-RU" sz="1400" dirty="0" smtClean="0">
                <a:latin typeface="Times New Roman" panose="02020603050405020304" pitchFamily="18" charset="0"/>
                <a:cs typeface="Times New Roman" panose="02020603050405020304" pitchFamily="18" charset="0"/>
              </a:rPr>
              <a:t>выводы;</a:t>
            </a:r>
            <a:endParaRPr lang="ru-RU" sz="1400" b="1" dirty="0" smtClean="0">
              <a:solidFill>
                <a:schemeClr val="tx2">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ru-RU" b="1" dirty="0" smtClean="0">
                <a:solidFill>
                  <a:schemeClr val="tx2">
                    <a:lumMod val="75000"/>
                  </a:schemeClr>
                </a:solidFill>
                <a:latin typeface="Times New Roman" panose="02020603050405020304" pitchFamily="18" charset="0"/>
                <a:cs typeface="Times New Roman" panose="02020603050405020304" pitchFamily="18" charset="0"/>
              </a:rPr>
              <a:t>Предметные:</a:t>
            </a:r>
            <a:endParaRPr lang="ru-RU" b="1" dirty="0">
              <a:solidFill>
                <a:schemeClr val="tx2">
                  <a:lumMod val="75000"/>
                </a:schemeClr>
              </a:solidFill>
              <a:latin typeface="Times New Roman" panose="02020603050405020304" pitchFamily="18" charset="0"/>
              <a:cs typeface="Times New Roman" panose="02020603050405020304" pitchFamily="18" charset="0"/>
            </a:endParaRPr>
          </a:p>
          <a:p>
            <a:pPr marL="536575" indent="-285750" algn="just">
              <a:buFont typeface="Wingdings" panose="05000000000000000000" pitchFamily="2" charset="2"/>
              <a:buChar char="§"/>
            </a:pPr>
            <a:r>
              <a:rPr lang="ru-RU" sz="1400" dirty="0" smtClean="0">
                <a:latin typeface="Times New Roman" panose="02020603050405020304" pitchFamily="18" charset="0"/>
                <a:cs typeface="Times New Roman" panose="02020603050405020304" pitchFamily="18" charset="0"/>
              </a:rPr>
              <a:t>освоение </a:t>
            </a:r>
            <a:r>
              <a:rPr lang="ru-RU" sz="1400" dirty="0">
                <a:latin typeface="Times New Roman" panose="02020603050405020304" pitchFamily="18" charset="0"/>
                <a:cs typeface="Times New Roman" panose="02020603050405020304" pitchFamily="18" charset="0"/>
              </a:rPr>
              <a:t>приемов оказания первой помощи, рациональной организации труда и отдыха, содержания домашних животных, ухода за </a:t>
            </a:r>
            <a:r>
              <a:rPr lang="ru-RU" sz="1400" dirty="0" smtClean="0">
                <a:latin typeface="Times New Roman" panose="02020603050405020304" pitchFamily="18" charset="0"/>
                <a:cs typeface="Times New Roman" panose="02020603050405020304" pitchFamily="18" charset="0"/>
              </a:rPr>
              <a:t>ними.</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907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13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387520363"/>
              </p:ext>
            </p:extLst>
          </p:nvPr>
        </p:nvGraphicFramePr>
        <p:xfrm>
          <a:off x="2490" y="0"/>
          <a:ext cx="9071999" cy="6786792"/>
        </p:xfrm>
        <a:graphic>
          <a:graphicData uri="http://schemas.openxmlformats.org/drawingml/2006/table">
            <a:tbl>
              <a:tblPr firstRow="1" bandRow="1">
                <a:tableStyleId>{5C22544A-7EE6-4342-B048-85BDC9FD1C3A}</a:tableStyleId>
              </a:tblPr>
              <a:tblGrid>
                <a:gridCol w="4493051">
                  <a:extLst>
                    <a:ext uri="{9D8B030D-6E8A-4147-A177-3AD203B41FA5}">
                      <a16:colId xmlns:a16="http://schemas.microsoft.com/office/drawing/2014/main" val="20000"/>
                    </a:ext>
                  </a:extLst>
                </a:gridCol>
                <a:gridCol w="1126176">
                  <a:extLst>
                    <a:ext uri="{9D8B030D-6E8A-4147-A177-3AD203B41FA5}">
                      <a16:colId xmlns:a16="http://schemas.microsoft.com/office/drawing/2014/main" val="20001"/>
                    </a:ext>
                  </a:extLst>
                </a:gridCol>
                <a:gridCol w="1150924">
                  <a:extLst>
                    <a:ext uri="{9D8B030D-6E8A-4147-A177-3AD203B41FA5}">
                      <a16:colId xmlns:a16="http://schemas.microsoft.com/office/drawing/2014/main" val="20002"/>
                    </a:ext>
                  </a:extLst>
                </a:gridCol>
                <a:gridCol w="1150924">
                  <a:extLst>
                    <a:ext uri="{9D8B030D-6E8A-4147-A177-3AD203B41FA5}">
                      <a16:colId xmlns:a16="http://schemas.microsoft.com/office/drawing/2014/main" val="20003"/>
                    </a:ext>
                  </a:extLst>
                </a:gridCol>
                <a:gridCol w="1150924">
                  <a:extLst>
                    <a:ext uri="{9D8B030D-6E8A-4147-A177-3AD203B41FA5}">
                      <a16:colId xmlns:a16="http://schemas.microsoft.com/office/drawing/2014/main" val="20004"/>
                    </a:ext>
                  </a:extLst>
                </a:gridCol>
              </a:tblGrid>
              <a:tr h="378000">
                <a:tc>
                  <a:txBody>
                    <a:bodyPr/>
                    <a:lstStyle/>
                    <a:p>
                      <a:pPr algn="ctr"/>
                      <a:r>
                        <a:rPr lang="ru-RU" dirty="0" smtClean="0">
                          <a:latin typeface="Times New Roman" panose="02020603050405020304" pitchFamily="18" charset="0"/>
                          <a:cs typeface="Times New Roman" panose="02020603050405020304" pitchFamily="18" charset="0"/>
                        </a:rPr>
                        <a:t>Биология</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5 класс</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6 класс</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7 класс</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8 класс</a:t>
                      </a:r>
                    </a:p>
                  </a:txBody>
                  <a:tcPr/>
                </a:tc>
                <a:extLst>
                  <a:ext uri="{0D108BD9-81ED-4DB2-BD59-A6C34878D82A}">
                    <a16:rowId xmlns:a16="http://schemas.microsoft.com/office/drawing/2014/main" val="10000"/>
                  </a:ext>
                </a:extLst>
              </a:tr>
              <a:tr h="486096">
                <a:tc>
                  <a:txBody>
                    <a:bodyPr/>
                    <a:lstStyle/>
                    <a:p>
                      <a:r>
                        <a:rPr lang="ru-RU" sz="1400" dirty="0" smtClean="0">
                          <a:latin typeface="Times New Roman" panose="02020603050405020304" pitchFamily="18" charset="0"/>
                          <a:cs typeface="Times New Roman" panose="02020603050405020304" pitchFamily="18" charset="0"/>
                        </a:rPr>
                        <a:t>1.1. Умение определять понятия, создавать</a:t>
                      </a:r>
                      <a:r>
                        <a:rPr lang="ru-RU" sz="1400" baseline="0" dirty="0" smtClean="0">
                          <a:latin typeface="Times New Roman" panose="02020603050405020304" pitchFamily="18" charset="0"/>
                          <a:cs typeface="Times New Roman" panose="02020603050405020304" pitchFamily="18" charset="0"/>
                        </a:rPr>
                        <a:t> обобщения, устанавливать аналогии, классифицировать, самостоятельно выбирать основания и критерии для классификации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1, 7</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4, 5, </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1, 3,</a:t>
                      </a:r>
                      <a:r>
                        <a:rPr lang="ru-RU" sz="1400" baseline="0" dirty="0" smtClean="0">
                          <a:latin typeface="Times New Roman" panose="02020603050405020304" pitchFamily="18" charset="0"/>
                          <a:cs typeface="Times New Roman" panose="02020603050405020304" pitchFamily="18" charset="0"/>
                        </a:rPr>
                        <a:t> 4, 9</a:t>
                      </a:r>
                      <a:endParaRPr lang="ru-RU" sz="1400" dirty="0" smtClean="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504056">
                <a:tc>
                  <a:txBody>
                    <a:bodyPr/>
                    <a:lstStyle/>
                    <a:p>
                      <a:r>
                        <a:rPr lang="ru-RU" sz="1400" dirty="0" smtClean="0">
                          <a:latin typeface="Times New Roman" panose="02020603050405020304" pitchFamily="18" charset="0"/>
                          <a:cs typeface="Times New Roman" panose="02020603050405020304" pitchFamily="18" charset="0"/>
                        </a:rPr>
                        <a:t>1.2. Умение устанавливать причинно-следственные связи, строить логическое рассуждение, умозаключение (индуктивное, дедуктивное и по аналогии) и делать выводы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Задания 2, 5 </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a:t>
                      </a:r>
                    </a:p>
                    <a:p>
                      <a:pPr algn="ctr"/>
                      <a:r>
                        <a:rPr lang="ru-RU" sz="1400" dirty="0" smtClean="0">
                          <a:latin typeface="Times New Roman" panose="02020603050405020304" pitchFamily="18" charset="0"/>
                          <a:cs typeface="Times New Roman" panose="02020603050405020304" pitchFamily="18" charset="0"/>
                        </a:rPr>
                        <a:t> 2, 6, 7, 8, 9,</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Задание 8, </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4, 8, 10</a:t>
                      </a: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78000">
                <a:tc>
                  <a:txBody>
                    <a:bodyPr/>
                    <a:lstStyle/>
                    <a:p>
                      <a:r>
                        <a:rPr lang="ru-RU" sz="1400" dirty="0" smtClean="0">
                          <a:latin typeface="Times New Roman" panose="02020603050405020304" pitchFamily="18" charset="0"/>
                          <a:cs typeface="Times New Roman" panose="02020603050405020304" pitchFamily="18" charset="0"/>
                        </a:rPr>
                        <a:t>1.3. Умение создавать, применять и преобразовывать знаки и символы, модели и схемы для решения учебных и познавательных задач.</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Задание</a:t>
                      </a:r>
                      <a:r>
                        <a:rPr lang="ru-RU" sz="1400" baseline="0" dirty="0" smtClean="0">
                          <a:latin typeface="Times New Roman" panose="02020603050405020304" pitchFamily="18" charset="0"/>
                          <a:cs typeface="Times New Roman" panose="02020603050405020304" pitchFamily="18" charset="0"/>
                        </a:rPr>
                        <a:t> 6 </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Задание 10</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Задание 7</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198064">
                <a:tc>
                  <a:txBody>
                    <a:bodyPr/>
                    <a:lstStyle/>
                    <a:p>
                      <a:r>
                        <a:rPr lang="ru-RU" sz="1400" dirty="0" smtClean="0">
                          <a:latin typeface="Times New Roman" panose="02020603050405020304" pitchFamily="18" charset="0"/>
                          <a:cs typeface="Times New Roman" panose="02020603050405020304" pitchFamily="18" charset="0"/>
                        </a:rPr>
                        <a:t>1.4. Смысловое</a:t>
                      </a:r>
                      <a:r>
                        <a:rPr lang="ru-RU" sz="1400" baseline="0" dirty="0" smtClean="0">
                          <a:latin typeface="Times New Roman" panose="02020603050405020304" pitchFamily="18" charset="0"/>
                          <a:cs typeface="Times New Roman" panose="02020603050405020304" pitchFamily="18" charset="0"/>
                        </a:rPr>
                        <a:t> чтение.</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Задание 3</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a:t>
                      </a:r>
                      <a:r>
                        <a:rPr lang="ru-RU" sz="1400" baseline="0" dirty="0" smtClean="0">
                          <a:latin typeface="Times New Roman" panose="02020603050405020304" pitchFamily="18" charset="0"/>
                          <a:cs typeface="Times New Roman" panose="02020603050405020304" pitchFamily="18" charset="0"/>
                        </a:rPr>
                        <a:t> 4, 5</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Задание</a:t>
                      </a:r>
                      <a:r>
                        <a:rPr lang="ru-RU" sz="1400" baseline="0" dirty="0" smtClean="0">
                          <a:latin typeface="Times New Roman" panose="02020603050405020304" pitchFamily="18" charset="0"/>
                          <a:cs typeface="Times New Roman" panose="02020603050405020304" pitchFamily="18" charset="0"/>
                        </a:rPr>
                        <a:t> 2</a:t>
                      </a: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r h="530288">
                <a:tc>
                  <a:txBody>
                    <a:bodyPr/>
                    <a:lstStyle/>
                    <a:p>
                      <a:r>
                        <a:rPr lang="ru-RU" sz="1400" dirty="0" smtClean="0">
                          <a:latin typeface="Times New Roman" panose="02020603050405020304" pitchFamily="18" charset="0"/>
                          <a:cs typeface="Times New Roman" panose="02020603050405020304" pitchFamily="18" charset="0"/>
                        </a:rPr>
                        <a:t>1.5. Умение осознанно использовать речевые средства в соответствии с задачей коммуникации для выражения своих чувств, мыслей и потребностей; планирование и регуляция своей деятельности; владение устной и письменной речью, монологической контекстной речью</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Задание 10</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5"/>
                  </a:ext>
                </a:extLst>
              </a:tr>
              <a:tr h="576064">
                <a:tc>
                  <a:txBody>
                    <a:bodyPr/>
                    <a:lstStyle/>
                    <a:p>
                      <a:r>
                        <a:rPr lang="ru-RU" sz="1400" dirty="0" smtClean="0">
                          <a:latin typeface="Times New Roman" panose="02020603050405020304" pitchFamily="18" charset="0"/>
                          <a:cs typeface="Times New Roman" panose="02020603050405020304" pitchFamily="18" charset="0"/>
                        </a:rPr>
                        <a:t>1.6. Формирование и развитие экологического мышления, умение применять его в познавательной, коммуникативной, социальной практике и профессиональной ориентации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6"/>
                  </a:ext>
                </a:extLst>
              </a:tr>
              <a:tr h="648072">
                <a:tc>
                  <a:txBody>
                    <a:bodyPr/>
                    <a:lstStyle/>
                    <a:p>
                      <a:r>
                        <a:rPr lang="ru-RU" sz="1400" dirty="0" smtClean="0">
                          <a:latin typeface="Times New Roman" panose="02020603050405020304" pitchFamily="18" charset="0"/>
                          <a:cs typeface="Times New Roman" panose="02020603050405020304" pitchFamily="18" charset="0"/>
                        </a:rPr>
                        <a:t>1.7. Умение оценивать правильность выполнения учебной задачи, собственные возможности ее решения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7"/>
                  </a:ext>
                </a:extLst>
              </a:tr>
              <a:tr h="648072">
                <a:tc>
                  <a:txBody>
                    <a:bodyPr/>
                    <a:lstStyle/>
                    <a:p>
                      <a:r>
                        <a:rPr lang="ru-RU" sz="1400" dirty="0" smtClean="0">
                          <a:latin typeface="Times New Roman" panose="02020603050405020304" pitchFamily="18" charset="0"/>
                          <a:cs typeface="Times New Roman" panose="02020603050405020304" pitchFamily="18" charset="0"/>
                        </a:rPr>
                        <a:t>1.8. Владение основами самоконтроля, самооценки, принятия решений и осуществления осознанного выбора в учебной и познавательной деятельности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78315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38703343"/>
              </p:ext>
            </p:extLst>
          </p:nvPr>
        </p:nvGraphicFramePr>
        <p:xfrm>
          <a:off x="109995" y="188640"/>
          <a:ext cx="9034005" cy="6360072"/>
        </p:xfrm>
        <a:graphic>
          <a:graphicData uri="http://schemas.openxmlformats.org/drawingml/2006/table">
            <a:tbl>
              <a:tblPr firstRow="1" bandRow="1">
                <a:tableStyleId>{5C22544A-7EE6-4342-B048-85BDC9FD1C3A}</a:tableStyleId>
              </a:tblPr>
              <a:tblGrid>
                <a:gridCol w="5113436">
                  <a:extLst>
                    <a:ext uri="{9D8B030D-6E8A-4147-A177-3AD203B41FA5}">
                      <a16:colId xmlns:a16="http://schemas.microsoft.com/office/drawing/2014/main" val="20000"/>
                    </a:ext>
                  </a:extLst>
                </a:gridCol>
                <a:gridCol w="1303483">
                  <a:extLst>
                    <a:ext uri="{9D8B030D-6E8A-4147-A177-3AD203B41FA5}">
                      <a16:colId xmlns:a16="http://schemas.microsoft.com/office/drawing/2014/main" val="20001"/>
                    </a:ext>
                  </a:extLst>
                </a:gridCol>
                <a:gridCol w="1308543">
                  <a:extLst>
                    <a:ext uri="{9D8B030D-6E8A-4147-A177-3AD203B41FA5}">
                      <a16:colId xmlns:a16="http://schemas.microsoft.com/office/drawing/2014/main" val="20002"/>
                    </a:ext>
                  </a:extLst>
                </a:gridCol>
                <a:gridCol w="1308543">
                  <a:extLst>
                    <a:ext uri="{9D8B030D-6E8A-4147-A177-3AD203B41FA5}">
                      <a16:colId xmlns:a16="http://schemas.microsoft.com/office/drawing/2014/main" val="20003"/>
                    </a:ext>
                  </a:extLst>
                </a:gridCol>
              </a:tblGrid>
              <a:tr h="378000">
                <a:tc>
                  <a:txBody>
                    <a:bodyPr/>
                    <a:lstStyle/>
                    <a:p>
                      <a:pPr algn="ctr"/>
                      <a:r>
                        <a:rPr lang="ru-RU" dirty="0" smtClean="0">
                          <a:latin typeface="Times New Roman" panose="02020603050405020304" pitchFamily="18" charset="0"/>
                          <a:cs typeface="Times New Roman" panose="02020603050405020304" pitchFamily="18" charset="0"/>
                        </a:rPr>
                        <a:t>География</a:t>
                      </a:r>
                      <a:endParaRPr lang="ru-RU" dirty="0">
                        <a:latin typeface="Times New Roman" panose="02020603050405020304" pitchFamily="18" charset="0"/>
                        <a:cs typeface="Times New Roman" panose="02020603050405020304" pitchFamily="18" charset="0"/>
                      </a:endParaRPr>
                    </a:p>
                  </a:txBody>
                  <a:tcPr/>
                </a:tc>
                <a:tc>
                  <a:txBody>
                    <a:bodyPr/>
                    <a:lstStyle/>
                    <a:p>
                      <a:pPr algn="ctr"/>
                      <a:r>
                        <a:rPr lang="ru-RU" dirty="0" smtClean="0">
                          <a:latin typeface="Times New Roman" panose="02020603050405020304" pitchFamily="18" charset="0"/>
                          <a:cs typeface="Times New Roman" panose="02020603050405020304" pitchFamily="18" charset="0"/>
                        </a:rPr>
                        <a:t>6 класс</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7 класс</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8 класс</a:t>
                      </a:r>
                    </a:p>
                  </a:txBody>
                  <a:tcPr/>
                </a:tc>
                <a:extLst>
                  <a:ext uri="{0D108BD9-81ED-4DB2-BD59-A6C34878D82A}">
                    <a16:rowId xmlns:a16="http://schemas.microsoft.com/office/drawing/2014/main" val="10000"/>
                  </a:ext>
                </a:extLst>
              </a:tr>
              <a:tr h="486096">
                <a:tc>
                  <a:txBody>
                    <a:bodyPr/>
                    <a:lstStyle/>
                    <a:p>
                      <a:r>
                        <a:rPr lang="ru-RU" sz="1400" dirty="0" smtClean="0">
                          <a:latin typeface="Times New Roman" panose="02020603050405020304" pitchFamily="18" charset="0"/>
                          <a:cs typeface="Times New Roman" panose="02020603050405020304" pitchFamily="18" charset="0"/>
                        </a:rPr>
                        <a:t>1.1. Умение определять понятия, создавать</a:t>
                      </a:r>
                      <a:r>
                        <a:rPr lang="ru-RU" sz="1400" baseline="0" dirty="0" smtClean="0">
                          <a:latin typeface="Times New Roman" panose="02020603050405020304" pitchFamily="18" charset="0"/>
                          <a:cs typeface="Times New Roman" panose="02020603050405020304" pitchFamily="18" charset="0"/>
                        </a:rPr>
                        <a:t> обобщения, устанавливать аналогии, классифицировать, самостоятельно выбирать основания и критерии для классификации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1, 5, 8, </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1, 5,  </a:t>
                      </a: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2, 3, 4, 5, 6, </a:t>
                      </a:r>
                    </a:p>
                  </a:txBody>
                  <a:tcPr anchor="ctr"/>
                </a:tc>
                <a:extLst>
                  <a:ext uri="{0D108BD9-81ED-4DB2-BD59-A6C34878D82A}">
                    <a16:rowId xmlns:a16="http://schemas.microsoft.com/office/drawing/2014/main" val="10001"/>
                  </a:ext>
                </a:extLst>
              </a:tr>
              <a:tr h="504056">
                <a:tc>
                  <a:txBody>
                    <a:bodyPr/>
                    <a:lstStyle/>
                    <a:p>
                      <a:r>
                        <a:rPr lang="ru-RU" sz="1400" dirty="0" smtClean="0">
                          <a:latin typeface="Times New Roman" panose="02020603050405020304" pitchFamily="18" charset="0"/>
                          <a:cs typeface="Times New Roman" panose="02020603050405020304" pitchFamily="18" charset="0"/>
                        </a:rPr>
                        <a:t>1.2. Умение устанавливать причинно-следственные связи, строить логическое рассуждение, умозаключение (индуктивное, дедуктивное и по аналогии) и делать выводы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3, 4, 5, 7</a:t>
                      </a: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Задание </a:t>
                      </a:r>
                    </a:p>
                    <a:p>
                      <a:pPr algn="ctr"/>
                      <a:r>
                        <a:rPr lang="ru-RU" sz="1400" dirty="0" smtClean="0">
                          <a:latin typeface="Times New Roman" panose="02020603050405020304" pitchFamily="18" charset="0"/>
                          <a:cs typeface="Times New Roman" panose="02020603050405020304" pitchFamily="18" charset="0"/>
                        </a:rPr>
                        <a:t>1, 2, 3,</a:t>
                      </a:r>
                      <a:r>
                        <a:rPr lang="ru-RU" sz="1400" baseline="0" dirty="0" smtClean="0">
                          <a:latin typeface="Times New Roman" panose="02020603050405020304" pitchFamily="18" charset="0"/>
                          <a:cs typeface="Times New Roman" panose="02020603050405020304" pitchFamily="18" charset="0"/>
                        </a:rPr>
                        <a:t> 4, 5, 6, 7</a:t>
                      </a:r>
                      <a:endParaRPr lang="ru-RU" sz="1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1, 3,</a:t>
                      </a:r>
                      <a:r>
                        <a:rPr lang="ru-RU" sz="1400" baseline="0" dirty="0" smtClean="0">
                          <a:latin typeface="Times New Roman" panose="02020603050405020304" pitchFamily="18" charset="0"/>
                          <a:cs typeface="Times New Roman" panose="02020603050405020304" pitchFamily="18" charset="0"/>
                        </a:rPr>
                        <a:t> 4, 5, 6, 7</a:t>
                      </a:r>
                      <a:endParaRPr lang="ru-RU" sz="1400" dirty="0" smtClean="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78000">
                <a:tc>
                  <a:txBody>
                    <a:bodyPr/>
                    <a:lstStyle/>
                    <a:p>
                      <a:r>
                        <a:rPr lang="ru-RU" sz="1400" dirty="0" smtClean="0">
                          <a:latin typeface="Times New Roman" panose="02020603050405020304" pitchFamily="18" charset="0"/>
                          <a:cs typeface="Times New Roman" panose="02020603050405020304" pitchFamily="18" charset="0"/>
                        </a:rPr>
                        <a:t>1.3. Умение создавать, применять и преобразовывать знаки и символы, модели и схемы для решения учебных и познавательных задач.</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3, 6,</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a:t>
                      </a:r>
                      <a:r>
                        <a:rPr lang="ru-RU" sz="1400" baseline="0" dirty="0" smtClean="0">
                          <a:latin typeface="Times New Roman" panose="02020603050405020304" pitchFamily="18" charset="0"/>
                          <a:cs typeface="Times New Roman" panose="02020603050405020304" pitchFamily="18" charset="0"/>
                        </a:rPr>
                        <a:t> </a:t>
                      </a:r>
                    </a:p>
                    <a:p>
                      <a:pPr algn="ctr"/>
                      <a:r>
                        <a:rPr lang="ru-RU" sz="1400" baseline="0" dirty="0" smtClean="0">
                          <a:latin typeface="Times New Roman" panose="02020603050405020304" pitchFamily="18" charset="0"/>
                          <a:cs typeface="Times New Roman" panose="02020603050405020304" pitchFamily="18" charset="0"/>
                        </a:rPr>
                        <a:t>2, 4, 8, </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1 </a:t>
                      </a:r>
                    </a:p>
                  </a:txBody>
                  <a:tcPr anchor="ctr"/>
                </a:tc>
                <a:extLst>
                  <a:ext uri="{0D108BD9-81ED-4DB2-BD59-A6C34878D82A}">
                    <a16:rowId xmlns:a16="http://schemas.microsoft.com/office/drawing/2014/main" val="10003"/>
                  </a:ext>
                </a:extLst>
              </a:tr>
              <a:tr h="198064">
                <a:tc>
                  <a:txBody>
                    <a:bodyPr/>
                    <a:lstStyle/>
                    <a:p>
                      <a:r>
                        <a:rPr lang="ru-RU" sz="1400" dirty="0" smtClean="0">
                          <a:latin typeface="Times New Roman" panose="02020603050405020304" pitchFamily="18" charset="0"/>
                          <a:cs typeface="Times New Roman" panose="02020603050405020304" pitchFamily="18" charset="0"/>
                        </a:rPr>
                        <a:t>1.4. Смысловое</a:t>
                      </a:r>
                      <a:r>
                        <a:rPr lang="ru-RU" sz="1400" baseline="0" dirty="0" smtClean="0">
                          <a:latin typeface="Times New Roman" panose="02020603050405020304" pitchFamily="18" charset="0"/>
                          <a:cs typeface="Times New Roman" panose="02020603050405020304" pitchFamily="18" charset="0"/>
                        </a:rPr>
                        <a:t> чтение.</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2, 6, 7,</a:t>
                      </a:r>
                      <a:r>
                        <a:rPr lang="ru-RU" sz="1400" baseline="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3, 4, 5, </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3, 4, 5, 6,</a:t>
                      </a:r>
                      <a:r>
                        <a:rPr lang="ru-RU" sz="1400" baseline="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r h="530288">
                <a:tc>
                  <a:txBody>
                    <a:bodyPr/>
                    <a:lstStyle/>
                    <a:p>
                      <a:r>
                        <a:rPr lang="ru-RU" sz="1400" dirty="0" smtClean="0">
                          <a:latin typeface="Times New Roman" panose="02020603050405020304" pitchFamily="18" charset="0"/>
                          <a:cs typeface="Times New Roman" panose="02020603050405020304" pitchFamily="18" charset="0"/>
                        </a:rPr>
                        <a:t>1.5. Умение осознанно использовать речевые средства в соответствии с задачей коммуникации для выражения своих чувств, мыслей и потребностей; планирование и регуляция своей деятельности; владение устной и письменной речью, монологической контекстной речью</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5"/>
                  </a:ext>
                </a:extLst>
              </a:tr>
              <a:tr h="576064">
                <a:tc>
                  <a:txBody>
                    <a:bodyPr/>
                    <a:lstStyle/>
                    <a:p>
                      <a:r>
                        <a:rPr lang="ru-RU" sz="1400" dirty="0" smtClean="0">
                          <a:latin typeface="Times New Roman" panose="02020603050405020304" pitchFamily="18" charset="0"/>
                          <a:cs typeface="Times New Roman" panose="02020603050405020304" pitchFamily="18" charset="0"/>
                        </a:rPr>
                        <a:t>1.6. Формирование и развитие экологического мышления, умение применять его в познавательной, коммуникативной, социальной практике и профессиональной ориентации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3,</a:t>
                      </a:r>
                      <a:r>
                        <a:rPr lang="ru-RU" sz="1400" baseline="0" dirty="0" smtClean="0">
                          <a:latin typeface="Times New Roman" panose="02020603050405020304" pitchFamily="18" charset="0"/>
                          <a:cs typeface="Times New Roman" panose="02020603050405020304" pitchFamily="18" charset="0"/>
                        </a:rPr>
                        <a:t> 4, 9</a:t>
                      </a:r>
                      <a:endParaRPr lang="ru-RU" sz="1400" dirty="0" smtClean="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6, 8</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Задание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anose="02020603050405020304" pitchFamily="18" charset="0"/>
                          <a:cs typeface="Times New Roman" panose="02020603050405020304" pitchFamily="18" charset="0"/>
                        </a:rPr>
                        <a:t>6</a:t>
                      </a:r>
                    </a:p>
                  </a:txBody>
                  <a:tcPr anchor="ctr"/>
                </a:tc>
                <a:extLst>
                  <a:ext uri="{0D108BD9-81ED-4DB2-BD59-A6C34878D82A}">
                    <a16:rowId xmlns:a16="http://schemas.microsoft.com/office/drawing/2014/main" val="10006"/>
                  </a:ext>
                </a:extLst>
              </a:tr>
              <a:tr h="648072">
                <a:tc>
                  <a:txBody>
                    <a:bodyPr/>
                    <a:lstStyle/>
                    <a:p>
                      <a:r>
                        <a:rPr lang="ru-RU" sz="1400" dirty="0" smtClean="0">
                          <a:latin typeface="Times New Roman" panose="02020603050405020304" pitchFamily="18" charset="0"/>
                          <a:cs typeface="Times New Roman" panose="02020603050405020304" pitchFamily="18" charset="0"/>
                        </a:rPr>
                        <a:t>1.7. Умение оценивать правильность выполнения учебной задачи, собственные возможности ее решения</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Задание </a:t>
                      </a:r>
                    </a:p>
                    <a:p>
                      <a:pPr algn="ctr"/>
                      <a:r>
                        <a:rPr lang="ru-RU" sz="1400" dirty="0" smtClean="0">
                          <a:latin typeface="Times New Roman" panose="02020603050405020304" pitchFamily="18" charset="0"/>
                          <a:cs typeface="Times New Roman" panose="02020603050405020304" pitchFamily="18" charset="0"/>
                        </a:rPr>
                        <a:t>2</a:t>
                      </a: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7"/>
                  </a:ext>
                </a:extLst>
              </a:tr>
              <a:tr h="648072">
                <a:tc>
                  <a:txBody>
                    <a:bodyPr/>
                    <a:lstStyle/>
                    <a:p>
                      <a:r>
                        <a:rPr lang="ru-RU" sz="1400" dirty="0" smtClean="0">
                          <a:latin typeface="Times New Roman" panose="02020603050405020304" pitchFamily="18" charset="0"/>
                          <a:cs typeface="Times New Roman" panose="02020603050405020304" pitchFamily="18" charset="0"/>
                        </a:rPr>
                        <a:t>1.8. Владение основами самоконтроля, самооценки, принятия решений и осуществления осознанного выбора в учебной и познавательной деятельности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85375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038667312"/>
              </p:ext>
            </p:extLst>
          </p:nvPr>
        </p:nvGraphicFramePr>
        <p:xfrm>
          <a:off x="0" y="980728"/>
          <a:ext cx="8170924" cy="3291840"/>
        </p:xfrm>
        <a:graphic>
          <a:graphicData uri="http://schemas.openxmlformats.org/drawingml/2006/table">
            <a:tbl>
              <a:tblPr firstRow="1" bandRow="1">
                <a:tableStyleId>{5C22544A-7EE6-4342-B048-85BDC9FD1C3A}</a:tableStyleId>
              </a:tblPr>
              <a:tblGrid>
                <a:gridCol w="7020000">
                  <a:extLst>
                    <a:ext uri="{9D8B030D-6E8A-4147-A177-3AD203B41FA5}">
                      <a16:colId xmlns:a16="http://schemas.microsoft.com/office/drawing/2014/main" val="20000"/>
                    </a:ext>
                  </a:extLst>
                </a:gridCol>
                <a:gridCol w="1150924">
                  <a:extLst>
                    <a:ext uri="{9D8B030D-6E8A-4147-A177-3AD203B41FA5}">
                      <a16:colId xmlns:a16="http://schemas.microsoft.com/office/drawing/2014/main" val="20001"/>
                    </a:ext>
                  </a:extLst>
                </a:gridCol>
              </a:tblGrid>
              <a:tr h="332966">
                <a:tc>
                  <a:txBody>
                    <a:bodyPr/>
                    <a:lstStyle/>
                    <a:p>
                      <a:pPr algn="ctr"/>
                      <a:r>
                        <a:rPr lang="ru-RU" dirty="0" smtClean="0">
                          <a:latin typeface="Times New Roman" panose="02020603050405020304" pitchFamily="18" charset="0"/>
                          <a:cs typeface="Times New Roman" panose="02020603050405020304" pitchFamily="18" charset="0"/>
                        </a:rPr>
                        <a:t>Химия</a:t>
                      </a:r>
                      <a:endParaRPr lang="ru-RU"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latin typeface="Times New Roman" panose="02020603050405020304" pitchFamily="18" charset="0"/>
                          <a:cs typeface="Times New Roman" panose="02020603050405020304" pitchFamily="18" charset="0"/>
                        </a:rPr>
                        <a:t>8 класс</a:t>
                      </a:r>
                    </a:p>
                  </a:txBody>
                  <a:tcPr/>
                </a:tc>
                <a:extLst>
                  <a:ext uri="{0D108BD9-81ED-4DB2-BD59-A6C34878D82A}">
                    <a16:rowId xmlns:a16="http://schemas.microsoft.com/office/drawing/2014/main" val="10000"/>
                  </a:ext>
                </a:extLst>
              </a:tr>
              <a:tr h="456427">
                <a:tc>
                  <a:txBody>
                    <a:bodyPr/>
                    <a:lstStyle/>
                    <a:p>
                      <a:r>
                        <a:rPr lang="ru-RU" sz="1400" dirty="0" smtClean="0">
                          <a:latin typeface="Times New Roman" panose="02020603050405020304" pitchFamily="18" charset="0"/>
                          <a:cs typeface="Times New Roman" panose="02020603050405020304" pitchFamily="18" charset="0"/>
                        </a:rPr>
                        <a:t>1.1. Умение самостоятельно планировать пути достижения целей, в том числе альтернативные, осознанно выбирать наиболее эффективные способы решения учебных и познавательных задач</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3, 5, 6, 7,</a:t>
                      </a:r>
                      <a:r>
                        <a:rPr lang="ru-RU" sz="1400" baseline="0" dirty="0" smtClean="0">
                          <a:latin typeface="Times New Roman" panose="02020603050405020304" pitchFamily="18" charset="0"/>
                          <a:cs typeface="Times New Roman" panose="02020603050405020304" pitchFamily="18" charset="0"/>
                        </a:rPr>
                        <a:t> 9</a:t>
                      </a:r>
                      <a:endParaRPr lang="ru-RU" sz="1400" dirty="0" smtClean="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456427">
                <a:tc>
                  <a:txBody>
                    <a:bodyPr/>
                    <a:lstStyle/>
                    <a:p>
                      <a:r>
                        <a:rPr lang="ru-RU" sz="1400" dirty="0" smtClean="0">
                          <a:latin typeface="Times New Roman" panose="02020603050405020304" pitchFamily="18" charset="0"/>
                          <a:cs typeface="Times New Roman" panose="02020603050405020304" pitchFamily="18" charset="0"/>
                        </a:rPr>
                        <a:t>1.2. Умение определять понятия, создавать обобщения, устанавливать аналогии, классифицировать, самостоятельно выбирать основания и критерии для классификации, устанавливать причинно-следственные связи, строить логическое рассуждение, умозаключение (индуктивное, дедуктивное и по аналогии) и делать выводы</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1, 2, 4, 6, 7, 8, 9</a:t>
                      </a: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456427">
                <a:tc>
                  <a:txBody>
                    <a:bodyPr/>
                    <a:lstStyle/>
                    <a:p>
                      <a:r>
                        <a:rPr lang="ru-RU" sz="1400" dirty="0" smtClean="0">
                          <a:latin typeface="Times New Roman" panose="02020603050405020304" pitchFamily="18" charset="0"/>
                          <a:cs typeface="Times New Roman" panose="02020603050405020304" pitchFamily="18" charset="0"/>
                        </a:rPr>
                        <a:t>1.3. Умение создавать, применять и преобразовывать знаки и символы, модели и схемы для решения учебных и познавательных задач</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Задания </a:t>
                      </a:r>
                    </a:p>
                    <a:p>
                      <a:pPr algn="ctr"/>
                      <a:r>
                        <a:rPr lang="ru-RU" sz="1400" dirty="0" smtClean="0">
                          <a:latin typeface="Times New Roman" panose="02020603050405020304" pitchFamily="18" charset="0"/>
                          <a:cs typeface="Times New Roman" panose="02020603050405020304" pitchFamily="18" charset="0"/>
                        </a:rPr>
                        <a:t>1, 4, 6, 7</a:t>
                      </a:r>
                    </a:p>
                  </a:txBody>
                  <a:tcPr anchor="ctr"/>
                </a:tc>
                <a:extLst>
                  <a:ext uri="{0D108BD9-81ED-4DB2-BD59-A6C34878D82A}">
                    <a16:rowId xmlns:a16="http://schemas.microsoft.com/office/drawing/2014/main" val="10003"/>
                  </a:ext>
                </a:extLst>
              </a:tr>
              <a:tr h="268487">
                <a:tc>
                  <a:txBody>
                    <a:bodyPr/>
                    <a:lstStyle/>
                    <a:p>
                      <a:r>
                        <a:rPr lang="ru-RU" sz="1400" dirty="0" smtClean="0">
                          <a:latin typeface="Times New Roman" panose="02020603050405020304" pitchFamily="18" charset="0"/>
                          <a:cs typeface="Times New Roman" panose="02020603050405020304" pitchFamily="18" charset="0"/>
                        </a:rPr>
                        <a:t>1.4. Формирование и развитие экологического мышления, умение применять его в познавательной, коммуникативной, социальной практике и профессиональной ориентации</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r>
                        <a:rPr lang="ru-RU" sz="1400" dirty="0" smtClean="0">
                          <a:latin typeface="Times New Roman" panose="02020603050405020304" pitchFamily="18" charset="0"/>
                          <a:cs typeface="Times New Roman" panose="02020603050405020304" pitchFamily="18" charset="0"/>
                        </a:rPr>
                        <a:t>Задание</a:t>
                      </a:r>
                      <a:r>
                        <a:rPr lang="ru-RU" sz="1400" baseline="0" dirty="0" smtClean="0">
                          <a:latin typeface="Times New Roman" panose="02020603050405020304" pitchFamily="18" charset="0"/>
                          <a:cs typeface="Times New Roman" panose="02020603050405020304" pitchFamily="18" charset="0"/>
                        </a:rPr>
                        <a:t> </a:t>
                      </a:r>
                    </a:p>
                    <a:p>
                      <a:pPr algn="ctr"/>
                      <a:r>
                        <a:rPr lang="ru-RU" sz="1400" baseline="0" dirty="0" smtClean="0">
                          <a:latin typeface="Times New Roman" panose="02020603050405020304" pitchFamily="18" charset="0"/>
                          <a:cs typeface="Times New Roman" panose="02020603050405020304" pitchFamily="18" charset="0"/>
                        </a:rPr>
                        <a:t>1, 2, 3, 5, 6, 7, 8, 9</a:t>
                      </a: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8135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Прямая соединительная линия 8"/>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0" name="Прямая соединительная линия 9"/>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pic>
        <p:nvPicPr>
          <p:cNvPr id="11"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2406590557"/>
              </p:ext>
            </p:extLst>
          </p:nvPr>
        </p:nvGraphicFramePr>
        <p:xfrm>
          <a:off x="287521" y="1052736"/>
          <a:ext cx="8568957" cy="5373628"/>
        </p:xfrm>
        <a:graphic>
          <a:graphicData uri="http://schemas.openxmlformats.org/drawingml/2006/table">
            <a:tbl>
              <a:tblPr>
                <a:tableStyleId>{5C22544A-7EE6-4342-B048-85BDC9FD1C3A}</a:tableStyleId>
              </a:tblPr>
              <a:tblGrid>
                <a:gridCol w="3701381">
                  <a:extLst>
                    <a:ext uri="{9D8B030D-6E8A-4147-A177-3AD203B41FA5}">
                      <a16:colId xmlns:a16="http://schemas.microsoft.com/office/drawing/2014/main" val="20000"/>
                    </a:ext>
                  </a:extLst>
                </a:gridCol>
                <a:gridCol w="608447">
                  <a:extLst>
                    <a:ext uri="{9D8B030D-6E8A-4147-A177-3AD203B41FA5}">
                      <a16:colId xmlns:a16="http://schemas.microsoft.com/office/drawing/2014/main" val="20001"/>
                    </a:ext>
                  </a:extLst>
                </a:gridCol>
                <a:gridCol w="608447">
                  <a:extLst>
                    <a:ext uri="{9D8B030D-6E8A-4147-A177-3AD203B41FA5}">
                      <a16:colId xmlns:a16="http://schemas.microsoft.com/office/drawing/2014/main" val="20002"/>
                    </a:ext>
                  </a:extLst>
                </a:gridCol>
                <a:gridCol w="608447">
                  <a:extLst>
                    <a:ext uri="{9D8B030D-6E8A-4147-A177-3AD203B41FA5}">
                      <a16:colId xmlns:a16="http://schemas.microsoft.com/office/drawing/2014/main" val="20003"/>
                    </a:ext>
                  </a:extLst>
                </a:gridCol>
                <a:gridCol w="608447">
                  <a:extLst>
                    <a:ext uri="{9D8B030D-6E8A-4147-A177-3AD203B41FA5}">
                      <a16:colId xmlns:a16="http://schemas.microsoft.com/office/drawing/2014/main" val="20004"/>
                    </a:ext>
                  </a:extLst>
                </a:gridCol>
                <a:gridCol w="608447">
                  <a:extLst>
                    <a:ext uri="{9D8B030D-6E8A-4147-A177-3AD203B41FA5}">
                      <a16:colId xmlns:a16="http://schemas.microsoft.com/office/drawing/2014/main" val="20005"/>
                    </a:ext>
                  </a:extLst>
                </a:gridCol>
                <a:gridCol w="608447">
                  <a:extLst>
                    <a:ext uri="{9D8B030D-6E8A-4147-A177-3AD203B41FA5}">
                      <a16:colId xmlns:a16="http://schemas.microsoft.com/office/drawing/2014/main" val="20006"/>
                    </a:ext>
                  </a:extLst>
                </a:gridCol>
                <a:gridCol w="608447">
                  <a:extLst>
                    <a:ext uri="{9D8B030D-6E8A-4147-A177-3AD203B41FA5}">
                      <a16:colId xmlns:a16="http://schemas.microsoft.com/office/drawing/2014/main" val="20007"/>
                    </a:ext>
                  </a:extLst>
                </a:gridCol>
                <a:gridCol w="608447">
                  <a:extLst>
                    <a:ext uri="{9D8B030D-6E8A-4147-A177-3AD203B41FA5}">
                      <a16:colId xmlns:a16="http://schemas.microsoft.com/office/drawing/2014/main" val="20008"/>
                    </a:ext>
                  </a:extLst>
                </a:gridCol>
              </a:tblGrid>
              <a:tr h="433024">
                <a:tc rowSpan="2">
                  <a:txBody>
                    <a:bodyPr/>
                    <a:lstStyle/>
                    <a:p>
                      <a:pPr algn="ctr"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Проверяемые требования к уровню подготовки </a:t>
                      </a:r>
                    </a:p>
                    <a:p>
                      <a:pPr algn="ctr" fontAlgn="ctr"/>
                      <a:endParaRPr lang="ru-RU" sz="11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МЕТАПРЕДМЕТНЫЕ РЕЗУЛЬТАТЫ</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Биология</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ru-RU" sz="1100" b="0" i="0" u="none" strike="noStrike" dirty="0">
                        <a:solidFill>
                          <a:srgbClr val="000000"/>
                        </a:solidFill>
                        <a:effectLst/>
                        <a:latin typeface="Times New Roman"/>
                      </a:endParaRPr>
                    </a:p>
                  </a:txBody>
                  <a:tcPr marL="4330" marR="4330" marT="4330" marB="0" anchor="ctr"/>
                </a:tc>
                <a:tc hMerge="1">
                  <a:txBody>
                    <a:bodyPr/>
                    <a:lstStyle/>
                    <a:p>
                      <a:pPr algn="ctr" fontAlgn="ctr"/>
                      <a:endParaRPr lang="ru-RU" sz="1100" b="0" i="0" u="none" strike="noStrike" dirty="0">
                        <a:solidFill>
                          <a:srgbClr val="000000"/>
                        </a:solidFill>
                        <a:effectLst/>
                        <a:latin typeface="Times New Roman"/>
                      </a:endParaRPr>
                    </a:p>
                  </a:txBody>
                  <a:tcPr marL="4330" marR="4330" marT="4330" marB="0" anchor="ctr"/>
                </a:tc>
                <a:tc hMerge="1">
                  <a:txBody>
                    <a:bodyPr/>
                    <a:lstStyle/>
                    <a:p>
                      <a:pPr algn="ctr" fontAlgn="ctr"/>
                      <a:endParaRPr lang="ru-RU" sz="1100" b="0" i="0" u="none" strike="noStrike" dirty="0">
                        <a:solidFill>
                          <a:srgbClr val="000000"/>
                        </a:solidFill>
                        <a:effectLst/>
                        <a:latin typeface="Times New Roman"/>
                      </a:endParaRPr>
                    </a:p>
                  </a:txBody>
                  <a:tcPr marL="4330" marR="4330" marT="4330" marB="0" anchor="ct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100" u="none" strike="noStrike" dirty="0" smtClean="0">
                          <a:effectLst/>
                          <a:latin typeface="Times New Roman" panose="02020603050405020304" pitchFamily="18" charset="0"/>
                          <a:cs typeface="Times New Roman" panose="02020603050405020304" pitchFamily="18" charset="0"/>
                        </a:rPr>
                        <a:t>География</a:t>
                      </a:r>
                      <a:endParaRPr lang="ru-RU" sz="11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ru-RU" sz="1100" b="0" i="0" u="none" strike="noStrike" dirty="0">
                        <a:solidFill>
                          <a:srgbClr val="000000"/>
                        </a:solidFill>
                        <a:effectLst/>
                        <a:latin typeface="Times New Roman"/>
                      </a:endParaRPr>
                    </a:p>
                  </a:txBody>
                  <a:tcPr marL="4330" marR="4330" marT="4330" marB="0" anchor="ctr"/>
                </a:tc>
                <a:tc hMerge="1">
                  <a:txBody>
                    <a:bodyPr/>
                    <a:lstStyle/>
                    <a:p>
                      <a:pPr algn="ctr" fontAlgn="ctr"/>
                      <a:endParaRPr lang="ru-RU" sz="1100" b="0" i="0" u="none" strike="noStrike" dirty="0">
                        <a:solidFill>
                          <a:srgbClr val="000000"/>
                        </a:solidFill>
                        <a:effectLst/>
                        <a:latin typeface="Times New Roman"/>
                      </a:endParaRPr>
                    </a:p>
                  </a:txBody>
                  <a:tcPr marL="4330" marR="4330" marT="4330" marB="0" anchor="ctr"/>
                </a:tc>
                <a:extLst>
                  <a:ext uri="{0D108BD9-81ED-4DB2-BD59-A6C34878D82A}">
                    <a16:rowId xmlns:a16="http://schemas.microsoft.com/office/drawing/2014/main" val="10000"/>
                  </a:ext>
                </a:extLst>
              </a:tr>
              <a:tr h="433024">
                <a:tc vMerge="1">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Год</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100" u="none" strike="noStrike" dirty="0" smtClean="0">
                          <a:effectLst/>
                          <a:latin typeface="Times New Roman" panose="02020603050405020304" pitchFamily="18" charset="0"/>
                          <a:cs typeface="Times New Roman" panose="02020603050405020304" pitchFamily="18" charset="0"/>
                        </a:rPr>
                        <a:t>5 класс</a:t>
                      </a:r>
                      <a:endParaRPr lang="ru-RU" sz="11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6 класс</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7 класс</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8 класс</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6 класс</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7 класс</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8 класс</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rowSpan="3">
                  <a:txBody>
                    <a:bodyPr/>
                    <a:lstStyle/>
                    <a:p>
                      <a:pPr algn="l" rtl="0" fontAlgn="ctr"/>
                      <a:r>
                        <a:rPr lang="ru-RU" sz="1100" u="none" strike="noStrike">
                          <a:effectLst/>
                          <a:latin typeface="Times New Roman" panose="02020603050405020304" pitchFamily="18" charset="0"/>
                          <a:cs typeface="Times New Roman" panose="02020603050405020304" pitchFamily="18" charset="0"/>
                        </a:rPr>
                        <a:t>1.1. Умение определять понятия, создавать обобщения, устанавливать аналогии, классифицировать, самостоятельно выбирать основания и критерии для классификации</a:t>
                      </a:r>
                      <a:endParaRPr lang="ru-RU" sz="1100" b="1" i="0" u="none" strike="noStrike">
                        <a:solidFill>
                          <a:srgbClr val="FFFFFF"/>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2021</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55,31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55,24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69,86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86,12</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65,32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54,63</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vMerge="1">
                  <a:txBody>
                    <a:bodyPr/>
                    <a:lstStyle/>
                    <a:p>
                      <a:endParaRPr lang="ru-RU"/>
                    </a:p>
                  </a:txBody>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2022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54,00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62,72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61,31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85,87</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60,81</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51,46</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vMerge="1">
                  <a:txBody>
                    <a:bodyPr/>
                    <a:lstStyle/>
                    <a:p>
                      <a:endParaRPr lang="ru-RU"/>
                    </a:p>
                  </a:txBody>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2023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56,38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64,99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63,69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87,45</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62,41</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52,67</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rowSpan="3">
                  <a:txBody>
                    <a:bodyPr/>
                    <a:lstStyle/>
                    <a:p>
                      <a:pPr algn="l" rtl="0" fontAlgn="ctr"/>
                      <a:r>
                        <a:rPr lang="ru-RU" sz="1100" u="none" strike="noStrike" dirty="0">
                          <a:effectLst/>
                          <a:latin typeface="Times New Roman" panose="02020603050405020304" pitchFamily="18" charset="0"/>
                          <a:cs typeface="Times New Roman" panose="02020603050405020304" pitchFamily="18" charset="0"/>
                        </a:rPr>
                        <a:t>1.2. Умение устанавливать причинно-следственные связи, строить логическое рассуждение, умозаключение (индуктивное, дедуктивное и по аналогии) и делать выводы</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2021</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63,41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57,05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44,96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54,34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67,05</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59,42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61,18</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vMerge="1">
                  <a:txBody>
                    <a:bodyPr/>
                    <a:lstStyle/>
                    <a:p>
                      <a:endParaRPr lang="ru-RU"/>
                    </a:p>
                  </a:txBody>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2022</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56,14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60,42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57,13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68,47</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56,19</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55,56</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endParaRPr lang="ru-RU"/>
                    </a:p>
                  </a:txBody>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2023</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65,61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57,30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63,17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67,65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70,52</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57,35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56,78</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rowSpan="3">
                  <a:txBody>
                    <a:bodyPr/>
                    <a:lstStyle/>
                    <a:p>
                      <a:pPr algn="l" rtl="0" fontAlgn="ctr"/>
                      <a:r>
                        <a:rPr lang="ru-RU" sz="1100" u="none" strike="noStrike" dirty="0">
                          <a:effectLst/>
                          <a:latin typeface="Times New Roman" panose="02020603050405020304" pitchFamily="18" charset="0"/>
                          <a:cs typeface="Times New Roman" panose="02020603050405020304" pitchFamily="18" charset="0"/>
                        </a:rPr>
                        <a:t>1.3. Умение создавать, применять и преобразовывать знаки и символы, модели и схемы для решения учебных и познавательных задач.</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2021</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62,28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72,33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66,62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70,21</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56,67</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83,29</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vMerge="1">
                  <a:txBody>
                    <a:bodyPr/>
                    <a:lstStyle/>
                    <a:p>
                      <a:endParaRPr lang="ru-RU"/>
                    </a:p>
                  </a:txBody>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2022</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80,84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68,73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67,33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55,71</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73,86</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vMerge="1">
                  <a:txBody>
                    <a:bodyPr/>
                    <a:lstStyle/>
                    <a:p>
                      <a:endParaRPr lang="ru-RU"/>
                    </a:p>
                  </a:txBody>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2023</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62,95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84,90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69,80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69,48</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55,18</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75,20</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rowSpan="3">
                  <a:txBody>
                    <a:bodyPr/>
                    <a:lstStyle/>
                    <a:p>
                      <a:pPr algn="l" rtl="0" fontAlgn="ctr"/>
                      <a:r>
                        <a:rPr lang="ru-RU" sz="1100" u="none" strike="noStrike" dirty="0">
                          <a:effectLst/>
                          <a:latin typeface="Times New Roman" panose="02020603050405020304" pitchFamily="18" charset="0"/>
                          <a:cs typeface="Times New Roman" panose="02020603050405020304" pitchFamily="18" charset="0"/>
                        </a:rPr>
                        <a:t>1.4. Смысловое чтение.</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2021</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58,29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69,31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52,06</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57,90</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54,73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0">
                <a:tc vMerge="1">
                  <a:txBody>
                    <a:bodyPr/>
                    <a:lstStyle/>
                    <a:p>
                      <a:endParaRPr lang="ru-RU"/>
                    </a:p>
                  </a:txBody>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2022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63,26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64,81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56,47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54,83</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50,19</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0">
                <a:tc vMerge="1">
                  <a:txBody>
                    <a:bodyPr/>
                    <a:lstStyle/>
                    <a:p>
                      <a:endParaRPr lang="ru-RU"/>
                    </a:p>
                  </a:txBody>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2023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64,48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65,44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58,37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55,24</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51,45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48332">
                <a:tc rowSpan="3">
                  <a:txBody>
                    <a:bodyPr/>
                    <a:lstStyle/>
                    <a:p>
                      <a:pPr algn="l" rtl="0" fontAlgn="ctr"/>
                      <a:r>
                        <a:rPr lang="ru-RU" sz="1100" u="none" strike="noStrike" dirty="0">
                          <a:effectLst/>
                          <a:latin typeface="Times New Roman" panose="02020603050405020304" pitchFamily="18" charset="0"/>
                          <a:cs typeface="Times New Roman" panose="02020603050405020304" pitchFamily="18" charset="0"/>
                        </a:rPr>
                        <a:t>1.5. Умение осознанно использовать речевые средства в соответствии с задачей коммуникации для выражения своих чувств, мыслей и потребностей; планирование и регуляция своей деятельности; владение устной и письменной речью, монологической контекстной речью</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2021</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72,35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92386">
                <a:tc vMerge="1">
                  <a:txBody>
                    <a:bodyPr/>
                    <a:lstStyle/>
                    <a:p>
                      <a:endParaRPr lang="ru-RU"/>
                    </a:p>
                  </a:txBody>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2022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cs typeface="Times New Roman" panose="02020603050405020304" pitchFamily="18" charset="0"/>
                        </a:rPr>
                        <a:t>73,99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0">
                <a:tc vMerge="1">
                  <a:txBody>
                    <a:bodyPr/>
                    <a:lstStyle/>
                    <a:p>
                      <a:endParaRPr lang="ru-RU"/>
                    </a:p>
                  </a:txBody>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2023</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75,48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0">
                <a:tc rowSpan="3">
                  <a:txBody>
                    <a:bodyPr/>
                    <a:lstStyle/>
                    <a:p>
                      <a:pPr algn="l" rtl="0" fontAlgn="ctr"/>
                      <a:r>
                        <a:rPr lang="ru-RU" sz="1100" u="none" strike="noStrike" dirty="0">
                          <a:effectLst/>
                          <a:latin typeface="Times New Roman" panose="02020603050405020304" pitchFamily="18" charset="0"/>
                          <a:cs typeface="Times New Roman" panose="02020603050405020304" pitchFamily="18" charset="0"/>
                        </a:rPr>
                        <a:t>1.6. Формирование и развитие экологического мышления, умение применять его в познавательной, коммуникативной, социальной практике и профессиональной ориентации</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2021</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65,37</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60,12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44,15</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0">
                <a:tc vMerge="1">
                  <a:txBody>
                    <a:bodyPr/>
                    <a:lstStyle/>
                    <a:p>
                      <a:endParaRPr lang="ru-RU"/>
                    </a:p>
                  </a:txBody>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2022</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52,50</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60,38</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42,39</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0">
                <a:tc vMerge="1">
                  <a:txBody>
                    <a:bodyPr/>
                    <a:lstStyle/>
                    <a:p>
                      <a:endParaRPr lang="ru-RU"/>
                    </a:p>
                  </a:txBody>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2023</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54,15</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u="none" strike="noStrike" dirty="0" smtClean="0">
                          <a:effectLst/>
                          <a:latin typeface="Times New Roman" panose="02020603050405020304" pitchFamily="18" charset="0"/>
                          <a:cs typeface="Times New Roman" panose="02020603050405020304" pitchFamily="18" charset="0"/>
                        </a:rPr>
                        <a:t>62,57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100" u="none" strike="noStrike" dirty="0" smtClean="0">
                          <a:effectLst/>
                          <a:latin typeface="Times New Roman" panose="02020603050405020304" pitchFamily="18" charset="0"/>
                          <a:cs typeface="Times New Roman" panose="02020603050405020304" pitchFamily="18" charset="0"/>
                        </a:rPr>
                        <a:t>42,57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r h="0">
                <a:tc rowSpan="3">
                  <a:txBody>
                    <a:bodyPr/>
                    <a:lstStyle/>
                    <a:p>
                      <a:pPr algn="l" rtl="0" fontAlgn="ctr"/>
                      <a:r>
                        <a:rPr lang="ru-RU" sz="1100" u="none" strike="noStrike" dirty="0">
                          <a:effectLst/>
                          <a:latin typeface="Times New Roman" panose="02020603050405020304" pitchFamily="18" charset="0"/>
                          <a:cs typeface="Times New Roman" panose="02020603050405020304" pitchFamily="18" charset="0"/>
                        </a:rPr>
                        <a:t>1.7. Умение оценивать правильность выполнения учебной задачи, собственные возможности ее решения</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2021</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42,6</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 </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0">
                <a:tc vMerge="1">
                  <a:txBody>
                    <a:bodyPr/>
                    <a:lstStyle/>
                    <a:p>
                      <a:endParaRPr lang="ru-RU"/>
                    </a:p>
                  </a:txBody>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2022</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smtClean="0">
                          <a:effectLst/>
                          <a:latin typeface="Times New Roman" panose="02020603050405020304" pitchFamily="18" charset="0"/>
                          <a:cs typeface="Times New Roman" panose="02020603050405020304" pitchFamily="18" charset="0"/>
                        </a:rPr>
                        <a:t>52,77</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1"/>
                  </a:ext>
                </a:extLst>
              </a:tr>
              <a:tr h="0">
                <a:tc vMerge="1">
                  <a:txBody>
                    <a:bodyPr/>
                    <a:lstStyle/>
                    <a:p>
                      <a:endParaRPr lang="ru-RU"/>
                    </a:p>
                  </a:txBody>
                  <a:tcPr/>
                </a:tc>
                <a:tc>
                  <a:txBody>
                    <a:bodyPr/>
                    <a:lstStyle/>
                    <a:p>
                      <a:pPr algn="ctr" fontAlgn="ctr"/>
                      <a:r>
                        <a:rPr lang="ru-RU" sz="1100" u="none" strike="noStrike">
                          <a:effectLst/>
                          <a:latin typeface="Times New Roman" panose="02020603050405020304" pitchFamily="18" charset="0"/>
                          <a:cs typeface="Times New Roman" panose="02020603050405020304" pitchFamily="18" charset="0"/>
                        </a:rPr>
                        <a:t>2023</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100" u="none" strike="noStrike" dirty="0" smtClean="0">
                          <a:effectLst/>
                          <a:latin typeface="Times New Roman" panose="02020603050405020304" pitchFamily="18" charset="0"/>
                          <a:cs typeface="Times New Roman" panose="02020603050405020304" pitchFamily="18" charset="0"/>
                        </a:rPr>
                        <a:t>53,89</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0">
                <a:tc>
                  <a:txBody>
                    <a:bodyPr/>
                    <a:lstStyle/>
                    <a:p>
                      <a:pPr algn="l" rtl="0" fontAlgn="ctr"/>
                      <a:r>
                        <a:rPr lang="ru-RU" sz="1100" u="none" strike="noStrike" dirty="0">
                          <a:effectLst/>
                          <a:latin typeface="Times New Roman" panose="02020603050405020304" pitchFamily="18" charset="0"/>
                          <a:cs typeface="Times New Roman" panose="02020603050405020304" pitchFamily="18" charset="0"/>
                        </a:rPr>
                        <a:t>1.8. Владение основами самоконтроля, самооценки, принятия решений и осуществления осознанного выбора в учебной и познавательной деятельности</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u="none" strike="noStrike">
                          <a:effectLst/>
                          <a:latin typeface="Times New Roman" panose="02020603050405020304" pitchFamily="18" charset="0"/>
                          <a:cs typeface="Times New Roman" panose="02020603050405020304" pitchFamily="18" charset="0"/>
                        </a:rPr>
                        <a:t> </a:t>
                      </a:r>
                      <a:endParaRPr lang="ru-RU"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1100" u="none" strike="noStrike" dirty="0">
                          <a:effectLst/>
                          <a:latin typeface="Times New Roman" panose="02020603050405020304" pitchFamily="18" charset="0"/>
                          <a:cs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0" marR="4330" marT="43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4105047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Прямая соединительная линия 7"/>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Прямая соединительная линия 8"/>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0" name="Прямая соединительная линия 9"/>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25" t="22567" r="63098" b="8155"/>
          <a:stretch/>
        </p:blipFill>
        <p:spPr bwMode="auto">
          <a:xfrm>
            <a:off x="6660232" y="1012379"/>
            <a:ext cx="2088232" cy="565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5430351" y="430301"/>
            <a:ext cx="3713649" cy="646331"/>
          </a:xfrm>
          <a:prstGeom prst="rect">
            <a:avLst/>
          </a:prstGeom>
        </p:spPr>
        <p:txBody>
          <a:bodyPr wrap="square">
            <a:spAutoFit/>
          </a:bodyPr>
          <a:lstStyle/>
          <a:p>
            <a:pPr algn="ctr" fontAlgn="ctr"/>
            <a:r>
              <a:rPr lang="ru-RU" b="1" dirty="0" smtClean="0">
                <a:latin typeface="Times New Roman" panose="02020603050405020304" pitchFamily="18" charset="0"/>
                <a:cs typeface="Times New Roman" panose="02020603050405020304" pitchFamily="18" charset="0"/>
              </a:rPr>
              <a:t>Доля аттестованных обучающихся на 1.06.2023</a:t>
            </a:r>
            <a:endParaRPr lang="ru-RU" b="1" dirty="0">
              <a:solidFill>
                <a:srgbClr val="000000"/>
              </a:solidFill>
              <a:latin typeface="Times New Roman" panose="02020603050405020304" pitchFamily="18" charset="0"/>
              <a:cs typeface="Times New Roman" panose="02020603050405020304" pitchFamily="18" charset="0"/>
            </a:endParaRPr>
          </a:p>
        </p:txBody>
      </p:sp>
      <p:graphicFrame>
        <p:nvGraphicFramePr>
          <p:cNvPr id="11" name="Диаграмма 10"/>
          <p:cNvGraphicFramePr>
            <a:graphicFrameLocks/>
          </p:cNvGraphicFramePr>
          <p:nvPr>
            <p:extLst>
              <p:ext uri="{D42A27DB-BD31-4B8C-83A1-F6EECF244321}">
                <p14:modId xmlns:p14="http://schemas.microsoft.com/office/powerpoint/2010/main" val="1822290468"/>
              </p:ext>
            </p:extLst>
          </p:nvPr>
        </p:nvGraphicFramePr>
        <p:xfrm>
          <a:off x="5041" y="1340768"/>
          <a:ext cx="6253597" cy="4680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3855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5135" y="1412776"/>
            <a:ext cx="5526360" cy="2308324"/>
          </a:xfrm>
          <a:prstGeom prst="rect">
            <a:avLst/>
          </a:prstGeom>
        </p:spPr>
        <p:txBody>
          <a:bodyPr wrap="square">
            <a:spAutoFit/>
          </a:bodyPr>
          <a:lstStyle/>
          <a:p>
            <a:pPr marL="342900" indent="-342900">
              <a:buFont typeface="Wingdings" panose="05000000000000000000" pitchFamily="2" charset="2"/>
              <a:buChar char="q"/>
            </a:pPr>
            <a:r>
              <a:rPr lang="ru-RU" sz="2400" b="1" dirty="0" smtClean="0">
                <a:solidFill>
                  <a:srgbClr val="00B050"/>
                </a:solidFill>
                <a:latin typeface="Times New Roman" panose="02020603050405020304" pitchFamily="18" charset="0"/>
                <a:cs typeface="Times New Roman" panose="02020603050405020304" pitchFamily="18" charset="0"/>
              </a:rPr>
              <a:t>анкетирование</a:t>
            </a:r>
            <a:r>
              <a:rPr lang="ru-RU" sz="2400" b="1" dirty="0">
                <a:solidFill>
                  <a:srgbClr val="00B050"/>
                </a:solidFill>
                <a:latin typeface="Times New Roman" panose="02020603050405020304" pitchFamily="18" charset="0"/>
                <a:cs typeface="Times New Roman" panose="02020603050405020304" pitchFamily="18" charset="0"/>
              </a:rPr>
              <a:t>, </a:t>
            </a:r>
            <a:endParaRPr lang="ru-RU" sz="2400" b="1" dirty="0" smtClean="0">
              <a:solidFill>
                <a:srgbClr val="00B05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ru-RU" sz="2400" b="1" dirty="0" smtClean="0">
                <a:solidFill>
                  <a:srgbClr val="00B050"/>
                </a:solidFill>
                <a:latin typeface="Times New Roman" panose="02020603050405020304" pitchFamily="18" charset="0"/>
                <a:cs typeface="Times New Roman" panose="02020603050405020304" pitchFamily="18" charset="0"/>
              </a:rPr>
              <a:t>интервьюирование</a:t>
            </a:r>
            <a:r>
              <a:rPr lang="ru-RU" sz="2400" b="1" dirty="0">
                <a:solidFill>
                  <a:srgbClr val="00B050"/>
                </a:solidFill>
                <a:latin typeface="Times New Roman" panose="02020603050405020304" pitchFamily="18" charset="0"/>
                <a:cs typeface="Times New Roman" panose="02020603050405020304" pitchFamily="18" charset="0"/>
              </a:rPr>
              <a:t>, </a:t>
            </a:r>
            <a:endParaRPr lang="ru-RU" sz="2400" b="1" dirty="0" smtClean="0">
              <a:solidFill>
                <a:srgbClr val="00B05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ru-RU" sz="2400" b="1" dirty="0" smtClean="0">
                <a:solidFill>
                  <a:srgbClr val="00B050"/>
                </a:solidFill>
                <a:latin typeface="Times New Roman" panose="02020603050405020304" pitchFamily="18" charset="0"/>
                <a:cs typeface="Times New Roman" panose="02020603050405020304" pitchFamily="18" charset="0"/>
              </a:rPr>
              <a:t>наблюдение</a:t>
            </a:r>
            <a:r>
              <a:rPr lang="ru-RU" sz="2400" b="1" dirty="0">
                <a:solidFill>
                  <a:srgbClr val="00B050"/>
                </a:solidFill>
                <a:latin typeface="Times New Roman" panose="02020603050405020304" pitchFamily="18" charset="0"/>
                <a:cs typeface="Times New Roman" panose="02020603050405020304" pitchFamily="18" charset="0"/>
              </a:rPr>
              <a:t>, </a:t>
            </a:r>
            <a:endParaRPr lang="ru-RU" sz="2400" b="1" dirty="0" smtClean="0">
              <a:solidFill>
                <a:srgbClr val="00B05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ru-RU" sz="2400" b="1" dirty="0" smtClean="0">
                <a:solidFill>
                  <a:srgbClr val="00B050"/>
                </a:solidFill>
                <a:latin typeface="Times New Roman" panose="02020603050405020304" pitchFamily="18" charset="0"/>
                <a:cs typeface="Times New Roman" panose="02020603050405020304" pitchFamily="18" charset="0"/>
              </a:rPr>
              <a:t>тестирование</a:t>
            </a:r>
            <a:r>
              <a:rPr lang="ru-RU" sz="2400" b="1" dirty="0">
                <a:solidFill>
                  <a:srgbClr val="00B050"/>
                </a:solidFill>
                <a:latin typeface="Times New Roman" panose="02020603050405020304" pitchFamily="18" charset="0"/>
                <a:cs typeface="Times New Roman" panose="02020603050405020304" pitchFamily="18" charset="0"/>
              </a:rPr>
              <a:t>, </a:t>
            </a:r>
            <a:endParaRPr lang="ru-RU" sz="2400" b="1" dirty="0" smtClean="0">
              <a:solidFill>
                <a:srgbClr val="00B05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ru-RU" sz="2400" b="1" dirty="0" smtClean="0">
                <a:solidFill>
                  <a:srgbClr val="00B050"/>
                </a:solidFill>
                <a:latin typeface="Times New Roman" panose="02020603050405020304" pitchFamily="18" charset="0"/>
                <a:cs typeface="Times New Roman" panose="02020603050405020304" pitchFamily="18" charset="0"/>
              </a:rPr>
              <a:t>анализ </a:t>
            </a:r>
            <a:r>
              <a:rPr lang="ru-RU" sz="2400" b="1" dirty="0">
                <a:solidFill>
                  <a:srgbClr val="00B050"/>
                </a:solidFill>
                <a:latin typeface="Times New Roman" panose="02020603050405020304" pitchFamily="18" charset="0"/>
                <a:cs typeface="Times New Roman" panose="02020603050405020304" pitchFamily="18" charset="0"/>
              </a:rPr>
              <a:t>документов </a:t>
            </a:r>
            <a:endParaRPr lang="ru-RU" sz="2400" b="1" dirty="0" smtClean="0">
              <a:solidFill>
                <a:srgbClr val="00B05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ru-RU" sz="2400" b="1" dirty="0" smtClean="0">
                <a:solidFill>
                  <a:srgbClr val="00B050"/>
                </a:solidFill>
                <a:latin typeface="Times New Roman" panose="02020603050405020304" pitchFamily="18" charset="0"/>
                <a:cs typeface="Times New Roman" panose="02020603050405020304" pitchFamily="18" charset="0"/>
              </a:rPr>
              <a:t> другие</a:t>
            </a:r>
            <a:endParaRPr lang="ru-RU" sz="2400" b="1" dirty="0">
              <a:solidFill>
                <a:srgbClr val="00B050"/>
              </a:solidFill>
              <a:latin typeface="Times New Roman" panose="02020603050405020304" pitchFamily="18" charset="0"/>
              <a:cs typeface="Times New Roman" panose="02020603050405020304" pitchFamily="18" charset="0"/>
            </a:endParaRPr>
          </a:p>
        </p:txBody>
      </p:sp>
      <p:pic>
        <p:nvPicPr>
          <p:cNvPr id="3"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116639"/>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единительная линия 3"/>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Прямая соединительная линия 4"/>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6" name="Прямая соединительная линия 5"/>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7" name="TextBox 6"/>
          <p:cNvSpPr txBox="1"/>
          <p:nvPr/>
        </p:nvSpPr>
        <p:spPr>
          <a:xfrm>
            <a:off x="2567955" y="505901"/>
            <a:ext cx="6480720" cy="584664"/>
          </a:xfrm>
          <a:prstGeom prst="rect">
            <a:avLst/>
          </a:prstGeom>
          <a:noFill/>
        </p:spPr>
        <p:txBody>
          <a:bodyPr wrap="square" lIns="91332" tIns="45665" rIns="91332" bIns="45665" rtlCol="0">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Виды оценочных процедур</a:t>
            </a:r>
          </a:p>
        </p:txBody>
      </p:sp>
      <p:sp>
        <p:nvSpPr>
          <p:cNvPr id="8" name="Прямоугольник 7"/>
          <p:cNvSpPr/>
          <p:nvPr/>
        </p:nvSpPr>
        <p:spPr>
          <a:xfrm>
            <a:off x="656229" y="4293096"/>
            <a:ext cx="7915266" cy="830997"/>
          </a:xfrm>
          <a:prstGeom prst="rect">
            <a:avLst/>
          </a:prstGeom>
        </p:spPr>
        <p:txBody>
          <a:bodyPr wrap="square">
            <a:spAutoFit/>
          </a:bodyPr>
          <a:lstStyle/>
          <a:p>
            <a:pPr lvl="0" algn="ctr"/>
            <a:r>
              <a:rPr lang="ru-RU" sz="2400" b="1" dirty="0">
                <a:solidFill>
                  <a:schemeClr val="tx2">
                    <a:lumMod val="60000"/>
                    <a:lumOff val="40000"/>
                  </a:schemeClr>
                </a:solidFill>
                <a:latin typeface="Times New Roman" panose="02020603050405020304" pitchFamily="18" charset="0"/>
                <a:cs typeface="Times New Roman" panose="02020603050405020304" pitchFamily="18" charset="0"/>
              </a:rPr>
              <a:t>Каждый вид имеет свои особенности и применяется в зависимости от цели и контекста оценки. </a:t>
            </a:r>
          </a:p>
        </p:txBody>
      </p:sp>
    </p:spTree>
    <p:extLst>
      <p:ext uri="{BB962C8B-B14F-4D97-AF65-F5344CB8AC3E}">
        <p14:creationId xmlns:p14="http://schemas.microsoft.com/office/powerpoint/2010/main" val="1245221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1821090133"/>
              </p:ext>
            </p:extLst>
          </p:nvPr>
        </p:nvGraphicFramePr>
        <p:xfrm>
          <a:off x="107504" y="91539"/>
          <a:ext cx="8907312" cy="3142280"/>
        </p:xfrm>
        <a:graphic>
          <a:graphicData uri="http://schemas.openxmlformats.org/drawingml/2006/table">
            <a:tbl>
              <a:tblPr>
                <a:tableStyleId>{5C22544A-7EE6-4342-B048-85BDC9FD1C3A}</a:tableStyleId>
              </a:tblPr>
              <a:tblGrid>
                <a:gridCol w="883955">
                  <a:extLst>
                    <a:ext uri="{9D8B030D-6E8A-4147-A177-3AD203B41FA5}">
                      <a16:colId xmlns:a16="http://schemas.microsoft.com/office/drawing/2014/main" val="20000"/>
                    </a:ext>
                  </a:extLst>
                </a:gridCol>
                <a:gridCol w="883955">
                  <a:extLst>
                    <a:ext uri="{9D8B030D-6E8A-4147-A177-3AD203B41FA5}">
                      <a16:colId xmlns:a16="http://schemas.microsoft.com/office/drawing/2014/main" val="20001"/>
                    </a:ext>
                  </a:extLst>
                </a:gridCol>
                <a:gridCol w="648233">
                  <a:extLst>
                    <a:ext uri="{9D8B030D-6E8A-4147-A177-3AD203B41FA5}">
                      <a16:colId xmlns:a16="http://schemas.microsoft.com/office/drawing/2014/main" val="20002"/>
                    </a:ext>
                  </a:extLst>
                </a:gridCol>
                <a:gridCol w="636446">
                  <a:extLst>
                    <a:ext uri="{9D8B030D-6E8A-4147-A177-3AD203B41FA5}">
                      <a16:colId xmlns:a16="http://schemas.microsoft.com/office/drawing/2014/main" val="20003"/>
                    </a:ext>
                  </a:extLst>
                </a:gridCol>
                <a:gridCol w="660018">
                  <a:extLst>
                    <a:ext uri="{9D8B030D-6E8A-4147-A177-3AD203B41FA5}">
                      <a16:colId xmlns:a16="http://schemas.microsoft.com/office/drawing/2014/main" val="20004"/>
                    </a:ext>
                  </a:extLst>
                </a:gridCol>
                <a:gridCol w="662967">
                  <a:extLst>
                    <a:ext uri="{9D8B030D-6E8A-4147-A177-3AD203B41FA5}">
                      <a16:colId xmlns:a16="http://schemas.microsoft.com/office/drawing/2014/main" val="20005"/>
                    </a:ext>
                  </a:extLst>
                </a:gridCol>
                <a:gridCol w="660018">
                  <a:extLst>
                    <a:ext uri="{9D8B030D-6E8A-4147-A177-3AD203B41FA5}">
                      <a16:colId xmlns:a16="http://schemas.microsoft.com/office/drawing/2014/main" val="20006"/>
                    </a:ext>
                  </a:extLst>
                </a:gridCol>
                <a:gridCol w="662967">
                  <a:extLst>
                    <a:ext uri="{9D8B030D-6E8A-4147-A177-3AD203B41FA5}">
                      <a16:colId xmlns:a16="http://schemas.microsoft.com/office/drawing/2014/main" val="20007"/>
                    </a:ext>
                  </a:extLst>
                </a:gridCol>
                <a:gridCol w="648233">
                  <a:extLst>
                    <a:ext uri="{9D8B030D-6E8A-4147-A177-3AD203B41FA5}">
                      <a16:colId xmlns:a16="http://schemas.microsoft.com/office/drawing/2014/main" val="20008"/>
                    </a:ext>
                  </a:extLst>
                </a:gridCol>
                <a:gridCol w="645287">
                  <a:extLst>
                    <a:ext uri="{9D8B030D-6E8A-4147-A177-3AD203B41FA5}">
                      <a16:colId xmlns:a16="http://schemas.microsoft.com/office/drawing/2014/main" val="20009"/>
                    </a:ext>
                  </a:extLst>
                </a:gridCol>
                <a:gridCol w="660018">
                  <a:extLst>
                    <a:ext uri="{9D8B030D-6E8A-4147-A177-3AD203B41FA5}">
                      <a16:colId xmlns:a16="http://schemas.microsoft.com/office/drawing/2014/main" val="20010"/>
                    </a:ext>
                  </a:extLst>
                </a:gridCol>
                <a:gridCol w="654126">
                  <a:extLst>
                    <a:ext uri="{9D8B030D-6E8A-4147-A177-3AD203B41FA5}">
                      <a16:colId xmlns:a16="http://schemas.microsoft.com/office/drawing/2014/main" val="20011"/>
                    </a:ext>
                  </a:extLst>
                </a:gridCol>
                <a:gridCol w="601089">
                  <a:extLst>
                    <a:ext uri="{9D8B030D-6E8A-4147-A177-3AD203B41FA5}">
                      <a16:colId xmlns:a16="http://schemas.microsoft.com/office/drawing/2014/main" val="20012"/>
                    </a:ext>
                  </a:extLst>
                </a:gridCol>
              </a:tblGrid>
              <a:tr h="185344">
                <a:tc rowSpan="3">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Предмет</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Уровень</a:t>
                      </a:r>
                      <a:br>
                        <a:rPr lang="ru-RU" sz="1200" u="none" strike="noStrike" dirty="0">
                          <a:effectLst/>
                          <a:latin typeface="Times New Roman" panose="02020603050405020304" pitchFamily="18" charset="0"/>
                          <a:cs typeface="Times New Roman" panose="02020603050405020304" pitchFamily="18" charset="0"/>
                        </a:rPr>
                      </a:br>
                      <a:r>
                        <a:rPr lang="ru-RU" sz="1200" u="none" strike="noStrike" dirty="0">
                          <a:effectLst/>
                          <a:latin typeface="Times New Roman" panose="02020603050405020304" pitchFamily="18" charset="0"/>
                          <a:cs typeface="Times New Roman" panose="02020603050405020304" pitchFamily="18" charset="0"/>
                        </a:rPr>
                        <a:t>образования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Количество МР</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МР, в которых зафиксировано своевременное выставление отметок текущей аттестации и промежуточной аттестации по УЧЕБНОМУ ПРЕДМЕТУ*</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gridSpan="8">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МР, допустившие несвоевременное выставление отметок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364754">
                <a:tc vMerge="1">
                  <a:txBody>
                    <a:bodyPr/>
                    <a:lstStyle/>
                    <a:p>
                      <a:endParaRPr lang="ru-RU"/>
                    </a:p>
                  </a:txBody>
                  <a:tcPr/>
                </a:tc>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текущей аттестации и/или промежуточной аттестации по УЧЕБНОМУ ПРЕДМЕТУ*</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текущей аттестации и промежуточной аттестации по УЧЕБНОМУ ПРЕДМЕТУ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промежуточной аттестации по УЧЕБНОМУ ПРЕДМЕТУ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текущей аттестации по УЧЕБНОМУ ПРЕДМЕТУ*</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1"/>
                  </a:ext>
                </a:extLst>
              </a:tr>
              <a:tr h="63017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Количество</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Доля ОО от общего кол-ва</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Количество</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Доля ОО от общего кол-ва</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Количество</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Доля ОО от общего кол-ва</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Количество</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Доля ОО от общего кол-ва</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Количество</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Доля ОО от общего кол-ва</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85344">
                <a:tc>
                  <a:txBody>
                    <a:bodyPr/>
                    <a:lstStyle/>
                    <a:p>
                      <a:pPr algn="l" fontAlgn="ctr"/>
                      <a:r>
                        <a:rPr lang="ru-RU" sz="1200" u="none" strike="noStrike" dirty="0">
                          <a:effectLst/>
                          <a:latin typeface="Times New Roman" panose="02020603050405020304" pitchFamily="18" charset="0"/>
                          <a:cs typeface="Times New Roman" panose="02020603050405020304" pitchFamily="18" charset="0"/>
                        </a:rPr>
                        <a:t>Биология</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ООО (5,7,9кл)</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72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63</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88%</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72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63</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88%</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72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5344">
                <a:tc>
                  <a:txBody>
                    <a:bodyPr/>
                    <a:lstStyle/>
                    <a:p>
                      <a:pPr algn="l" fontAlgn="ctr"/>
                      <a:r>
                        <a:rPr lang="ru-RU" sz="1200" u="none" strike="noStrike">
                          <a:effectLst/>
                          <a:latin typeface="Times New Roman" panose="02020603050405020304" pitchFamily="18" charset="0"/>
                          <a:cs typeface="Times New Roman" panose="02020603050405020304" pitchFamily="18" charset="0"/>
                        </a:rPr>
                        <a:t>Биология</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СОО (10кл)</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72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31%</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72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100%</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22</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a:effectLst/>
                          <a:latin typeface="Times New Roman" panose="02020603050405020304" pitchFamily="18" charset="0"/>
                          <a:cs typeface="Times New Roman" panose="02020603050405020304" pitchFamily="18" charset="0"/>
                        </a:rPr>
                        <a:t>31%</a:t>
                      </a:r>
                      <a:endParaRPr lang="ru-RU" sz="1200" b="0" i="0" u="none" strike="noStrike">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72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100%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330" marR="8330" marT="83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 name="Picture 2" descr="C:\Users\Batalov\Desktop\ЛОГОТИП\РЦОКО.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 y="91539"/>
            <a:ext cx="2411754" cy="91704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Таблица 7"/>
          <p:cNvGraphicFramePr>
            <a:graphicFrameLocks noGrp="1"/>
          </p:cNvGraphicFramePr>
          <p:nvPr>
            <p:extLst>
              <p:ext uri="{D42A27DB-BD31-4B8C-83A1-F6EECF244321}">
                <p14:modId xmlns:p14="http://schemas.microsoft.com/office/powerpoint/2010/main" val="625805732"/>
              </p:ext>
            </p:extLst>
          </p:nvPr>
        </p:nvGraphicFramePr>
        <p:xfrm>
          <a:off x="0" y="3429000"/>
          <a:ext cx="9131764" cy="3294085"/>
        </p:xfrm>
        <a:graphic>
          <a:graphicData uri="http://schemas.openxmlformats.org/drawingml/2006/table">
            <a:tbl>
              <a:tblPr firstRow="1" firstCol="1" bandRow="1">
                <a:tableStyleId>{5C22544A-7EE6-4342-B048-85BDC9FD1C3A}</a:tableStyleId>
              </a:tblPr>
              <a:tblGrid>
                <a:gridCol w="1212324">
                  <a:extLst>
                    <a:ext uri="{9D8B030D-6E8A-4147-A177-3AD203B41FA5}">
                      <a16:colId xmlns:a16="http://schemas.microsoft.com/office/drawing/2014/main" val="20000"/>
                    </a:ext>
                  </a:extLst>
                </a:gridCol>
                <a:gridCol w="583960">
                  <a:extLst>
                    <a:ext uri="{9D8B030D-6E8A-4147-A177-3AD203B41FA5}">
                      <a16:colId xmlns:a16="http://schemas.microsoft.com/office/drawing/2014/main" val="20001"/>
                    </a:ext>
                  </a:extLst>
                </a:gridCol>
                <a:gridCol w="944723">
                  <a:extLst>
                    <a:ext uri="{9D8B030D-6E8A-4147-A177-3AD203B41FA5}">
                      <a16:colId xmlns:a16="http://schemas.microsoft.com/office/drawing/2014/main" val="20002"/>
                    </a:ext>
                  </a:extLst>
                </a:gridCol>
                <a:gridCol w="738636">
                  <a:extLst>
                    <a:ext uri="{9D8B030D-6E8A-4147-A177-3AD203B41FA5}">
                      <a16:colId xmlns:a16="http://schemas.microsoft.com/office/drawing/2014/main" val="20003"/>
                    </a:ext>
                  </a:extLst>
                </a:gridCol>
                <a:gridCol w="588301">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792088">
                  <a:extLst>
                    <a:ext uri="{9D8B030D-6E8A-4147-A177-3AD203B41FA5}">
                      <a16:colId xmlns:a16="http://schemas.microsoft.com/office/drawing/2014/main" val="20008"/>
                    </a:ext>
                  </a:extLst>
                </a:gridCol>
                <a:gridCol w="648072">
                  <a:extLst>
                    <a:ext uri="{9D8B030D-6E8A-4147-A177-3AD203B41FA5}">
                      <a16:colId xmlns:a16="http://schemas.microsoft.com/office/drawing/2014/main" val="20009"/>
                    </a:ext>
                  </a:extLst>
                </a:gridCol>
                <a:gridCol w="707843">
                  <a:extLst>
                    <a:ext uri="{9D8B030D-6E8A-4147-A177-3AD203B41FA5}">
                      <a16:colId xmlns:a16="http://schemas.microsoft.com/office/drawing/2014/main" val="20010"/>
                    </a:ext>
                  </a:extLst>
                </a:gridCol>
                <a:gridCol w="539553">
                  <a:extLst>
                    <a:ext uri="{9D8B030D-6E8A-4147-A177-3AD203B41FA5}">
                      <a16:colId xmlns:a16="http://schemas.microsoft.com/office/drawing/2014/main" val="20011"/>
                    </a:ext>
                  </a:extLst>
                </a:gridCol>
              </a:tblGrid>
              <a:tr h="182609">
                <a:tc rowSpan="4">
                  <a:txBody>
                    <a:bodyPr/>
                    <a:lstStyle/>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Уровень </a:t>
                      </a:r>
                    </a:p>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образования</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R="71755" indent="22225"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Количество ОО*</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gridSpan="2">
                  <a:txBody>
                    <a:bodyPr/>
                    <a:lstStyle/>
                    <a:p>
                      <a:pPr marL="0" indent="0" algn="ctr">
                        <a:lnSpc>
                          <a:spcPct val="115000"/>
                        </a:lnSpc>
                        <a:spcAft>
                          <a:spcPts val="0"/>
                        </a:spcAft>
                      </a:pPr>
                      <a:r>
                        <a:rPr lang="ru-RU" sz="1050" dirty="0">
                          <a:effectLst/>
                          <a:latin typeface="Times New Roman" panose="02020603050405020304" pitchFamily="18" charset="0"/>
                          <a:cs typeface="Times New Roman" panose="02020603050405020304" pitchFamily="18" charset="0"/>
                        </a:rPr>
                        <a:t>ОО, в которых зафиксировано своевременное выставление отметок текущей аттестации и промежуточной аттестации по УЧЕБНОМУ ПРЕДМЕТУ </a:t>
                      </a:r>
                      <a:endParaRPr lang="ru-RU" sz="105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lang="ru-RU"/>
                    </a:p>
                  </a:txBody>
                  <a:tcPr/>
                </a:tc>
                <a:tc gridSpan="8">
                  <a:txBody>
                    <a:bodyPr/>
                    <a:lstStyle/>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ОО, допустившие несвоевременное выставление отметок, </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82609">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rowSpan="2" gridSpan="2">
                  <a:txBody>
                    <a:bodyPr/>
                    <a:lstStyle/>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текущей аттестации и/или промежуточной аттестации по УЧЕБНОМУ ПРЕДМЕТУ</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gridSpan="6">
                  <a:txBody>
                    <a:bodyPr/>
                    <a:lstStyle/>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в том числе</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1206865">
                <a:tc vMerge="1">
                  <a:txBody>
                    <a:bodyPr/>
                    <a:lstStyle/>
                    <a:p>
                      <a:endParaRPr lang="ru-RU"/>
                    </a:p>
                  </a:txBody>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текущей аттестации и промежуточной аттестации по УЧЕБНОМУ ПРЕДМЕТУ</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промежуточной аттестации</a:t>
                      </a:r>
                    </a:p>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УЧЕБНОМУ ПРЕДМЕТУ</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gridSpan="2">
                  <a:txBody>
                    <a:bodyPr/>
                    <a:lstStyle/>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текущей аттестации</a:t>
                      </a:r>
                    </a:p>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по математике</a:t>
                      </a:r>
                    </a:p>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УЧЕБНОМУ ПРЕДМЕТУ</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2"/>
                  </a:ext>
                </a:extLst>
              </a:tr>
              <a:tr h="869959">
                <a:tc vMerge="1">
                  <a:txBody>
                    <a:bodyPr/>
                    <a:lstStyle/>
                    <a:p>
                      <a:endParaRPr lang="ru-RU"/>
                    </a:p>
                  </a:txBody>
                  <a:tcPr/>
                </a:tc>
                <a:tc vMerge="1">
                  <a:txBody>
                    <a:bodyPr/>
                    <a:lstStyle/>
                    <a:p>
                      <a:endParaRPr lang="ru-RU"/>
                    </a:p>
                  </a:txBody>
                  <a:tcPr/>
                </a:tc>
                <a:tc>
                  <a:txBody>
                    <a:bodyPr/>
                    <a:lstStyle/>
                    <a:p>
                      <a:pPr marL="0" indent="0"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Количество ОО</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Доля ОО от общего кол-ва</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Количество ОО</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Доля ОО от общего кол-ва</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Количество </a:t>
                      </a:r>
                      <a:r>
                        <a:rPr lang="ru-RU" sz="1100" dirty="0">
                          <a:effectLst/>
                          <a:latin typeface="Times New Roman" panose="02020603050405020304" pitchFamily="18" charset="0"/>
                          <a:cs typeface="Times New Roman" panose="02020603050405020304" pitchFamily="18" charset="0"/>
                        </a:rPr>
                        <a:t>ОО</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Доля ОО от общего кол-ва</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Количество </a:t>
                      </a:r>
                      <a:r>
                        <a:rPr lang="ru-RU" sz="1100" dirty="0">
                          <a:effectLst/>
                          <a:latin typeface="Times New Roman" panose="02020603050405020304" pitchFamily="18" charset="0"/>
                          <a:cs typeface="Times New Roman" panose="02020603050405020304" pitchFamily="18" charset="0"/>
                        </a:rPr>
                        <a:t>ОО</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Доля ОО от общего кол-ва</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100" dirty="0" smtClean="0">
                          <a:effectLst/>
                          <a:latin typeface="Times New Roman" panose="02020603050405020304" pitchFamily="18" charset="0"/>
                          <a:cs typeface="Times New Roman" panose="02020603050405020304" pitchFamily="18" charset="0"/>
                        </a:rPr>
                        <a:t>Количество </a:t>
                      </a:r>
                      <a:r>
                        <a:rPr lang="ru-RU" sz="1100" dirty="0">
                          <a:effectLst/>
                          <a:latin typeface="Times New Roman" panose="02020603050405020304" pitchFamily="18" charset="0"/>
                          <a:cs typeface="Times New Roman" panose="02020603050405020304" pitchFamily="18" charset="0"/>
                        </a:rPr>
                        <a:t>ОО</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15000"/>
                        </a:lnSpc>
                        <a:spcAft>
                          <a:spcPts val="0"/>
                        </a:spcAft>
                      </a:pPr>
                      <a:r>
                        <a:rPr lang="ru-RU" sz="1100" dirty="0">
                          <a:effectLst/>
                          <a:latin typeface="Times New Roman" panose="02020603050405020304" pitchFamily="18" charset="0"/>
                          <a:cs typeface="Times New Roman" panose="02020603050405020304" pitchFamily="18" charset="0"/>
                        </a:rPr>
                        <a:t>Доля ОО от общего кол-ва</a:t>
                      </a:r>
                      <a:endParaRPr lang="ru-RU" sz="1100" dirty="0">
                        <a:solidFill>
                          <a:srgbClr val="000000"/>
                        </a:solidFill>
                        <a:effectLst/>
                        <a:latin typeface="Times New Roman" panose="02020603050405020304" pitchFamily="18" charset="0"/>
                        <a:ea typeface="Calibri"/>
                        <a:cs typeface="Times New Roman" panose="02020603050405020304" pitchFamily="18" charset="0"/>
                      </a:endParaRPr>
                    </a:p>
                  </a:txBody>
                  <a:tcPr marL="42167" marR="42167"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47295">
                <a:tc>
                  <a:txBody>
                    <a:bodyPr/>
                    <a:lstStyle/>
                    <a:p>
                      <a:pPr marL="0" indent="0">
                        <a:lnSpc>
                          <a:spcPct val="115000"/>
                        </a:lnSpc>
                        <a:spcAft>
                          <a:spcPts val="0"/>
                        </a:spcAft>
                      </a:pPr>
                      <a:r>
                        <a:rPr lang="ru-RU" sz="1200" dirty="0">
                          <a:solidFill>
                            <a:schemeClr val="bg1"/>
                          </a:solidFill>
                          <a:effectLst/>
                          <a:latin typeface="Times New Roman"/>
                          <a:ea typeface="Calibri"/>
                          <a:cs typeface="Times New Roman"/>
                        </a:rPr>
                        <a:t>Основное общее</a:t>
                      </a:r>
                      <a:endParaRPr lang="ru-RU" sz="1400" dirty="0">
                        <a:solidFill>
                          <a:schemeClr val="bg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1459</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 algn="ctr">
                        <a:lnSpc>
                          <a:spcPct val="115000"/>
                        </a:lnSpc>
                        <a:spcAft>
                          <a:spcPts val="0"/>
                        </a:spcAft>
                      </a:pPr>
                      <a:r>
                        <a:rPr lang="ru-RU" sz="1200">
                          <a:solidFill>
                            <a:srgbClr val="000000"/>
                          </a:solidFill>
                          <a:effectLst/>
                          <a:latin typeface="Times New Roman"/>
                          <a:ea typeface="Calibri"/>
                          <a:cs typeface="Times New Roman"/>
                        </a:rPr>
                        <a:t>40</a:t>
                      </a:r>
                      <a:endParaRPr lang="ru-RU" sz="140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2,74%</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259</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18%</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1419</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97%</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259</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18%</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1419</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97%</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7295">
                <a:tc>
                  <a:txBody>
                    <a:bodyPr/>
                    <a:lstStyle/>
                    <a:p>
                      <a:pPr marL="0" indent="0">
                        <a:lnSpc>
                          <a:spcPct val="115000"/>
                        </a:lnSpc>
                        <a:spcAft>
                          <a:spcPts val="0"/>
                        </a:spcAft>
                      </a:pPr>
                      <a:r>
                        <a:rPr lang="ru-RU" sz="1200" dirty="0">
                          <a:solidFill>
                            <a:schemeClr val="bg1"/>
                          </a:solidFill>
                          <a:effectLst/>
                          <a:latin typeface="Times New Roman"/>
                          <a:ea typeface="Calibri"/>
                          <a:cs typeface="Times New Roman"/>
                        </a:rPr>
                        <a:t>Среднее общее</a:t>
                      </a:r>
                      <a:endParaRPr lang="ru-RU" sz="1400" dirty="0">
                        <a:solidFill>
                          <a:schemeClr val="bg1"/>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818</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1590" algn="ctr">
                        <a:lnSpc>
                          <a:spcPct val="115000"/>
                        </a:lnSpc>
                        <a:spcAft>
                          <a:spcPts val="0"/>
                        </a:spcAft>
                      </a:pPr>
                      <a:r>
                        <a:rPr lang="ru-RU" sz="1200">
                          <a:solidFill>
                            <a:srgbClr val="000000"/>
                          </a:solidFill>
                          <a:effectLst/>
                          <a:latin typeface="Times New Roman"/>
                          <a:ea typeface="Calibri"/>
                          <a:cs typeface="Times New Roman"/>
                        </a:rPr>
                        <a:t>110</a:t>
                      </a:r>
                      <a:endParaRPr lang="ru-RU" sz="140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13,45%</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35</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4%</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708</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87%</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36</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4%</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707</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lnSpc>
                          <a:spcPct val="115000"/>
                        </a:lnSpc>
                        <a:spcAft>
                          <a:spcPts val="0"/>
                        </a:spcAft>
                      </a:pPr>
                      <a:r>
                        <a:rPr lang="ru-RU" sz="1200" dirty="0">
                          <a:solidFill>
                            <a:srgbClr val="000000"/>
                          </a:solidFill>
                          <a:effectLst/>
                          <a:latin typeface="Times New Roman"/>
                          <a:ea typeface="Calibri"/>
                          <a:cs typeface="Times New Roman"/>
                        </a:rPr>
                        <a:t>86%</a:t>
                      </a:r>
                      <a:endParaRPr lang="ru-RU" sz="1400" dirty="0">
                        <a:solidFill>
                          <a:srgbClr val="000000"/>
                        </a:solidFill>
                        <a:effectLst/>
                        <a:latin typeface="Times New Roman"/>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55252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я соединительная линия 7"/>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Прямая соединительная линия 8"/>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0" name="Прямая соединительная линия 9"/>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pic>
        <p:nvPicPr>
          <p:cNvPr id="11"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Диаграмма 5">
            <a:extLst>
              <a:ext uri="{FF2B5EF4-FFF2-40B4-BE49-F238E27FC236}">
                <a16:creationId xmlns:a16="http://schemas.microsoft.com/office/drawing/2014/main" id="{9493BAFC-4420-4296-A2EA-253B6EBFDAF1}"/>
              </a:ext>
            </a:extLst>
          </p:cNvPr>
          <p:cNvGraphicFramePr>
            <a:graphicFrameLocks/>
          </p:cNvGraphicFramePr>
          <p:nvPr>
            <p:extLst>
              <p:ext uri="{D42A27DB-BD31-4B8C-83A1-F6EECF244321}">
                <p14:modId xmlns:p14="http://schemas.microsoft.com/office/powerpoint/2010/main" val="3313981263"/>
              </p:ext>
            </p:extLst>
          </p:nvPr>
        </p:nvGraphicFramePr>
        <p:xfrm>
          <a:off x="140767" y="1052736"/>
          <a:ext cx="8762405" cy="573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8068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Прямая соединительная линия 6"/>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8" name="Прямая соединительная линия 7"/>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pic>
        <p:nvPicPr>
          <p:cNvPr id="9" name="Рисунок 8"/>
          <p:cNvPicPr/>
          <p:nvPr/>
        </p:nvPicPr>
        <p:blipFill>
          <a:blip r:embed="rId3"/>
          <a:stretch>
            <a:fillRect/>
          </a:stretch>
        </p:blipFill>
        <p:spPr>
          <a:xfrm>
            <a:off x="395535" y="836712"/>
            <a:ext cx="4392488" cy="4536504"/>
          </a:xfrm>
          <a:prstGeom prst="rect">
            <a:avLst/>
          </a:prstGeom>
        </p:spPr>
      </p:pic>
      <p:pic>
        <p:nvPicPr>
          <p:cNvPr id="10" name="Рисунок 9"/>
          <p:cNvPicPr/>
          <p:nvPr/>
        </p:nvPicPr>
        <p:blipFill>
          <a:blip r:embed="rId4"/>
          <a:stretch>
            <a:fillRect/>
          </a:stretch>
        </p:blipFill>
        <p:spPr>
          <a:xfrm>
            <a:off x="4788023" y="764704"/>
            <a:ext cx="4104457" cy="4536503"/>
          </a:xfrm>
          <a:prstGeom prst="rect">
            <a:avLst/>
          </a:prstGeom>
        </p:spPr>
      </p:pic>
      <p:graphicFrame>
        <p:nvGraphicFramePr>
          <p:cNvPr id="11" name="Таблица 10"/>
          <p:cNvGraphicFramePr>
            <a:graphicFrameLocks noGrp="1"/>
          </p:cNvGraphicFramePr>
          <p:nvPr>
            <p:extLst>
              <p:ext uri="{D42A27DB-BD31-4B8C-83A1-F6EECF244321}">
                <p14:modId xmlns:p14="http://schemas.microsoft.com/office/powerpoint/2010/main" val="1775712226"/>
              </p:ext>
            </p:extLst>
          </p:nvPr>
        </p:nvGraphicFramePr>
        <p:xfrm>
          <a:off x="587500" y="5301207"/>
          <a:ext cx="8280919" cy="968721"/>
        </p:xfrm>
        <a:graphic>
          <a:graphicData uri="http://schemas.openxmlformats.org/drawingml/2006/table">
            <a:tbl>
              <a:tblPr firstRow="1" firstCol="1" bandRow="1">
                <a:tableStyleId>{5C22544A-7EE6-4342-B048-85BDC9FD1C3A}</a:tableStyleId>
              </a:tblPr>
              <a:tblGrid>
                <a:gridCol w="1758779">
                  <a:extLst>
                    <a:ext uri="{9D8B030D-6E8A-4147-A177-3AD203B41FA5}">
                      <a16:colId xmlns:a16="http://schemas.microsoft.com/office/drawing/2014/main" val="20000"/>
                    </a:ext>
                  </a:extLst>
                </a:gridCol>
                <a:gridCol w="1905345">
                  <a:extLst>
                    <a:ext uri="{9D8B030D-6E8A-4147-A177-3AD203B41FA5}">
                      <a16:colId xmlns:a16="http://schemas.microsoft.com/office/drawing/2014/main" val="20001"/>
                    </a:ext>
                  </a:extLst>
                </a:gridCol>
                <a:gridCol w="1172520">
                  <a:extLst>
                    <a:ext uri="{9D8B030D-6E8A-4147-A177-3AD203B41FA5}">
                      <a16:colId xmlns:a16="http://schemas.microsoft.com/office/drawing/2014/main" val="20002"/>
                    </a:ext>
                  </a:extLst>
                </a:gridCol>
                <a:gridCol w="1099237">
                  <a:extLst>
                    <a:ext uri="{9D8B030D-6E8A-4147-A177-3AD203B41FA5}">
                      <a16:colId xmlns:a16="http://schemas.microsoft.com/office/drawing/2014/main" val="20003"/>
                    </a:ext>
                  </a:extLst>
                </a:gridCol>
                <a:gridCol w="1099237">
                  <a:extLst>
                    <a:ext uri="{9D8B030D-6E8A-4147-A177-3AD203B41FA5}">
                      <a16:colId xmlns:a16="http://schemas.microsoft.com/office/drawing/2014/main" val="20004"/>
                    </a:ext>
                  </a:extLst>
                </a:gridCol>
                <a:gridCol w="1245801">
                  <a:extLst>
                    <a:ext uri="{9D8B030D-6E8A-4147-A177-3AD203B41FA5}">
                      <a16:colId xmlns:a16="http://schemas.microsoft.com/office/drawing/2014/main" val="20005"/>
                    </a:ext>
                  </a:extLst>
                </a:gridCol>
              </a:tblGrid>
              <a:tr h="408108">
                <a:tc>
                  <a:txBody>
                    <a:bodyPr/>
                    <a:lstStyle/>
                    <a:p>
                      <a:pPr marL="0" indent="0" algn="ctr">
                        <a:lnSpc>
                          <a:spcPct val="115000"/>
                        </a:lnSpc>
                        <a:spcAft>
                          <a:spcPts val="0"/>
                        </a:spcAft>
                      </a:pPr>
                      <a:r>
                        <a:rPr lang="ru-RU" sz="1400" b="1" kern="1200" dirty="0" smtClean="0">
                          <a:effectLst/>
                          <a:latin typeface="Times New Roman" panose="02020603050405020304" pitchFamily="18" charset="0"/>
                          <a:cs typeface="Times New Roman" panose="02020603050405020304" pitchFamily="18" charset="0"/>
                        </a:rPr>
                        <a:t>Биология</a:t>
                      </a:r>
                      <a:r>
                        <a:rPr lang="ru-RU" sz="1400" b="1" kern="1200" dirty="0">
                          <a:effectLst/>
                          <a:latin typeface="Times New Roman" panose="02020603050405020304" pitchFamily="18" charset="0"/>
                          <a:cs typeface="Times New Roman" panose="02020603050405020304" pitchFamily="18" charset="0"/>
                        </a:rPr>
                        <a:t> </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Отметка по пятибалльной шкале</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«2»</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«3»</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«4»</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«5»</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extLst>
                  <a:ext uri="{0D108BD9-81ED-4DB2-BD59-A6C34878D82A}">
                    <a16:rowId xmlns:a16="http://schemas.microsoft.com/office/drawing/2014/main" val="10000"/>
                  </a:ext>
                </a:extLst>
              </a:tr>
              <a:tr h="200880">
                <a:tc>
                  <a:txBody>
                    <a:bodyPr/>
                    <a:lstStyle/>
                    <a:p>
                      <a:pPr marL="0" indent="0" algn="ctr">
                        <a:lnSpc>
                          <a:spcPts val="1415"/>
                        </a:lnSpc>
                        <a:spcAft>
                          <a:spcPts val="0"/>
                        </a:spcAft>
                      </a:pPr>
                      <a:r>
                        <a:rPr lang="ru-RU" sz="1400" b="1" kern="1200" dirty="0" smtClean="0">
                          <a:effectLst/>
                          <a:latin typeface="Times New Roman" panose="02020603050405020304" pitchFamily="18" charset="0"/>
                          <a:cs typeface="Times New Roman" panose="02020603050405020304" pitchFamily="18" charset="0"/>
                        </a:rPr>
                        <a:t>5  класс</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rowSpan="2">
                  <a:txBody>
                    <a:bodyPr/>
                    <a:lstStyle/>
                    <a:p>
                      <a:pPr marL="0" indent="0" algn="ctr">
                        <a:lnSpc>
                          <a:spcPts val="1415"/>
                        </a:lnSpc>
                        <a:spcAft>
                          <a:spcPts val="0"/>
                        </a:spcAft>
                      </a:pPr>
                      <a:r>
                        <a:rPr lang="ru-RU" sz="1400" b="1" kern="1200" dirty="0">
                          <a:effectLst/>
                          <a:latin typeface="Times New Roman" panose="02020603050405020304" pitchFamily="18" charset="0"/>
                          <a:cs typeface="Times New Roman" panose="02020603050405020304" pitchFamily="18" charset="0"/>
                        </a:rPr>
                        <a:t>Первичные баллы</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0–11</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12–17</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18–23</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24–29</a:t>
                      </a:r>
                    </a:p>
                  </a:txBody>
                  <a:tcPr marL="68580" marR="68580" marT="0" marB="0" anchor="ctr"/>
                </a:tc>
                <a:extLst>
                  <a:ext uri="{0D108BD9-81ED-4DB2-BD59-A6C34878D82A}">
                    <a16:rowId xmlns:a16="http://schemas.microsoft.com/office/drawing/2014/main" val="10001"/>
                  </a:ext>
                </a:extLst>
              </a:tr>
              <a:tr h="255108">
                <a:tc>
                  <a:txBody>
                    <a:bodyPr/>
                    <a:lstStyle/>
                    <a:p>
                      <a:pPr marL="0" indent="0" algn="ctr">
                        <a:lnSpc>
                          <a:spcPts val="1415"/>
                        </a:lnSpc>
                        <a:spcAft>
                          <a:spcPts val="0"/>
                        </a:spcAft>
                      </a:pPr>
                      <a:r>
                        <a:rPr lang="ru-RU" sz="1400" b="1" kern="1200" dirty="0" smtClean="0">
                          <a:effectLst/>
                          <a:latin typeface="Times New Roman" panose="02020603050405020304" pitchFamily="18" charset="0"/>
                          <a:cs typeface="Times New Roman" panose="02020603050405020304" pitchFamily="18" charset="0"/>
                        </a:rPr>
                        <a:t>6  класс</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vMerge="1">
                  <a:txBody>
                    <a:bodyPr/>
                    <a:lstStyle/>
                    <a:p>
                      <a:endParaRPr lang="ru-RU"/>
                    </a:p>
                  </a:txBody>
                  <a:tcPr/>
                </a:tc>
                <a:tc>
                  <a:txBody>
                    <a:bodyPr/>
                    <a:lstStyle/>
                    <a:p>
                      <a:pPr marL="0" indent="0" algn="ctr">
                        <a:spcAft>
                          <a:spcPts val="0"/>
                        </a:spcAft>
                      </a:pPr>
                      <a:r>
                        <a:rPr lang="ru-RU" sz="1400" b="1" dirty="0">
                          <a:solidFill>
                            <a:srgbClr val="000000"/>
                          </a:solidFill>
                          <a:effectLst/>
                          <a:latin typeface="Times New Roman"/>
                          <a:ea typeface="Calibri"/>
                          <a:cs typeface="Times New Roman"/>
                        </a:rPr>
                        <a:t>0–9</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10–14</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15–19</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20–24</a:t>
                      </a:r>
                    </a:p>
                  </a:txBody>
                  <a:tcPr marL="68580" marR="68580" marT="0" marB="0" anchor="ctr"/>
                </a:tc>
                <a:extLst>
                  <a:ext uri="{0D108BD9-81ED-4DB2-BD59-A6C34878D82A}">
                    <a16:rowId xmlns:a16="http://schemas.microsoft.com/office/drawing/2014/main" val="10002"/>
                  </a:ext>
                </a:extLst>
              </a:tr>
            </a:tbl>
          </a:graphicData>
        </a:graphic>
      </p:graphicFrame>
      <p:cxnSp>
        <p:nvCxnSpPr>
          <p:cNvPr id="3" name="Прямая соединительная линия 2"/>
          <p:cNvCxnSpPr/>
          <p:nvPr/>
        </p:nvCxnSpPr>
        <p:spPr>
          <a:xfrm>
            <a:off x="3059832" y="1268760"/>
            <a:ext cx="0" cy="3826687"/>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Прямая соединительная линия 11"/>
          <p:cNvCxnSpPr/>
          <p:nvPr/>
        </p:nvCxnSpPr>
        <p:spPr>
          <a:xfrm>
            <a:off x="6588224" y="980728"/>
            <a:ext cx="0" cy="4032448"/>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Прямая соединительная линия 12"/>
          <p:cNvCxnSpPr/>
          <p:nvPr/>
        </p:nvCxnSpPr>
        <p:spPr>
          <a:xfrm>
            <a:off x="2267744" y="1268760"/>
            <a:ext cx="0" cy="3816424"/>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Прямая соединительная линия 15"/>
          <p:cNvCxnSpPr/>
          <p:nvPr/>
        </p:nvCxnSpPr>
        <p:spPr>
          <a:xfrm>
            <a:off x="7308304" y="980728"/>
            <a:ext cx="0" cy="4032448"/>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44485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Прямая соединительная линия 6"/>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8" name="Прямая соединительная линия 7"/>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pic>
        <p:nvPicPr>
          <p:cNvPr id="9" name="Рисунок 8"/>
          <p:cNvPicPr/>
          <p:nvPr/>
        </p:nvPicPr>
        <p:blipFill>
          <a:blip r:embed="rId3"/>
          <a:stretch>
            <a:fillRect/>
          </a:stretch>
        </p:blipFill>
        <p:spPr>
          <a:xfrm>
            <a:off x="251520" y="969700"/>
            <a:ext cx="3816424" cy="4248473"/>
          </a:xfrm>
          <a:prstGeom prst="rect">
            <a:avLst/>
          </a:prstGeom>
        </p:spPr>
      </p:pic>
      <p:graphicFrame>
        <p:nvGraphicFramePr>
          <p:cNvPr id="11" name="Таблица 10"/>
          <p:cNvGraphicFramePr>
            <a:graphicFrameLocks noGrp="1"/>
          </p:cNvGraphicFramePr>
          <p:nvPr>
            <p:extLst>
              <p:ext uri="{D42A27DB-BD31-4B8C-83A1-F6EECF244321}">
                <p14:modId xmlns:p14="http://schemas.microsoft.com/office/powerpoint/2010/main" val="3300234016"/>
              </p:ext>
            </p:extLst>
          </p:nvPr>
        </p:nvGraphicFramePr>
        <p:xfrm>
          <a:off x="467544" y="5589239"/>
          <a:ext cx="8280919" cy="968721"/>
        </p:xfrm>
        <a:graphic>
          <a:graphicData uri="http://schemas.openxmlformats.org/drawingml/2006/table">
            <a:tbl>
              <a:tblPr firstRow="1" firstCol="1" bandRow="1">
                <a:tableStyleId>{5C22544A-7EE6-4342-B048-85BDC9FD1C3A}</a:tableStyleId>
              </a:tblPr>
              <a:tblGrid>
                <a:gridCol w="1758779">
                  <a:extLst>
                    <a:ext uri="{9D8B030D-6E8A-4147-A177-3AD203B41FA5}">
                      <a16:colId xmlns:a16="http://schemas.microsoft.com/office/drawing/2014/main" val="20000"/>
                    </a:ext>
                  </a:extLst>
                </a:gridCol>
                <a:gridCol w="1905345">
                  <a:extLst>
                    <a:ext uri="{9D8B030D-6E8A-4147-A177-3AD203B41FA5}">
                      <a16:colId xmlns:a16="http://schemas.microsoft.com/office/drawing/2014/main" val="20001"/>
                    </a:ext>
                  </a:extLst>
                </a:gridCol>
                <a:gridCol w="1172520">
                  <a:extLst>
                    <a:ext uri="{9D8B030D-6E8A-4147-A177-3AD203B41FA5}">
                      <a16:colId xmlns:a16="http://schemas.microsoft.com/office/drawing/2014/main" val="20002"/>
                    </a:ext>
                  </a:extLst>
                </a:gridCol>
                <a:gridCol w="1099237">
                  <a:extLst>
                    <a:ext uri="{9D8B030D-6E8A-4147-A177-3AD203B41FA5}">
                      <a16:colId xmlns:a16="http://schemas.microsoft.com/office/drawing/2014/main" val="20003"/>
                    </a:ext>
                  </a:extLst>
                </a:gridCol>
                <a:gridCol w="1099237">
                  <a:extLst>
                    <a:ext uri="{9D8B030D-6E8A-4147-A177-3AD203B41FA5}">
                      <a16:colId xmlns:a16="http://schemas.microsoft.com/office/drawing/2014/main" val="20004"/>
                    </a:ext>
                  </a:extLst>
                </a:gridCol>
                <a:gridCol w="1245801">
                  <a:extLst>
                    <a:ext uri="{9D8B030D-6E8A-4147-A177-3AD203B41FA5}">
                      <a16:colId xmlns:a16="http://schemas.microsoft.com/office/drawing/2014/main" val="20005"/>
                    </a:ext>
                  </a:extLst>
                </a:gridCol>
              </a:tblGrid>
              <a:tr h="408108">
                <a:tc>
                  <a:txBody>
                    <a:bodyPr/>
                    <a:lstStyle/>
                    <a:p>
                      <a:pPr marL="0" indent="0" algn="ctr">
                        <a:lnSpc>
                          <a:spcPct val="115000"/>
                        </a:lnSpc>
                        <a:spcAft>
                          <a:spcPts val="0"/>
                        </a:spcAft>
                      </a:pPr>
                      <a:r>
                        <a:rPr lang="ru-RU" sz="1400" b="1" kern="1200" dirty="0" smtClean="0">
                          <a:effectLst/>
                          <a:latin typeface="Times New Roman" panose="02020603050405020304" pitchFamily="18" charset="0"/>
                          <a:cs typeface="Times New Roman" panose="02020603050405020304" pitchFamily="18" charset="0"/>
                        </a:rPr>
                        <a:t>Биология</a:t>
                      </a:r>
                      <a:r>
                        <a:rPr lang="ru-RU" sz="1400" b="1" kern="1200" dirty="0">
                          <a:effectLst/>
                          <a:latin typeface="Times New Roman" panose="02020603050405020304" pitchFamily="18" charset="0"/>
                          <a:cs typeface="Times New Roman" panose="02020603050405020304" pitchFamily="18" charset="0"/>
                        </a:rPr>
                        <a:t> </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Отметка по пятибалльной шкале</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«2»</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«3»</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«4»</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«5»</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extLst>
                  <a:ext uri="{0D108BD9-81ED-4DB2-BD59-A6C34878D82A}">
                    <a16:rowId xmlns:a16="http://schemas.microsoft.com/office/drawing/2014/main" val="10000"/>
                  </a:ext>
                </a:extLst>
              </a:tr>
              <a:tr h="200880">
                <a:tc>
                  <a:txBody>
                    <a:bodyPr/>
                    <a:lstStyle/>
                    <a:p>
                      <a:pPr marL="0" indent="0" algn="ctr">
                        <a:lnSpc>
                          <a:spcPts val="1415"/>
                        </a:lnSpc>
                        <a:spcAft>
                          <a:spcPts val="0"/>
                        </a:spcAft>
                      </a:pPr>
                      <a:r>
                        <a:rPr lang="ru-RU" sz="1400" b="1" kern="1200" dirty="0" smtClean="0">
                          <a:effectLst/>
                          <a:latin typeface="Times New Roman" panose="02020603050405020304" pitchFamily="18" charset="0"/>
                          <a:cs typeface="Times New Roman" panose="02020603050405020304" pitchFamily="18" charset="0"/>
                        </a:rPr>
                        <a:t>7  класс</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rowSpan="2">
                  <a:txBody>
                    <a:bodyPr/>
                    <a:lstStyle/>
                    <a:p>
                      <a:pPr marL="0" indent="0" algn="ctr">
                        <a:lnSpc>
                          <a:spcPts val="1415"/>
                        </a:lnSpc>
                        <a:spcAft>
                          <a:spcPts val="0"/>
                        </a:spcAft>
                      </a:pPr>
                      <a:r>
                        <a:rPr lang="ru-RU" sz="1400" b="1" kern="1200" dirty="0">
                          <a:effectLst/>
                          <a:latin typeface="Times New Roman" panose="02020603050405020304" pitchFamily="18" charset="0"/>
                          <a:cs typeface="Times New Roman" panose="02020603050405020304" pitchFamily="18" charset="0"/>
                        </a:rPr>
                        <a:t>Первичные баллы</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0–8</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9–14</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15–19</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20–25</a:t>
                      </a:r>
                    </a:p>
                  </a:txBody>
                  <a:tcPr marL="68580" marR="68580" marT="0" marB="0" anchor="ctr"/>
                </a:tc>
                <a:extLst>
                  <a:ext uri="{0D108BD9-81ED-4DB2-BD59-A6C34878D82A}">
                    <a16:rowId xmlns:a16="http://schemas.microsoft.com/office/drawing/2014/main" val="10001"/>
                  </a:ext>
                </a:extLst>
              </a:tr>
              <a:tr h="255108">
                <a:tc>
                  <a:txBody>
                    <a:bodyPr/>
                    <a:lstStyle/>
                    <a:p>
                      <a:pPr marL="0" indent="0" algn="ctr">
                        <a:lnSpc>
                          <a:spcPts val="1415"/>
                        </a:lnSpc>
                        <a:spcAft>
                          <a:spcPts val="0"/>
                        </a:spcAft>
                      </a:pPr>
                      <a:r>
                        <a:rPr lang="ru-RU" sz="1400" b="1" kern="1200" dirty="0" smtClean="0">
                          <a:effectLst/>
                          <a:latin typeface="Times New Roman" panose="02020603050405020304" pitchFamily="18" charset="0"/>
                          <a:cs typeface="Times New Roman" panose="02020603050405020304" pitchFamily="18" charset="0"/>
                        </a:rPr>
                        <a:t>8  класс</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vMerge="1">
                  <a:txBody>
                    <a:bodyPr/>
                    <a:lstStyle/>
                    <a:p>
                      <a:endParaRPr lang="ru-RU"/>
                    </a:p>
                  </a:txBody>
                  <a:tcPr/>
                </a:tc>
                <a:tc>
                  <a:txBody>
                    <a:bodyPr/>
                    <a:lstStyle/>
                    <a:p>
                      <a:pPr marL="0" indent="0" algn="ctr">
                        <a:spcAft>
                          <a:spcPts val="0"/>
                        </a:spcAft>
                      </a:pPr>
                      <a:r>
                        <a:rPr lang="ru-RU" sz="1400" b="1" dirty="0">
                          <a:solidFill>
                            <a:srgbClr val="000000"/>
                          </a:solidFill>
                          <a:effectLst/>
                          <a:latin typeface="Times New Roman"/>
                          <a:ea typeface="Calibri"/>
                          <a:cs typeface="Times New Roman"/>
                        </a:rPr>
                        <a:t>0–9</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10–18</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19–27</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28–36</a:t>
                      </a:r>
                    </a:p>
                  </a:txBody>
                  <a:tcPr marL="68580" marR="68580" marT="0" marB="0" anchor="ctr"/>
                </a:tc>
                <a:extLst>
                  <a:ext uri="{0D108BD9-81ED-4DB2-BD59-A6C34878D82A}">
                    <a16:rowId xmlns:a16="http://schemas.microsoft.com/office/drawing/2014/main" val="10002"/>
                  </a:ext>
                </a:extLst>
              </a:tr>
            </a:tbl>
          </a:graphicData>
        </a:graphic>
      </p:graphicFrame>
      <p:pic>
        <p:nvPicPr>
          <p:cNvPr id="12" name="Рисунок 11"/>
          <p:cNvPicPr/>
          <p:nvPr/>
        </p:nvPicPr>
        <p:blipFill>
          <a:blip r:embed="rId4"/>
          <a:stretch>
            <a:fillRect/>
          </a:stretch>
        </p:blipFill>
        <p:spPr>
          <a:xfrm>
            <a:off x="4680012" y="969700"/>
            <a:ext cx="3708412" cy="4475525"/>
          </a:xfrm>
          <a:prstGeom prst="rect">
            <a:avLst/>
          </a:prstGeom>
        </p:spPr>
      </p:pic>
      <p:cxnSp>
        <p:nvCxnSpPr>
          <p:cNvPr id="10" name="Прямая соединительная линия 9"/>
          <p:cNvCxnSpPr/>
          <p:nvPr/>
        </p:nvCxnSpPr>
        <p:spPr>
          <a:xfrm>
            <a:off x="2555776" y="1142463"/>
            <a:ext cx="0" cy="4230753"/>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Прямая соединительная линия 12"/>
          <p:cNvCxnSpPr/>
          <p:nvPr/>
        </p:nvCxnSpPr>
        <p:spPr>
          <a:xfrm>
            <a:off x="6084168" y="1268760"/>
            <a:ext cx="0" cy="4104456"/>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Прямая соединительная линия 13"/>
          <p:cNvCxnSpPr/>
          <p:nvPr/>
        </p:nvCxnSpPr>
        <p:spPr>
          <a:xfrm>
            <a:off x="1691680" y="1142463"/>
            <a:ext cx="0" cy="4230753"/>
          </a:xfrm>
          <a:prstGeom prst="line">
            <a:avLst/>
          </a:prstGeom>
        </p:spPr>
        <p:style>
          <a:lnRef idx="3">
            <a:schemeClr val="accent6"/>
          </a:lnRef>
          <a:fillRef idx="0">
            <a:schemeClr val="accent6"/>
          </a:fillRef>
          <a:effectRef idx="2">
            <a:schemeClr val="accent6"/>
          </a:effectRef>
          <a:fontRef idx="minor">
            <a:schemeClr val="tx1"/>
          </a:fontRef>
        </p:style>
      </p:cxnSp>
      <p:cxnSp>
        <p:nvCxnSpPr>
          <p:cNvPr id="16" name="Прямая соединительная линия 15"/>
          <p:cNvCxnSpPr/>
          <p:nvPr/>
        </p:nvCxnSpPr>
        <p:spPr>
          <a:xfrm>
            <a:off x="7092280" y="2708920"/>
            <a:ext cx="0" cy="2736305"/>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Прямая соединительная линия 18"/>
          <p:cNvCxnSpPr/>
          <p:nvPr/>
        </p:nvCxnSpPr>
        <p:spPr>
          <a:xfrm>
            <a:off x="6804248" y="1268760"/>
            <a:ext cx="0" cy="108012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38731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Прямая соединительная линия 6"/>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8" name="Прямая соединительная линия 7"/>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pic>
        <p:nvPicPr>
          <p:cNvPr id="9" name="Рисунок 8"/>
          <p:cNvPicPr/>
          <p:nvPr/>
        </p:nvPicPr>
        <p:blipFill>
          <a:blip r:embed="rId3"/>
          <a:stretch>
            <a:fillRect/>
          </a:stretch>
        </p:blipFill>
        <p:spPr>
          <a:xfrm>
            <a:off x="827584" y="1142462"/>
            <a:ext cx="7488833" cy="4014729"/>
          </a:xfrm>
          <a:prstGeom prst="rect">
            <a:avLst/>
          </a:prstGeom>
        </p:spPr>
      </p:pic>
      <p:graphicFrame>
        <p:nvGraphicFramePr>
          <p:cNvPr id="10" name="Таблица 9"/>
          <p:cNvGraphicFramePr>
            <a:graphicFrameLocks noGrp="1"/>
          </p:cNvGraphicFramePr>
          <p:nvPr>
            <p:extLst>
              <p:ext uri="{D42A27DB-BD31-4B8C-83A1-F6EECF244321}">
                <p14:modId xmlns:p14="http://schemas.microsoft.com/office/powerpoint/2010/main" val="767383350"/>
              </p:ext>
            </p:extLst>
          </p:nvPr>
        </p:nvGraphicFramePr>
        <p:xfrm>
          <a:off x="467544" y="5589239"/>
          <a:ext cx="8280919" cy="713613"/>
        </p:xfrm>
        <a:graphic>
          <a:graphicData uri="http://schemas.openxmlformats.org/drawingml/2006/table">
            <a:tbl>
              <a:tblPr firstRow="1" firstCol="1" bandRow="1">
                <a:tableStyleId>{5C22544A-7EE6-4342-B048-85BDC9FD1C3A}</a:tableStyleId>
              </a:tblPr>
              <a:tblGrid>
                <a:gridCol w="1758779">
                  <a:extLst>
                    <a:ext uri="{9D8B030D-6E8A-4147-A177-3AD203B41FA5}">
                      <a16:colId xmlns:a16="http://schemas.microsoft.com/office/drawing/2014/main" val="20000"/>
                    </a:ext>
                  </a:extLst>
                </a:gridCol>
                <a:gridCol w="1905345">
                  <a:extLst>
                    <a:ext uri="{9D8B030D-6E8A-4147-A177-3AD203B41FA5}">
                      <a16:colId xmlns:a16="http://schemas.microsoft.com/office/drawing/2014/main" val="20001"/>
                    </a:ext>
                  </a:extLst>
                </a:gridCol>
                <a:gridCol w="1172520">
                  <a:extLst>
                    <a:ext uri="{9D8B030D-6E8A-4147-A177-3AD203B41FA5}">
                      <a16:colId xmlns:a16="http://schemas.microsoft.com/office/drawing/2014/main" val="20002"/>
                    </a:ext>
                  </a:extLst>
                </a:gridCol>
                <a:gridCol w="1099237">
                  <a:extLst>
                    <a:ext uri="{9D8B030D-6E8A-4147-A177-3AD203B41FA5}">
                      <a16:colId xmlns:a16="http://schemas.microsoft.com/office/drawing/2014/main" val="20003"/>
                    </a:ext>
                  </a:extLst>
                </a:gridCol>
                <a:gridCol w="1099237">
                  <a:extLst>
                    <a:ext uri="{9D8B030D-6E8A-4147-A177-3AD203B41FA5}">
                      <a16:colId xmlns:a16="http://schemas.microsoft.com/office/drawing/2014/main" val="20004"/>
                    </a:ext>
                  </a:extLst>
                </a:gridCol>
                <a:gridCol w="1245801">
                  <a:extLst>
                    <a:ext uri="{9D8B030D-6E8A-4147-A177-3AD203B41FA5}">
                      <a16:colId xmlns:a16="http://schemas.microsoft.com/office/drawing/2014/main" val="20005"/>
                    </a:ext>
                  </a:extLst>
                </a:gridCol>
              </a:tblGrid>
              <a:tr h="408108">
                <a:tc>
                  <a:txBody>
                    <a:bodyPr/>
                    <a:lstStyle/>
                    <a:p>
                      <a:pPr marL="0" indent="0" algn="ctr">
                        <a:lnSpc>
                          <a:spcPct val="115000"/>
                        </a:lnSpc>
                        <a:spcAft>
                          <a:spcPts val="0"/>
                        </a:spcAft>
                      </a:pPr>
                      <a:r>
                        <a:rPr lang="ru-RU" sz="1400" b="1" kern="1200" dirty="0" smtClean="0">
                          <a:effectLst/>
                          <a:latin typeface="Times New Roman" panose="02020603050405020304" pitchFamily="18" charset="0"/>
                          <a:cs typeface="Times New Roman" panose="02020603050405020304" pitchFamily="18" charset="0"/>
                        </a:rPr>
                        <a:t>Биология</a:t>
                      </a:r>
                      <a:r>
                        <a:rPr lang="ru-RU" sz="1400" b="1" kern="1200" dirty="0">
                          <a:effectLst/>
                          <a:latin typeface="Times New Roman" panose="02020603050405020304" pitchFamily="18" charset="0"/>
                          <a:cs typeface="Times New Roman" panose="02020603050405020304" pitchFamily="18" charset="0"/>
                        </a:rPr>
                        <a:t> </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Отметка по пятибалльной шкале</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«2»</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«3»</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«4»</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ct val="115000"/>
                        </a:lnSpc>
                        <a:spcAft>
                          <a:spcPts val="0"/>
                        </a:spcAft>
                      </a:pPr>
                      <a:r>
                        <a:rPr lang="ru-RU" sz="1400" b="1" kern="1200" dirty="0">
                          <a:effectLst/>
                          <a:latin typeface="Times New Roman" panose="02020603050405020304" pitchFamily="18" charset="0"/>
                          <a:cs typeface="Times New Roman" panose="02020603050405020304" pitchFamily="18" charset="0"/>
                        </a:rPr>
                        <a:t>«5»</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extLst>
                  <a:ext uri="{0D108BD9-81ED-4DB2-BD59-A6C34878D82A}">
                    <a16:rowId xmlns:a16="http://schemas.microsoft.com/office/drawing/2014/main" val="10000"/>
                  </a:ext>
                </a:extLst>
              </a:tr>
              <a:tr h="200880">
                <a:tc>
                  <a:txBody>
                    <a:bodyPr/>
                    <a:lstStyle/>
                    <a:p>
                      <a:pPr marL="0" indent="0" algn="ctr">
                        <a:lnSpc>
                          <a:spcPts val="1415"/>
                        </a:lnSpc>
                        <a:spcAft>
                          <a:spcPts val="0"/>
                        </a:spcAft>
                      </a:pPr>
                      <a:r>
                        <a:rPr lang="ru-RU" sz="1400" b="1" kern="1200" dirty="0" smtClean="0">
                          <a:effectLst/>
                          <a:latin typeface="Times New Roman" panose="02020603050405020304" pitchFamily="18" charset="0"/>
                          <a:cs typeface="Times New Roman" panose="02020603050405020304" pitchFamily="18" charset="0"/>
                        </a:rPr>
                        <a:t>11  класс</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lnSpc>
                          <a:spcPts val="1415"/>
                        </a:lnSpc>
                        <a:spcAft>
                          <a:spcPts val="0"/>
                        </a:spcAft>
                      </a:pPr>
                      <a:r>
                        <a:rPr lang="ru-RU" sz="1400" b="1" kern="1200" dirty="0">
                          <a:effectLst/>
                          <a:latin typeface="Times New Roman" panose="02020603050405020304" pitchFamily="18" charset="0"/>
                          <a:cs typeface="Times New Roman" panose="02020603050405020304" pitchFamily="18" charset="0"/>
                        </a:rPr>
                        <a:t>Первичные баллы</a:t>
                      </a:r>
                      <a:endParaRPr lang="ru-RU" sz="1400" b="1" dirty="0">
                        <a:solidFill>
                          <a:srgbClr val="000000"/>
                        </a:solidFill>
                        <a:effectLst/>
                        <a:latin typeface="Times New Roman" panose="02020603050405020304" pitchFamily="18" charset="0"/>
                        <a:ea typeface="Calibri"/>
                        <a:cs typeface="Times New Roman" panose="02020603050405020304" pitchFamily="18" charset="0"/>
                      </a:endParaRPr>
                    </a:p>
                  </a:txBody>
                  <a:tcPr marL="68580" marR="68580" marT="9525"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0–10</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11–19</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20–27</a:t>
                      </a:r>
                    </a:p>
                  </a:txBody>
                  <a:tcPr marL="68580" marR="68580" marT="0" marB="0" anchor="ctr"/>
                </a:tc>
                <a:tc>
                  <a:txBody>
                    <a:bodyPr/>
                    <a:lstStyle/>
                    <a:p>
                      <a:pPr marL="0" indent="0" algn="ctr">
                        <a:spcAft>
                          <a:spcPts val="0"/>
                        </a:spcAft>
                      </a:pPr>
                      <a:r>
                        <a:rPr lang="ru-RU" sz="1400" b="1" dirty="0">
                          <a:solidFill>
                            <a:srgbClr val="000000"/>
                          </a:solidFill>
                          <a:effectLst/>
                          <a:latin typeface="Times New Roman"/>
                          <a:ea typeface="Calibri"/>
                          <a:cs typeface="Times New Roman"/>
                        </a:rPr>
                        <a:t>28–33</a:t>
                      </a:r>
                    </a:p>
                  </a:txBody>
                  <a:tcPr marL="68580" marR="68580" marT="0" marB="0" anchor="ctr"/>
                </a:tc>
                <a:extLst>
                  <a:ext uri="{0D108BD9-81ED-4DB2-BD59-A6C34878D82A}">
                    <a16:rowId xmlns:a16="http://schemas.microsoft.com/office/drawing/2014/main" val="10001"/>
                  </a:ext>
                </a:extLst>
              </a:tr>
            </a:tbl>
          </a:graphicData>
        </a:graphic>
      </p:graphicFrame>
      <p:cxnSp>
        <p:nvCxnSpPr>
          <p:cNvPr id="11" name="Прямая соединительная линия 10"/>
          <p:cNvCxnSpPr/>
          <p:nvPr/>
        </p:nvCxnSpPr>
        <p:spPr>
          <a:xfrm>
            <a:off x="3491880" y="1412776"/>
            <a:ext cx="0" cy="3744415"/>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Прямая соединительная линия 11"/>
          <p:cNvCxnSpPr/>
          <p:nvPr/>
        </p:nvCxnSpPr>
        <p:spPr>
          <a:xfrm>
            <a:off x="5436096" y="1412776"/>
            <a:ext cx="0" cy="3744415"/>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87922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2972" y="468318"/>
            <a:ext cx="5759535" cy="657357"/>
          </a:xfrm>
          <a:prstGeom prst="rect">
            <a:avLst/>
          </a:prstGeom>
          <a:noFill/>
        </p:spPr>
        <p:txBody>
          <a:bodyPr wrap="square" lIns="102359" tIns="51180" rIns="102359" bIns="51180" rtlCol="0">
            <a:spAutoFit/>
          </a:bodyPr>
          <a:lstStyle/>
          <a:p>
            <a:pPr algn="ctr" defTabSz="767822" fontAlgn="base">
              <a:spcBef>
                <a:spcPct val="0"/>
              </a:spcBef>
              <a:spcAft>
                <a:spcPct val="0"/>
              </a:spcAft>
            </a:pPr>
            <a:r>
              <a:rPr lang="ru-RU" b="1" dirty="0">
                <a:solidFill>
                  <a:srgbClr val="1F497D"/>
                </a:solidFill>
                <a:latin typeface="Times New Roman" panose="02020603050405020304" pitchFamily="18" charset="0"/>
                <a:cs typeface="Times New Roman" panose="02020603050405020304" pitchFamily="18" charset="0"/>
              </a:rPr>
              <a:t>Мониторинг функциональной грамотности обучающихся по направлениям</a:t>
            </a:r>
          </a:p>
        </p:txBody>
      </p:sp>
      <p:sp>
        <p:nvSpPr>
          <p:cNvPr id="5" name="Прямоугольник 4"/>
          <p:cNvSpPr/>
          <p:nvPr/>
        </p:nvSpPr>
        <p:spPr>
          <a:xfrm>
            <a:off x="113281" y="2283524"/>
            <a:ext cx="2730976" cy="6776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lIns="76769" tIns="38384" rIns="76769" bIns="38384">
            <a:spAutoFit/>
          </a:bodyPr>
          <a:lstStyle/>
          <a:p>
            <a:pPr algn="ctr" defTabSz="767822" fontAlgn="base">
              <a:spcBef>
                <a:spcPct val="0"/>
              </a:spcBef>
              <a:spcAft>
                <a:spcPct val="0"/>
              </a:spcAft>
            </a:pPr>
            <a:r>
              <a:rPr lang="ru-RU" sz="1300" dirty="0">
                <a:solidFill>
                  <a:prstClr val="black"/>
                </a:solidFill>
                <a:latin typeface="Times New Roman" panose="02020603050405020304" pitchFamily="18" charset="0"/>
                <a:cs typeface="Times New Roman" panose="02020603050405020304" pitchFamily="18" charset="0"/>
              </a:rPr>
              <a:t>Доля обучающихся, успешно справившихся</a:t>
            </a:r>
          </a:p>
          <a:p>
            <a:pPr algn="ctr" defTabSz="767822" fontAlgn="base">
              <a:spcBef>
                <a:spcPct val="0"/>
              </a:spcBef>
              <a:spcAft>
                <a:spcPct val="0"/>
              </a:spcAft>
            </a:pPr>
            <a:r>
              <a:rPr lang="ru-RU" sz="1300" dirty="0">
                <a:solidFill>
                  <a:prstClr val="black"/>
                </a:solidFill>
                <a:latin typeface="Times New Roman" panose="02020603050405020304" pitchFamily="18" charset="0"/>
                <a:cs typeface="Times New Roman" panose="02020603050405020304" pitchFamily="18" charset="0"/>
              </a:rPr>
              <a:t> с заданиями</a:t>
            </a:r>
            <a:r>
              <a:rPr lang="ru-RU" sz="1300" b="1" dirty="0">
                <a:solidFill>
                  <a:prstClr val="black"/>
                </a:solidFill>
                <a:latin typeface="Times New Roman" panose="02020603050405020304" pitchFamily="18" charset="0"/>
                <a:cs typeface="Times New Roman" panose="02020603050405020304" pitchFamily="18" charset="0"/>
              </a:rPr>
              <a:t>, </a:t>
            </a:r>
            <a:r>
              <a:rPr lang="ru-RU" sz="1300" dirty="0">
                <a:solidFill>
                  <a:prstClr val="black"/>
                </a:solidFill>
                <a:latin typeface="Times New Roman" panose="02020603050405020304" pitchFamily="18" charset="0"/>
                <a:cs typeface="Times New Roman" panose="02020603050405020304" pitchFamily="18" charset="0"/>
              </a:rPr>
              <a:t>составила </a:t>
            </a:r>
            <a:r>
              <a:rPr lang="en-US" sz="1300" b="1" dirty="0" smtClean="0">
                <a:solidFill>
                  <a:prstClr val="black"/>
                </a:solidFill>
                <a:latin typeface="Times New Roman" panose="02020603050405020304" pitchFamily="18" charset="0"/>
                <a:cs typeface="Times New Roman" panose="02020603050405020304" pitchFamily="18" charset="0"/>
              </a:rPr>
              <a:t>30</a:t>
            </a:r>
            <a:r>
              <a:rPr lang="ru-RU" sz="1300" b="1" dirty="0" smtClean="0">
                <a:solidFill>
                  <a:prstClr val="black"/>
                </a:solidFill>
                <a:latin typeface="Times New Roman" panose="02020603050405020304" pitchFamily="18" charset="0"/>
                <a:cs typeface="Times New Roman" panose="02020603050405020304" pitchFamily="18" charset="0"/>
              </a:rPr>
              <a:t>,</a:t>
            </a:r>
            <a:r>
              <a:rPr lang="en-US" sz="1300" b="1" dirty="0" smtClean="0">
                <a:solidFill>
                  <a:prstClr val="black"/>
                </a:solidFill>
                <a:latin typeface="Times New Roman" panose="02020603050405020304" pitchFamily="18" charset="0"/>
                <a:cs typeface="Times New Roman" panose="02020603050405020304" pitchFamily="18" charset="0"/>
              </a:rPr>
              <a:t>2</a:t>
            </a:r>
            <a:r>
              <a:rPr lang="ru-RU" sz="1300" b="1" dirty="0" smtClean="0">
                <a:solidFill>
                  <a:prstClr val="black"/>
                </a:solidFill>
                <a:latin typeface="Times New Roman" panose="02020603050405020304" pitchFamily="18" charset="0"/>
                <a:cs typeface="Times New Roman" panose="02020603050405020304" pitchFamily="18" charset="0"/>
              </a:rPr>
              <a:t>%</a:t>
            </a:r>
            <a:r>
              <a:rPr lang="ru-RU" sz="1300" dirty="0" smtClean="0">
                <a:solidFill>
                  <a:prstClr val="black"/>
                </a:solidFill>
                <a:latin typeface="Times New Roman" panose="02020603050405020304" pitchFamily="18" charset="0"/>
                <a:cs typeface="Times New Roman" panose="02020603050405020304" pitchFamily="18" charset="0"/>
              </a:rPr>
              <a:t> </a:t>
            </a:r>
            <a:endParaRPr lang="ru-RU" sz="1300" dirty="0">
              <a:solidFill>
                <a:prstClr val="black"/>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8760" y="1683265"/>
            <a:ext cx="2640982" cy="631516"/>
          </a:xfrm>
          <a:prstGeom prst="rect">
            <a:avLst/>
          </a:prstGeom>
        </p:spPr>
        <p:txBody>
          <a:bodyPr wrap="square" lIns="76769" tIns="38384" rIns="76769" bIns="38384">
            <a:spAutoFit/>
          </a:bodyPr>
          <a:lstStyle/>
          <a:p>
            <a:pPr algn="ctr" defTabSz="767822" fontAlgn="base">
              <a:spcBef>
                <a:spcPct val="0"/>
              </a:spcBef>
              <a:spcAft>
                <a:spcPct val="0"/>
              </a:spcAft>
            </a:pPr>
            <a:r>
              <a:rPr lang="ru-RU" b="1" dirty="0">
                <a:solidFill>
                  <a:srgbClr val="1F497D"/>
                </a:solidFill>
                <a:latin typeface="Times New Roman" panose="02020603050405020304" pitchFamily="18" charset="0"/>
                <a:cs typeface="Times New Roman" panose="02020603050405020304" pitchFamily="18" charset="0"/>
              </a:rPr>
              <a:t>Приняли участие 37662 </a:t>
            </a:r>
          </a:p>
          <a:p>
            <a:pPr algn="ctr" defTabSz="767822" fontAlgn="base">
              <a:spcBef>
                <a:spcPct val="0"/>
              </a:spcBef>
              <a:spcAft>
                <a:spcPct val="0"/>
              </a:spcAft>
            </a:pPr>
            <a:r>
              <a:rPr lang="ru-RU" b="1" dirty="0">
                <a:solidFill>
                  <a:srgbClr val="1F497D"/>
                </a:solidFill>
                <a:latin typeface="Times New Roman" panose="02020603050405020304" pitchFamily="18" charset="0"/>
                <a:cs typeface="Times New Roman" panose="02020603050405020304" pitchFamily="18" charset="0"/>
              </a:rPr>
              <a:t>обучающихся 8 классов </a:t>
            </a:r>
          </a:p>
        </p:txBody>
      </p:sp>
      <p:sp>
        <p:nvSpPr>
          <p:cNvPr id="10" name="Прямоугольник 9"/>
          <p:cNvSpPr/>
          <p:nvPr/>
        </p:nvSpPr>
        <p:spPr>
          <a:xfrm>
            <a:off x="254144" y="1118350"/>
            <a:ext cx="2590113" cy="600738"/>
          </a:xfrm>
          <a:prstGeom prst="rect">
            <a:avLst/>
          </a:prstGeom>
        </p:spPr>
        <p:txBody>
          <a:bodyPr wrap="square" lIns="76769" tIns="38384" rIns="76769" bIns="38384">
            <a:spAutoFit/>
          </a:bodyPr>
          <a:lstStyle/>
          <a:p>
            <a:pPr algn="ctr" defTabSz="767822" fontAlgn="base">
              <a:spcBef>
                <a:spcPct val="0"/>
              </a:spcBef>
              <a:spcAft>
                <a:spcPct val="0"/>
              </a:spcAft>
            </a:pPr>
            <a:r>
              <a:rPr lang="ru-RU" sz="1700" b="1" dirty="0">
                <a:solidFill>
                  <a:srgbClr val="FF0000"/>
                </a:solidFill>
                <a:latin typeface="Times New Roman" panose="02020603050405020304" pitchFamily="18" charset="0"/>
                <a:cs typeface="Times New Roman" panose="02020603050405020304" pitchFamily="18" charset="0"/>
              </a:rPr>
              <a:t>«Естественно-научная грамотность»</a:t>
            </a:r>
          </a:p>
        </p:txBody>
      </p:sp>
      <p:sp>
        <p:nvSpPr>
          <p:cNvPr id="16" name="Прямоугольник 15"/>
          <p:cNvSpPr/>
          <p:nvPr/>
        </p:nvSpPr>
        <p:spPr>
          <a:xfrm>
            <a:off x="2961236" y="1135919"/>
            <a:ext cx="3014554" cy="646904"/>
          </a:xfrm>
          <a:prstGeom prst="rect">
            <a:avLst/>
          </a:prstGeom>
        </p:spPr>
        <p:txBody>
          <a:bodyPr wrap="square" lIns="76769" tIns="38384" rIns="76769" bIns="38384">
            <a:spAutoFit/>
          </a:bodyPr>
          <a:lstStyle/>
          <a:p>
            <a:pPr algn="ctr" defTabSz="767822" fontAlgn="base">
              <a:spcBef>
                <a:spcPct val="0"/>
              </a:spcBef>
              <a:spcAft>
                <a:spcPct val="0"/>
              </a:spcAft>
            </a:pPr>
            <a:r>
              <a:rPr lang="ru-RU" sz="2000" b="1" dirty="0">
                <a:solidFill>
                  <a:srgbClr val="FF0000"/>
                </a:solidFill>
                <a:latin typeface="Times New Roman" panose="02020603050405020304" pitchFamily="18" charset="0"/>
                <a:cs typeface="Times New Roman" panose="02020603050405020304" pitchFamily="18" charset="0"/>
              </a:rPr>
              <a:t>«</a:t>
            </a:r>
            <a:r>
              <a:rPr lang="ru-RU" sz="1700" b="1" dirty="0">
                <a:solidFill>
                  <a:srgbClr val="FF0000"/>
                </a:solidFill>
                <a:latin typeface="Times New Roman" panose="02020603050405020304" pitchFamily="18" charset="0"/>
                <a:cs typeface="Times New Roman" panose="02020603050405020304" pitchFamily="18" charset="0"/>
              </a:rPr>
              <a:t>Математическая грамотность»</a:t>
            </a:r>
          </a:p>
        </p:txBody>
      </p:sp>
      <p:sp>
        <p:nvSpPr>
          <p:cNvPr id="19" name="Прямоугольник 18"/>
          <p:cNvSpPr/>
          <p:nvPr/>
        </p:nvSpPr>
        <p:spPr>
          <a:xfrm>
            <a:off x="2731674" y="1683265"/>
            <a:ext cx="3079731" cy="908514"/>
          </a:xfrm>
          <a:prstGeom prst="rect">
            <a:avLst/>
          </a:prstGeom>
        </p:spPr>
        <p:txBody>
          <a:bodyPr wrap="square" lIns="76769" tIns="38384" rIns="76769" bIns="38384">
            <a:spAutoFit/>
          </a:bodyPr>
          <a:lstStyle/>
          <a:p>
            <a:pPr algn="ctr" defTabSz="767822" fontAlgn="base">
              <a:spcBef>
                <a:spcPct val="0"/>
              </a:spcBef>
              <a:spcAft>
                <a:spcPct val="0"/>
              </a:spcAft>
            </a:pPr>
            <a:r>
              <a:rPr lang="ru-RU" b="1" dirty="0">
                <a:solidFill>
                  <a:srgbClr val="1F497D"/>
                </a:solidFill>
                <a:latin typeface="Times New Roman" panose="02020603050405020304" pitchFamily="18" charset="0"/>
                <a:cs typeface="Times New Roman" panose="02020603050405020304" pitchFamily="18" charset="0"/>
              </a:rPr>
              <a:t>Приняли участие 36445 обучающихся </a:t>
            </a:r>
          </a:p>
          <a:p>
            <a:pPr algn="ctr" defTabSz="767822" fontAlgn="base">
              <a:spcBef>
                <a:spcPct val="0"/>
              </a:spcBef>
              <a:spcAft>
                <a:spcPct val="0"/>
              </a:spcAft>
            </a:pPr>
            <a:r>
              <a:rPr lang="ru-RU" b="1" dirty="0">
                <a:solidFill>
                  <a:srgbClr val="1F497D"/>
                </a:solidFill>
                <a:latin typeface="Times New Roman" panose="02020603050405020304" pitchFamily="18" charset="0"/>
                <a:cs typeface="Times New Roman" panose="02020603050405020304" pitchFamily="18" charset="0"/>
              </a:rPr>
              <a:t>9 классов </a:t>
            </a:r>
          </a:p>
        </p:txBody>
      </p:sp>
      <p:sp>
        <p:nvSpPr>
          <p:cNvPr id="20" name="Прямоугольник 19"/>
          <p:cNvSpPr/>
          <p:nvPr/>
        </p:nvSpPr>
        <p:spPr>
          <a:xfrm>
            <a:off x="2961236" y="2277139"/>
            <a:ext cx="2798586" cy="6776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lIns="76769" tIns="38384" rIns="76769" bIns="38384">
            <a:spAutoFit/>
          </a:bodyPr>
          <a:lstStyle/>
          <a:p>
            <a:pPr algn="ctr" defTabSz="767822" fontAlgn="base">
              <a:spcBef>
                <a:spcPct val="0"/>
              </a:spcBef>
              <a:spcAft>
                <a:spcPct val="0"/>
              </a:spcAft>
            </a:pPr>
            <a:r>
              <a:rPr lang="ru-RU" sz="1300" dirty="0">
                <a:solidFill>
                  <a:prstClr val="black"/>
                </a:solidFill>
                <a:latin typeface="Times New Roman" panose="02020603050405020304" pitchFamily="18" charset="0"/>
                <a:cs typeface="Times New Roman" panose="02020603050405020304" pitchFamily="18" charset="0"/>
              </a:rPr>
              <a:t>Доля обучающихся, успешно справившихся с заданиями</a:t>
            </a:r>
            <a:r>
              <a:rPr lang="ru-RU" sz="1300" b="1" dirty="0">
                <a:solidFill>
                  <a:prstClr val="black"/>
                </a:solidFill>
                <a:latin typeface="Times New Roman" panose="02020603050405020304" pitchFamily="18" charset="0"/>
                <a:cs typeface="Times New Roman" panose="02020603050405020304" pitchFamily="18" charset="0"/>
              </a:rPr>
              <a:t>, </a:t>
            </a:r>
            <a:r>
              <a:rPr lang="ru-RU" sz="1300" dirty="0">
                <a:solidFill>
                  <a:prstClr val="black"/>
                </a:solidFill>
                <a:latin typeface="Times New Roman" panose="02020603050405020304" pitchFamily="18" charset="0"/>
                <a:cs typeface="Times New Roman" panose="02020603050405020304" pitchFamily="18" charset="0"/>
              </a:rPr>
              <a:t>составила </a:t>
            </a:r>
            <a:r>
              <a:rPr lang="ru-RU" sz="1300" b="1" dirty="0">
                <a:solidFill>
                  <a:prstClr val="black"/>
                </a:solidFill>
                <a:latin typeface="Times New Roman" panose="02020603050405020304" pitchFamily="18" charset="0"/>
                <a:cs typeface="Times New Roman" panose="02020603050405020304" pitchFamily="18" charset="0"/>
              </a:rPr>
              <a:t>55,26%</a:t>
            </a:r>
            <a:r>
              <a:rPr lang="ru-RU" sz="1300" dirty="0">
                <a:solidFill>
                  <a:prstClr val="black"/>
                </a:solidFill>
                <a:latin typeface="Times New Roman" panose="02020603050405020304" pitchFamily="18" charset="0"/>
                <a:cs typeface="Times New Roman" panose="02020603050405020304" pitchFamily="18" charset="0"/>
              </a:rPr>
              <a:t> </a:t>
            </a:r>
          </a:p>
        </p:txBody>
      </p:sp>
      <p:sp>
        <p:nvSpPr>
          <p:cNvPr id="21" name="Прямоугольник 20"/>
          <p:cNvSpPr/>
          <p:nvPr/>
        </p:nvSpPr>
        <p:spPr>
          <a:xfrm>
            <a:off x="5982933" y="1166688"/>
            <a:ext cx="3070399" cy="339128"/>
          </a:xfrm>
          <a:prstGeom prst="rect">
            <a:avLst/>
          </a:prstGeom>
        </p:spPr>
        <p:txBody>
          <a:bodyPr wrap="square" lIns="76769" tIns="38384" rIns="76769" bIns="38384">
            <a:spAutoFit/>
          </a:bodyPr>
          <a:lstStyle/>
          <a:p>
            <a:pPr algn="ctr" defTabSz="767822" fontAlgn="base">
              <a:spcBef>
                <a:spcPct val="0"/>
              </a:spcBef>
              <a:spcAft>
                <a:spcPct val="0"/>
              </a:spcAft>
            </a:pPr>
            <a:r>
              <a:rPr lang="ru-RU" sz="1700" b="1" dirty="0">
                <a:solidFill>
                  <a:srgbClr val="FF0000"/>
                </a:solidFill>
                <a:latin typeface="Times New Roman" panose="02020603050405020304" pitchFamily="18" charset="0"/>
                <a:cs typeface="Times New Roman" panose="02020603050405020304" pitchFamily="18" charset="0"/>
              </a:rPr>
              <a:t>«Читательская грамотность»</a:t>
            </a:r>
          </a:p>
        </p:txBody>
      </p:sp>
      <p:sp>
        <p:nvSpPr>
          <p:cNvPr id="22" name="Прямоугольник 21"/>
          <p:cNvSpPr/>
          <p:nvPr/>
        </p:nvSpPr>
        <p:spPr>
          <a:xfrm>
            <a:off x="5907812" y="1659019"/>
            <a:ext cx="3131532" cy="908514"/>
          </a:xfrm>
          <a:prstGeom prst="rect">
            <a:avLst/>
          </a:prstGeom>
        </p:spPr>
        <p:txBody>
          <a:bodyPr wrap="square" lIns="76769" tIns="38384" rIns="76769" bIns="38384">
            <a:spAutoFit/>
          </a:bodyPr>
          <a:lstStyle/>
          <a:p>
            <a:pPr algn="ctr" defTabSz="767822" fontAlgn="base">
              <a:spcBef>
                <a:spcPct val="0"/>
              </a:spcBef>
              <a:spcAft>
                <a:spcPct val="0"/>
              </a:spcAft>
            </a:pPr>
            <a:r>
              <a:rPr lang="ru-RU" b="1" dirty="0">
                <a:solidFill>
                  <a:srgbClr val="1F497D"/>
                </a:solidFill>
                <a:latin typeface="Times New Roman" panose="02020603050405020304" pitchFamily="18" charset="0"/>
                <a:cs typeface="Times New Roman" panose="02020603050405020304" pitchFamily="18" charset="0"/>
              </a:rPr>
              <a:t>Приняли участие 41634 обучающихся </a:t>
            </a:r>
          </a:p>
          <a:p>
            <a:pPr algn="ctr" defTabSz="767822" fontAlgn="base">
              <a:spcBef>
                <a:spcPct val="0"/>
              </a:spcBef>
              <a:spcAft>
                <a:spcPct val="0"/>
              </a:spcAft>
            </a:pPr>
            <a:r>
              <a:rPr lang="ru-RU" b="1" dirty="0">
                <a:solidFill>
                  <a:srgbClr val="1F497D"/>
                </a:solidFill>
                <a:latin typeface="Times New Roman" panose="02020603050405020304" pitchFamily="18" charset="0"/>
                <a:cs typeface="Times New Roman" panose="02020603050405020304" pitchFamily="18" charset="0"/>
              </a:rPr>
              <a:t>5 классов </a:t>
            </a:r>
          </a:p>
        </p:txBody>
      </p:sp>
      <p:sp>
        <p:nvSpPr>
          <p:cNvPr id="23" name="Прямоугольник 22"/>
          <p:cNvSpPr/>
          <p:nvPr/>
        </p:nvSpPr>
        <p:spPr>
          <a:xfrm>
            <a:off x="5975810" y="2283524"/>
            <a:ext cx="2915565" cy="6776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lIns="76769" tIns="38384" rIns="76769" bIns="38384">
            <a:spAutoFit/>
          </a:bodyPr>
          <a:lstStyle/>
          <a:p>
            <a:pPr algn="ctr" defTabSz="767822" fontAlgn="base">
              <a:spcBef>
                <a:spcPct val="0"/>
              </a:spcBef>
              <a:spcAft>
                <a:spcPct val="0"/>
              </a:spcAft>
            </a:pPr>
            <a:r>
              <a:rPr lang="ru-RU" sz="1300" dirty="0">
                <a:solidFill>
                  <a:prstClr val="black"/>
                </a:solidFill>
                <a:latin typeface="Times New Roman" panose="02020603050405020304" pitchFamily="18" charset="0"/>
                <a:cs typeface="Times New Roman" panose="02020603050405020304" pitchFamily="18" charset="0"/>
              </a:rPr>
              <a:t>Доля обучающихся, успешно справившихся с заданиями</a:t>
            </a:r>
            <a:r>
              <a:rPr lang="ru-RU" sz="1300" b="1" dirty="0">
                <a:solidFill>
                  <a:prstClr val="black"/>
                </a:solidFill>
                <a:latin typeface="Times New Roman" panose="02020603050405020304" pitchFamily="18" charset="0"/>
                <a:cs typeface="Times New Roman" panose="02020603050405020304" pitchFamily="18" charset="0"/>
              </a:rPr>
              <a:t>, </a:t>
            </a:r>
            <a:r>
              <a:rPr lang="ru-RU" sz="1300" dirty="0">
                <a:solidFill>
                  <a:prstClr val="black"/>
                </a:solidFill>
                <a:latin typeface="Times New Roman" panose="02020603050405020304" pitchFamily="18" charset="0"/>
                <a:cs typeface="Times New Roman" panose="02020603050405020304" pitchFamily="18" charset="0"/>
              </a:rPr>
              <a:t>составила </a:t>
            </a:r>
          </a:p>
          <a:p>
            <a:pPr algn="ctr" defTabSz="767822" fontAlgn="base">
              <a:spcBef>
                <a:spcPct val="0"/>
              </a:spcBef>
              <a:spcAft>
                <a:spcPct val="0"/>
              </a:spcAft>
            </a:pPr>
            <a:r>
              <a:rPr lang="ru-RU" sz="1300" b="1" dirty="0">
                <a:solidFill>
                  <a:prstClr val="black"/>
                </a:solidFill>
                <a:latin typeface="Times New Roman" panose="02020603050405020304" pitchFamily="18" charset="0"/>
                <a:cs typeface="Times New Roman" panose="02020603050405020304" pitchFamily="18" charset="0"/>
              </a:rPr>
              <a:t>54,89%</a:t>
            </a:r>
            <a:r>
              <a:rPr lang="ru-RU" sz="1300" dirty="0">
                <a:solidFill>
                  <a:prstClr val="black"/>
                </a:solidFill>
                <a:latin typeface="Times New Roman" panose="02020603050405020304" pitchFamily="18" charset="0"/>
                <a:cs typeface="Times New Roman" panose="02020603050405020304" pitchFamily="18" charset="0"/>
              </a:rPr>
              <a:t> </a:t>
            </a:r>
          </a:p>
        </p:txBody>
      </p:sp>
      <p:sp>
        <p:nvSpPr>
          <p:cNvPr id="13" name="Скругленный прямоугольник 12"/>
          <p:cNvSpPr/>
          <p:nvPr/>
        </p:nvSpPr>
        <p:spPr>
          <a:xfrm>
            <a:off x="5982932" y="3285031"/>
            <a:ext cx="2915564" cy="3311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6769" tIns="38384" rIns="76769" bIns="38384" rtlCol="0" anchor="ctr"/>
          <a:lstStyle/>
          <a:p>
            <a:pPr algn="ctr" defTabSz="767822" fontAlgn="base">
              <a:spcBef>
                <a:spcPct val="0"/>
              </a:spcBef>
              <a:spcAft>
                <a:spcPct val="0"/>
              </a:spcAft>
            </a:pPr>
            <a:r>
              <a:rPr lang="ru-RU" sz="1400" dirty="0">
                <a:solidFill>
                  <a:prstClr val="white"/>
                </a:solidFill>
                <a:latin typeface="Times New Roman" panose="02020603050405020304" pitchFamily="18" charset="0"/>
                <a:cs typeface="Times New Roman" panose="02020603050405020304" pitchFamily="18" charset="0"/>
              </a:rPr>
              <a:t>У </a:t>
            </a:r>
            <a:r>
              <a:rPr lang="ru-RU" sz="1400" b="1" dirty="0">
                <a:solidFill>
                  <a:srgbClr val="FFFF00"/>
                </a:solidFill>
                <a:latin typeface="Times New Roman" panose="02020603050405020304" pitchFamily="18" charset="0"/>
                <a:cs typeface="Times New Roman" panose="02020603050405020304" pitchFamily="18" charset="0"/>
              </a:rPr>
              <a:t>82%</a:t>
            </a:r>
            <a:r>
              <a:rPr lang="ru-RU" sz="1400" dirty="0">
                <a:solidFill>
                  <a:prstClr val="white"/>
                </a:solidFill>
                <a:latin typeface="Times New Roman" panose="02020603050405020304" pitchFamily="18" charset="0"/>
                <a:cs typeface="Times New Roman" panose="02020603050405020304" pitchFamily="18" charset="0"/>
              </a:rPr>
              <a:t> обучающихся наибольшее затруднение вызвало задание на контроль </a:t>
            </a:r>
            <a:r>
              <a:rPr lang="ru-RU" sz="1400" b="1" dirty="0">
                <a:solidFill>
                  <a:prstClr val="white"/>
                </a:solidFill>
                <a:latin typeface="Times New Roman" panose="02020603050405020304" pitchFamily="18" charset="0"/>
                <a:cs typeface="Times New Roman" panose="02020603050405020304" pitchFamily="18" charset="0"/>
              </a:rPr>
              <a:t>умения выбирать информацию из разных фрагментов текста </a:t>
            </a:r>
            <a:r>
              <a:rPr lang="ru-RU" sz="1400" dirty="0">
                <a:solidFill>
                  <a:prstClr val="white"/>
                </a:solidFill>
                <a:latin typeface="Times New Roman" panose="02020603050405020304" pitchFamily="18" charset="0"/>
                <a:cs typeface="Times New Roman" panose="02020603050405020304" pitchFamily="18" charset="0"/>
              </a:rPr>
              <a:t>и интегрировать ее. У </a:t>
            </a:r>
            <a:r>
              <a:rPr lang="ru-RU" sz="1400" b="1" dirty="0">
                <a:solidFill>
                  <a:srgbClr val="FFFF00"/>
                </a:solidFill>
                <a:latin typeface="Times New Roman" panose="02020603050405020304" pitchFamily="18" charset="0"/>
                <a:cs typeface="Times New Roman" panose="02020603050405020304" pitchFamily="18" charset="0"/>
              </a:rPr>
              <a:t>62%</a:t>
            </a:r>
            <a:r>
              <a:rPr lang="ru-RU" sz="1400" dirty="0">
                <a:solidFill>
                  <a:prstClr val="white"/>
                </a:solidFill>
                <a:latin typeface="Times New Roman" panose="02020603050405020304" pitchFamily="18" charset="0"/>
                <a:cs typeface="Times New Roman" panose="02020603050405020304" pitchFamily="18" charset="0"/>
              </a:rPr>
              <a:t> затруднения вызывало задание на </a:t>
            </a:r>
            <a:r>
              <a:rPr lang="ru-RU" sz="1400" b="1" dirty="0">
                <a:solidFill>
                  <a:prstClr val="white"/>
                </a:solidFill>
                <a:latin typeface="Times New Roman" panose="02020603050405020304" pitchFamily="18" charset="0"/>
                <a:cs typeface="Times New Roman" panose="02020603050405020304" pitchFamily="18" charset="0"/>
              </a:rPr>
              <a:t>умение извлекать несколько единиц информации, расположенных в одном тексте.</a:t>
            </a:r>
          </a:p>
          <a:p>
            <a:pPr algn="ctr" defTabSz="767822" fontAlgn="base">
              <a:spcBef>
                <a:spcPct val="0"/>
              </a:spcBef>
              <a:spcAft>
                <a:spcPct val="0"/>
              </a:spcAft>
            </a:pPr>
            <a:r>
              <a:rPr lang="ru-RU" sz="1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ФУНКЦИОНАЛЬНОЕ, СМЫСЛОВОЕ ЧТЕНИЕ</a:t>
            </a:r>
          </a:p>
        </p:txBody>
      </p:sp>
      <p:sp>
        <p:nvSpPr>
          <p:cNvPr id="24" name="Скругленный прямоугольник 23"/>
          <p:cNvSpPr/>
          <p:nvPr/>
        </p:nvSpPr>
        <p:spPr>
          <a:xfrm>
            <a:off x="3006235" y="3285031"/>
            <a:ext cx="2775070" cy="3311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6769" tIns="38384" rIns="76769" bIns="38384" rtlCol="0" anchor="ctr"/>
          <a:lstStyle/>
          <a:p>
            <a:pPr algn="ctr" defTabSz="767822" fontAlgn="base">
              <a:spcBef>
                <a:spcPct val="0"/>
              </a:spcBef>
              <a:spcAft>
                <a:spcPct val="0"/>
              </a:spcAft>
            </a:pPr>
            <a:r>
              <a:rPr lang="ru-RU" sz="1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Только </a:t>
            </a:r>
            <a:r>
              <a:rPr lang="ru-RU" sz="1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a:t>
            </a:r>
            <a:r>
              <a:rPr lang="ru-RU" sz="1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обучающихся справились с заданием на использование формулы для </a:t>
            </a:r>
          </a:p>
          <a:p>
            <a:pPr algn="ctr" defTabSz="767822" fontAlgn="base">
              <a:spcBef>
                <a:spcPct val="0"/>
              </a:spcBef>
              <a:spcAft>
                <a:spcPct val="0"/>
              </a:spcAft>
            </a:pPr>
            <a:r>
              <a:rPr lang="ru-RU" sz="1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нахождения длины окружности (геометрия 8 </a:t>
            </a:r>
          </a:p>
          <a:p>
            <a:pPr algn="ctr" defTabSz="767822" fontAlgn="base">
              <a:spcBef>
                <a:spcPct val="0"/>
              </a:spcBef>
              <a:spcAft>
                <a:spcPct val="0"/>
              </a:spcAft>
            </a:pPr>
            <a:r>
              <a:rPr lang="ru-RU" sz="1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класс), </a:t>
            </a:r>
            <a:r>
              <a:rPr lang="ru-RU" sz="1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17,3%</a:t>
            </a:r>
            <a:r>
              <a:rPr lang="ru-RU" sz="1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на вычисление процента, округление чисел до </a:t>
            </a:r>
          </a:p>
          <a:p>
            <a:pPr algn="ctr" defTabSz="767822" fontAlgn="base">
              <a:spcBef>
                <a:spcPct val="0"/>
              </a:spcBef>
              <a:spcAft>
                <a:spcPct val="0"/>
              </a:spcAft>
            </a:pPr>
            <a:r>
              <a:rPr lang="ru-RU" sz="1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заданного разряда (5-6 класс), </a:t>
            </a:r>
            <a:r>
              <a:rPr lang="ru-RU" sz="1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39%</a:t>
            </a:r>
            <a:r>
              <a:rPr lang="ru-RU" sz="1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задачами на части, нахождение величины по части, </a:t>
            </a:r>
          </a:p>
          <a:p>
            <a:pPr algn="ctr" defTabSz="767822" fontAlgn="base">
              <a:spcBef>
                <a:spcPct val="0"/>
              </a:spcBef>
              <a:spcAft>
                <a:spcPct val="0"/>
              </a:spcAft>
            </a:pPr>
            <a:r>
              <a:rPr lang="ru-RU" sz="14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(математика 5-6 класс) </a:t>
            </a:r>
          </a:p>
        </p:txBody>
      </p:sp>
      <p:sp>
        <p:nvSpPr>
          <p:cNvPr id="25" name="Скругленный прямоугольник 24"/>
          <p:cNvSpPr/>
          <p:nvPr/>
        </p:nvSpPr>
        <p:spPr>
          <a:xfrm>
            <a:off x="121089" y="3285031"/>
            <a:ext cx="2775070" cy="33116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76769" tIns="38384" rIns="76769" bIns="38384" rtlCol="0" anchor="ctr"/>
          <a:lstStyle/>
          <a:p>
            <a:pPr algn="ctr" defTabSz="767822" fontAlgn="base">
              <a:spcBef>
                <a:spcPct val="0"/>
              </a:spcBef>
              <a:spcAft>
                <a:spcPct val="0"/>
              </a:spcAft>
            </a:pPr>
            <a:r>
              <a:rPr lang="ru-RU"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Только </a:t>
            </a:r>
            <a:r>
              <a:rPr lang="ru-RU"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9,8%</a:t>
            </a:r>
            <a:r>
              <a:rPr lang="ru-RU"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обучающихся справились с заданием на умение выдвигать объяснительные гипотезы и</a:t>
            </a:r>
          </a:p>
          <a:p>
            <a:pPr algn="ctr" defTabSz="767822" fontAlgn="base">
              <a:spcBef>
                <a:spcPct val="0"/>
              </a:spcBef>
              <a:spcAft>
                <a:spcPct val="0"/>
              </a:spcAft>
            </a:pPr>
            <a:r>
              <a:rPr lang="ru-RU"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предлагать способы их проверки; </a:t>
            </a:r>
            <a:r>
              <a:rPr lang="ru-RU"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17,5%</a:t>
            </a:r>
            <a:r>
              <a:rPr lang="ru-RU"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на умение анализировать, интерпретировать</a:t>
            </a:r>
          </a:p>
          <a:p>
            <a:pPr algn="ctr" defTabSz="767822" fontAlgn="base">
              <a:spcBef>
                <a:spcPct val="0"/>
              </a:spcBef>
              <a:spcAft>
                <a:spcPct val="0"/>
              </a:spcAft>
            </a:pPr>
            <a:r>
              <a:rPr lang="ru-RU" sz="1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данные и делать соответствующие выводы.</a:t>
            </a:r>
          </a:p>
        </p:txBody>
      </p:sp>
      <p:pic>
        <p:nvPicPr>
          <p:cNvPr id="15"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Прямая соединительная линия 16"/>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Прямая соединительная линия 17"/>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26" name="Прямая соединительная линия 25"/>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973661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defTabSz="766806">
              <a:defRPr/>
            </a:pPr>
            <a:fld id="{CAC203EE-5A49-4316-A1E6-2B88028E4D4B}" type="slidenum">
              <a:rPr lang="ru-RU">
                <a:solidFill>
                  <a:prstClr val="black">
                    <a:tint val="75000"/>
                  </a:prstClr>
                </a:solidFill>
              </a:rPr>
              <a:pPr defTabSz="766806">
                <a:defRPr/>
              </a:pPr>
              <a:t>36</a:t>
            </a:fld>
            <a:endParaRPr lang="ru-RU" dirty="0">
              <a:solidFill>
                <a:prstClr val="black">
                  <a:tint val="75000"/>
                </a:prstClr>
              </a:solidFill>
            </a:endParaRPr>
          </a:p>
        </p:txBody>
      </p:sp>
      <p:sp>
        <p:nvSpPr>
          <p:cNvPr id="4" name="Прямоугольник 3"/>
          <p:cNvSpPr/>
          <p:nvPr/>
        </p:nvSpPr>
        <p:spPr>
          <a:xfrm>
            <a:off x="3956067" y="404664"/>
            <a:ext cx="4589497" cy="816097"/>
          </a:xfrm>
          <a:prstGeom prst="rect">
            <a:avLst/>
          </a:prstGeom>
          <a:noFill/>
        </p:spPr>
        <p:txBody>
          <a:bodyPr wrap="square" lIns="76683" tIns="38342" rIns="76683" bIns="38342">
            <a:spAutoFit/>
          </a:bodyPr>
          <a:lstStyle/>
          <a:p>
            <a:pPr algn="ctr" defTabSz="766806"/>
            <a:r>
              <a:rPr lang="ru-RU" sz="2400" b="1" dirty="0">
                <a:ln w="10541" cmpd="sng">
                  <a:solidFill>
                    <a:srgbClr val="4F81BD">
                      <a:shade val="88000"/>
                      <a:satMod val="110000"/>
                    </a:srgbClr>
                  </a:solidFill>
                  <a:prstDash val="solid"/>
                </a:ln>
                <a:solidFill>
                  <a:srgbClr val="1F497D"/>
                </a:solidFill>
                <a:latin typeface="Times New Roman" panose="02020603050405020304" pitchFamily="18" charset="0"/>
                <a:cs typeface="Times New Roman" panose="02020603050405020304" pitchFamily="18" charset="0"/>
              </a:rPr>
              <a:t>Проведение ВПР 2023 с контролем объективности</a:t>
            </a:r>
          </a:p>
        </p:txBody>
      </p:sp>
      <p:sp>
        <p:nvSpPr>
          <p:cNvPr id="5" name="Прямоугольник 4"/>
          <p:cNvSpPr/>
          <p:nvPr/>
        </p:nvSpPr>
        <p:spPr>
          <a:xfrm>
            <a:off x="1192188" y="1125282"/>
            <a:ext cx="6782290" cy="692986"/>
          </a:xfrm>
          <a:prstGeom prst="rect">
            <a:avLst/>
          </a:prstGeom>
          <a:noFill/>
        </p:spPr>
        <p:txBody>
          <a:bodyPr wrap="square" lIns="76683" tIns="38342" rIns="76683" bIns="38342">
            <a:spAutoFit/>
          </a:bodyPr>
          <a:lstStyle/>
          <a:p>
            <a:pPr marL="3834031" indent="-3834031" algn="ctr" defTabSz="766806"/>
            <a:r>
              <a:rPr lang="ru-RU"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Контрольная группа – </a:t>
            </a:r>
            <a:r>
              <a:rPr lang="ru-RU" sz="2000" b="1" dirty="0">
                <a:ln w="10541" cmpd="sng">
                  <a:solidFill>
                    <a:srgbClr val="4F81BD">
                      <a:shade val="88000"/>
                      <a:satMod val="110000"/>
                    </a:srgbClr>
                  </a:solidFill>
                  <a:prstDash val="solid"/>
                </a:ln>
                <a:solidFill>
                  <a:srgbClr val="FF0000"/>
                </a:solidFill>
                <a:latin typeface="Times New Roman" panose="02020603050405020304" pitchFamily="18" charset="0"/>
                <a:cs typeface="Times New Roman" panose="02020603050405020304" pitchFamily="18" charset="0"/>
              </a:rPr>
              <a:t>8 школ </a:t>
            </a:r>
            <a:r>
              <a:rPr lang="ru-RU"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РБ </a:t>
            </a:r>
          </a:p>
          <a:p>
            <a:pPr marL="3834031" indent="-3834031" algn="ctr" defTabSz="766806"/>
            <a:r>
              <a:rPr lang="ru-RU" sz="20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Times New Roman" panose="02020603050405020304" pitchFamily="18" charset="0"/>
                <a:cs typeface="Times New Roman" panose="02020603050405020304" pitchFamily="18" charset="0"/>
              </a:rPr>
              <a:t>(случайная выборка Рособрнадзора)</a:t>
            </a:r>
            <a:endParaRPr lang="ru-RU" sz="2000" b="1" dirty="0">
              <a:ln w="10541" cmpd="sng">
                <a:solidFill>
                  <a:srgbClr val="4F81BD">
                    <a:shade val="88000"/>
                    <a:satMod val="110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446773" y="1996569"/>
            <a:ext cx="8098791" cy="63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683" tIns="38342" rIns="76683" bIns="38342" numCol="1" anchor="ctr" anchorCtr="0" compatLnSpc="1">
            <a:prstTxWarp prst="textNoShape">
              <a:avLst/>
            </a:prstTxWarp>
            <a:spAutoFit/>
          </a:bodyPr>
          <a:lstStyle/>
          <a:p>
            <a:pPr algn="ctr" defTabSz="766806" fontAlgn="base">
              <a:spcBef>
                <a:spcPct val="0"/>
              </a:spcBef>
              <a:spcAft>
                <a:spcPct val="0"/>
              </a:spcAft>
            </a:pPr>
            <a:r>
              <a:rPr lang="ru-RU" altLang="ru-RU"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Отклонение результатов обучающихся республики от результатов обучающихся контрольной группы (достижение базового уровня)</a:t>
            </a:r>
          </a:p>
        </p:txBody>
      </p:sp>
      <p:sp>
        <p:nvSpPr>
          <p:cNvPr id="21" name="Прямоугольник 20"/>
          <p:cNvSpPr/>
          <p:nvPr/>
        </p:nvSpPr>
        <p:spPr>
          <a:xfrm>
            <a:off x="889503" y="5228810"/>
            <a:ext cx="7906602" cy="862245"/>
          </a:xfrm>
          <a:prstGeom prst="rect">
            <a:avLst/>
          </a:prstGeom>
        </p:spPr>
        <p:txBody>
          <a:bodyPr wrap="square" lIns="76665" tIns="38333" rIns="76665" bIns="38333">
            <a:spAutoFit/>
          </a:bodyPr>
          <a:lstStyle/>
          <a:p>
            <a:pPr algn="ctr" defTabSz="766806"/>
            <a:r>
              <a:rPr lang="ru-RU" sz="1700" b="1" i="1" dirty="0">
                <a:solidFill>
                  <a:srgbClr val="1F497D"/>
                </a:solidFill>
                <a:latin typeface="Times New Roman" panose="02020603050405020304" pitchFamily="18" charset="0"/>
                <a:cs typeface="Times New Roman" panose="02020603050405020304" pitchFamily="18" charset="0"/>
              </a:rPr>
              <a:t>Большие отклонения  результатов свидетельствуют о наличии </a:t>
            </a:r>
            <a:r>
              <a:rPr lang="ru-RU" sz="1700" b="1" i="1" dirty="0">
                <a:solidFill>
                  <a:srgbClr val="FF0000"/>
                </a:solidFill>
                <a:latin typeface="Times New Roman" panose="02020603050405020304" pitchFamily="18" charset="0"/>
                <a:cs typeface="Times New Roman" panose="02020603050405020304" pitchFamily="18" charset="0"/>
              </a:rPr>
              <a:t>необъективности проведения ВПР или необъективной проверки работ </a:t>
            </a:r>
            <a:r>
              <a:rPr lang="ru-RU" sz="1700" b="1" i="1" dirty="0">
                <a:solidFill>
                  <a:srgbClr val="1F497D"/>
                </a:solidFill>
                <a:latin typeface="Times New Roman" panose="02020603050405020304" pitchFamily="18" charset="0"/>
                <a:cs typeface="Times New Roman" panose="02020603050405020304" pitchFamily="18" charset="0"/>
              </a:rPr>
              <a:t>обучающихся в общеобразовательных организациях!</a:t>
            </a:r>
          </a:p>
        </p:txBody>
      </p:sp>
      <p:graphicFrame>
        <p:nvGraphicFramePr>
          <p:cNvPr id="14" name="Таблица 13">
            <a:extLst>
              <a:ext uri="{FF2B5EF4-FFF2-40B4-BE49-F238E27FC236}">
                <a16:creationId xmlns:a16="http://schemas.microsoft.com/office/drawing/2014/main" id="{9450161B-F56E-4977-A987-564D5EE11E39}"/>
              </a:ext>
            </a:extLst>
          </p:cNvPr>
          <p:cNvGraphicFramePr>
            <a:graphicFrameLocks noGrp="1"/>
          </p:cNvGraphicFramePr>
          <p:nvPr>
            <p:extLst>
              <p:ext uri="{D42A27DB-BD31-4B8C-83A1-F6EECF244321}">
                <p14:modId xmlns:p14="http://schemas.microsoft.com/office/powerpoint/2010/main" val="1596003064"/>
              </p:ext>
            </p:extLst>
          </p:nvPr>
        </p:nvGraphicFramePr>
        <p:xfrm>
          <a:off x="422863" y="2717276"/>
          <a:ext cx="6047097" cy="2334642"/>
        </p:xfrm>
        <a:graphic>
          <a:graphicData uri="http://schemas.openxmlformats.org/drawingml/2006/table">
            <a:tbl>
              <a:tblPr firstRow="1" firstCol="1" bandRow="1"/>
              <a:tblGrid>
                <a:gridCol w="2773865">
                  <a:extLst>
                    <a:ext uri="{9D8B030D-6E8A-4147-A177-3AD203B41FA5}">
                      <a16:colId xmlns:a16="http://schemas.microsoft.com/office/drawing/2014/main" val="1825710930"/>
                    </a:ext>
                  </a:extLst>
                </a:gridCol>
                <a:gridCol w="1052196">
                  <a:extLst>
                    <a:ext uri="{9D8B030D-6E8A-4147-A177-3AD203B41FA5}">
                      <a16:colId xmlns:a16="http://schemas.microsoft.com/office/drawing/2014/main" val="2025638526"/>
                    </a:ext>
                  </a:extLst>
                </a:gridCol>
                <a:gridCol w="1110518">
                  <a:extLst>
                    <a:ext uri="{9D8B030D-6E8A-4147-A177-3AD203B41FA5}">
                      <a16:colId xmlns:a16="http://schemas.microsoft.com/office/drawing/2014/main" val="1442848819"/>
                    </a:ext>
                  </a:extLst>
                </a:gridCol>
                <a:gridCol w="1110518">
                  <a:extLst>
                    <a:ext uri="{9D8B030D-6E8A-4147-A177-3AD203B41FA5}">
                      <a16:colId xmlns:a16="http://schemas.microsoft.com/office/drawing/2014/main" val="1132880696"/>
                    </a:ext>
                  </a:extLst>
                </a:gridCol>
              </a:tblGrid>
              <a:tr h="731520">
                <a:tc>
                  <a:txBody>
                    <a:bodyPr/>
                    <a:lstStyle/>
                    <a:p>
                      <a:endParaRPr lang="ru-RU" sz="1200" dirty="0">
                        <a:effectLst/>
                        <a:latin typeface="Times New Roman" panose="02020603050405020304" pitchFamily="18" charset="0"/>
                        <a:ea typeface="Times New Roman" panose="02020603050405020304" pitchFamily="18" charset="0"/>
                      </a:endParaRPr>
                    </a:p>
                  </a:txBody>
                  <a:tcPr marL="51422" marR="51422" marT="0" marB="0" anchor="ctr">
                    <a:lnL>
                      <a:noFill/>
                    </a:lnL>
                    <a:lnR>
                      <a:noFill/>
                    </a:lnR>
                    <a:lnT>
                      <a:noFill/>
                    </a:lnT>
                    <a:lnB>
                      <a:noFill/>
                    </a:lnB>
                  </a:tcPr>
                </a:tc>
                <a:tc>
                  <a:txBody>
                    <a:bodyPr/>
                    <a:lstStyle/>
                    <a:p>
                      <a:pPr algn="ctr"/>
                      <a:r>
                        <a:rPr lang="ru-RU" sz="2400" dirty="0">
                          <a:solidFill>
                            <a:srgbClr val="000000"/>
                          </a:solidFill>
                          <a:effectLst/>
                          <a:latin typeface="Times New Roman" panose="02020603050405020304" pitchFamily="18" charset="0"/>
                          <a:ea typeface="Times New Roman" panose="02020603050405020304" pitchFamily="18" charset="0"/>
                        </a:rPr>
                        <a:t>4 классы</a:t>
                      </a:r>
                      <a:endParaRPr lang="ru-RU" sz="2400" dirty="0">
                        <a:effectLst/>
                        <a:latin typeface="Times New Roman" panose="02020603050405020304" pitchFamily="18" charset="0"/>
                        <a:ea typeface="Times New Roman" panose="02020603050405020304" pitchFamily="18" charset="0"/>
                      </a:endParaRPr>
                    </a:p>
                  </a:txBody>
                  <a:tcPr marL="51422" marR="51422" marT="0" marB="0" anchor="ctr">
                    <a:lnL>
                      <a:noFill/>
                    </a:lnL>
                    <a:lnR>
                      <a:noFill/>
                    </a:lnR>
                    <a:lnT>
                      <a:noFill/>
                    </a:lnT>
                    <a:lnB>
                      <a:noFill/>
                    </a:lnB>
                  </a:tcPr>
                </a:tc>
                <a:tc>
                  <a:txBody>
                    <a:bodyPr/>
                    <a:lstStyle/>
                    <a:p>
                      <a:pPr algn="ctr"/>
                      <a:r>
                        <a:rPr lang="ru-RU" sz="2400" dirty="0">
                          <a:solidFill>
                            <a:srgbClr val="000000"/>
                          </a:solidFill>
                          <a:effectLst/>
                          <a:latin typeface="Times New Roman" panose="02020603050405020304" pitchFamily="18" charset="0"/>
                          <a:ea typeface="Times New Roman" panose="02020603050405020304" pitchFamily="18" charset="0"/>
                        </a:rPr>
                        <a:t>5 классы</a:t>
                      </a:r>
                      <a:endParaRPr lang="ru-RU" sz="2400" dirty="0">
                        <a:effectLst/>
                        <a:latin typeface="Times New Roman" panose="02020603050405020304" pitchFamily="18" charset="0"/>
                        <a:ea typeface="Times New Roman" panose="02020603050405020304" pitchFamily="18" charset="0"/>
                      </a:endParaRPr>
                    </a:p>
                  </a:txBody>
                  <a:tcPr marL="51422" marR="51422" marT="0" marB="0" anchor="ctr">
                    <a:lnL>
                      <a:noFill/>
                    </a:lnL>
                    <a:lnR>
                      <a:noFill/>
                    </a:lnR>
                    <a:lnT>
                      <a:noFill/>
                    </a:lnT>
                    <a:lnB>
                      <a:noFill/>
                    </a:lnB>
                  </a:tcPr>
                </a:tc>
                <a:tc>
                  <a:txBody>
                    <a:bodyPr/>
                    <a:lstStyle/>
                    <a:p>
                      <a:pPr algn="ctr"/>
                      <a:r>
                        <a:rPr lang="ru-RU" sz="2400" dirty="0">
                          <a:solidFill>
                            <a:srgbClr val="000000"/>
                          </a:solidFill>
                          <a:effectLst/>
                          <a:latin typeface="Times New Roman" panose="02020603050405020304" pitchFamily="18" charset="0"/>
                          <a:ea typeface="Times New Roman" panose="02020603050405020304" pitchFamily="18" charset="0"/>
                        </a:rPr>
                        <a:t>6 классы</a:t>
                      </a:r>
                      <a:endParaRPr lang="ru-RU" sz="2400" dirty="0">
                        <a:effectLst/>
                        <a:latin typeface="Times New Roman" panose="02020603050405020304" pitchFamily="18" charset="0"/>
                        <a:ea typeface="Times New Roman" panose="02020603050405020304" pitchFamily="18" charset="0"/>
                      </a:endParaRPr>
                    </a:p>
                  </a:txBody>
                  <a:tcPr marL="51422" marR="51422" marT="0" marB="0" anchor="ctr">
                    <a:lnL>
                      <a:noFill/>
                    </a:lnL>
                    <a:lnR>
                      <a:noFill/>
                    </a:lnR>
                    <a:lnT>
                      <a:noFill/>
                    </a:lnT>
                    <a:lnB>
                      <a:noFill/>
                    </a:lnB>
                  </a:tcPr>
                </a:tc>
                <a:extLst>
                  <a:ext uri="{0D108BD9-81ED-4DB2-BD59-A6C34878D82A}">
                    <a16:rowId xmlns:a16="http://schemas.microsoft.com/office/drawing/2014/main" val="592974724"/>
                  </a:ext>
                </a:extLst>
              </a:tr>
              <a:tr h="801561">
                <a:tc>
                  <a:txBody>
                    <a:bodyPr/>
                    <a:lstStyle/>
                    <a:p>
                      <a:pPr algn="l"/>
                      <a:r>
                        <a:rPr lang="en-US" sz="2400" b="1" dirty="0">
                          <a:solidFill>
                            <a:srgbClr val="000000"/>
                          </a:solidFill>
                          <a:effectLst/>
                          <a:latin typeface="Times New Roman" panose="02020603050405020304" pitchFamily="18" charset="0"/>
                          <a:ea typeface="Times New Roman" panose="02020603050405020304" pitchFamily="18" charset="0"/>
                        </a:rPr>
                        <a:t>Русский язык</a:t>
                      </a:r>
                      <a:endParaRPr lang="ru-RU" sz="2400" dirty="0">
                        <a:effectLst/>
                        <a:latin typeface="Times New Roman" panose="02020603050405020304" pitchFamily="18" charset="0"/>
                        <a:ea typeface="Times New Roman" panose="02020603050405020304" pitchFamily="18" charset="0"/>
                      </a:endParaRPr>
                    </a:p>
                  </a:txBody>
                  <a:tcPr marL="51422" marR="51422" marT="0" marB="0" anchor="ctr">
                    <a:lnL>
                      <a:noFill/>
                    </a:lnL>
                    <a:lnR>
                      <a:noFill/>
                    </a:lnR>
                    <a:lnT>
                      <a:noFill/>
                    </a:lnT>
                    <a:lnB>
                      <a:noFill/>
                    </a:lnB>
                  </a:tcPr>
                </a:tc>
                <a:tc>
                  <a:txBody>
                    <a:bodyPr/>
                    <a:lstStyle/>
                    <a:p>
                      <a:pPr algn="ctr"/>
                      <a:r>
                        <a:rPr lang="ru-RU" sz="2400" b="1" dirty="0">
                          <a:solidFill>
                            <a:srgbClr val="000000"/>
                          </a:solidFill>
                          <a:effectLst/>
                          <a:latin typeface="Times New Roman" panose="02020603050405020304" pitchFamily="18" charset="0"/>
                          <a:ea typeface="Times New Roman" panose="02020603050405020304" pitchFamily="18" charset="0"/>
                        </a:rPr>
                        <a:t>5</a:t>
                      </a:r>
                      <a:r>
                        <a:rPr lang="en-US" sz="2400" b="1" dirty="0">
                          <a:solidFill>
                            <a:srgbClr val="000000"/>
                          </a:solidFill>
                          <a:effectLst/>
                          <a:latin typeface="Times New Roman" panose="02020603050405020304" pitchFamily="18" charset="0"/>
                          <a:ea typeface="Times New Roman" panose="02020603050405020304" pitchFamily="18" charset="0"/>
                        </a:rPr>
                        <a:t>,</a:t>
                      </a:r>
                      <a:r>
                        <a:rPr lang="ru-RU" sz="2400" b="1" dirty="0">
                          <a:solidFill>
                            <a:srgbClr val="000000"/>
                          </a:solidFill>
                          <a:effectLst/>
                          <a:latin typeface="Times New Roman" panose="02020603050405020304" pitchFamily="18" charset="0"/>
                          <a:ea typeface="Times New Roman" panose="02020603050405020304" pitchFamily="18" charset="0"/>
                        </a:rPr>
                        <a:t>78</a:t>
                      </a:r>
                      <a:endParaRPr lang="ru-RU" sz="2400" b="1" dirty="0">
                        <a:effectLst/>
                        <a:latin typeface="Times New Roman" panose="02020603050405020304" pitchFamily="18" charset="0"/>
                        <a:ea typeface="Times New Roman" panose="02020603050405020304" pitchFamily="18" charset="0"/>
                      </a:endParaRPr>
                    </a:p>
                  </a:txBody>
                  <a:tcPr marL="51422" marR="51422" marT="0" marB="0" anchor="ctr">
                    <a:lnL>
                      <a:noFill/>
                    </a:lnL>
                    <a:lnR>
                      <a:noFill/>
                    </a:lnR>
                    <a:lnT>
                      <a:noFill/>
                    </a:lnT>
                    <a:lnB>
                      <a:noFill/>
                    </a:lnB>
                  </a:tcPr>
                </a:tc>
                <a:tc>
                  <a:txBody>
                    <a:bodyPr/>
                    <a:lstStyle/>
                    <a:p>
                      <a:pPr algn="ctr"/>
                      <a:r>
                        <a:rPr lang="ru-RU" sz="2400" b="1" dirty="0">
                          <a:solidFill>
                            <a:srgbClr val="FF0000"/>
                          </a:solidFill>
                          <a:effectLst/>
                          <a:latin typeface="Times New Roman" panose="02020603050405020304" pitchFamily="18" charset="0"/>
                          <a:ea typeface="Times New Roman" panose="02020603050405020304" pitchFamily="18" charset="0"/>
                        </a:rPr>
                        <a:t>22</a:t>
                      </a:r>
                      <a:r>
                        <a:rPr lang="en-US" sz="2400" b="1" dirty="0">
                          <a:solidFill>
                            <a:srgbClr val="FF0000"/>
                          </a:solidFill>
                          <a:effectLst/>
                          <a:latin typeface="Times New Roman" panose="02020603050405020304" pitchFamily="18" charset="0"/>
                          <a:ea typeface="Times New Roman" panose="02020603050405020304" pitchFamily="18" charset="0"/>
                        </a:rPr>
                        <a:t>,4</a:t>
                      </a:r>
                      <a:r>
                        <a:rPr lang="ru-RU" sz="2400" b="1" dirty="0">
                          <a:solidFill>
                            <a:srgbClr val="FF0000"/>
                          </a:solidFill>
                          <a:effectLst/>
                          <a:latin typeface="Times New Roman" panose="02020603050405020304" pitchFamily="18" charset="0"/>
                          <a:ea typeface="Times New Roman" panose="02020603050405020304" pitchFamily="18" charset="0"/>
                        </a:rPr>
                        <a:t>9</a:t>
                      </a:r>
                    </a:p>
                  </a:txBody>
                  <a:tcPr marL="51422" marR="51422" marT="0" marB="0" anchor="ctr">
                    <a:lnL>
                      <a:noFill/>
                    </a:lnL>
                    <a:lnR>
                      <a:noFill/>
                    </a:lnR>
                    <a:lnT>
                      <a:noFill/>
                    </a:lnT>
                    <a:lnB>
                      <a:noFill/>
                    </a:lnB>
                  </a:tcPr>
                </a:tc>
                <a:tc>
                  <a:txBody>
                    <a:bodyPr/>
                    <a:lstStyle/>
                    <a:p>
                      <a:pPr algn="ctr"/>
                      <a:r>
                        <a:rPr lang="ru-RU" sz="2400" b="1" dirty="0">
                          <a:solidFill>
                            <a:srgbClr val="FF0000"/>
                          </a:solidFill>
                          <a:effectLst/>
                          <a:latin typeface="Times New Roman" panose="02020603050405020304" pitchFamily="18" charset="0"/>
                          <a:ea typeface="Times New Roman" panose="02020603050405020304" pitchFamily="18" charset="0"/>
                        </a:rPr>
                        <a:t>29</a:t>
                      </a:r>
                      <a:r>
                        <a:rPr lang="en-US" sz="2400" b="1" dirty="0">
                          <a:solidFill>
                            <a:srgbClr val="FF0000"/>
                          </a:solidFill>
                          <a:effectLst/>
                          <a:latin typeface="Times New Roman" panose="02020603050405020304" pitchFamily="18" charset="0"/>
                          <a:ea typeface="Times New Roman" panose="02020603050405020304" pitchFamily="18" charset="0"/>
                        </a:rPr>
                        <a:t>,</a:t>
                      </a:r>
                      <a:r>
                        <a:rPr lang="ru-RU" sz="2400" b="1" dirty="0">
                          <a:solidFill>
                            <a:srgbClr val="FF0000"/>
                          </a:solidFill>
                          <a:effectLst/>
                          <a:latin typeface="Times New Roman" panose="02020603050405020304" pitchFamily="18" charset="0"/>
                          <a:ea typeface="Times New Roman" panose="02020603050405020304" pitchFamily="18" charset="0"/>
                        </a:rPr>
                        <a:t>75</a:t>
                      </a:r>
                    </a:p>
                  </a:txBody>
                  <a:tcPr marL="51422" marR="51422" marT="0" marB="0" anchor="ctr">
                    <a:lnL>
                      <a:noFill/>
                    </a:lnL>
                    <a:lnR>
                      <a:noFill/>
                    </a:lnR>
                    <a:lnT>
                      <a:noFill/>
                    </a:lnT>
                    <a:lnB>
                      <a:noFill/>
                    </a:lnB>
                  </a:tcPr>
                </a:tc>
                <a:extLst>
                  <a:ext uri="{0D108BD9-81ED-4DB2-BD59-A6C34878D82A}">
                    <a16:rowId xmlns:a16="http://schemas.microsoft.com/office/drawing/2014/main" val="3096546858"/>
                  </a:ext>
                </a:extLst>
              </a:tr>
              <a:tr h="801561">
                <a:tc>
                  <a:txBody>
                    <a:bodyPr/>
                    <a:lstStyle/>
                    <a:p>
                      <a:pPr algn="l"/>
                      <a:r>
                        <a:rPr lang="en-US" sz="2400" b="1" dirty="0">
                          <a:solidFill>
                            <a:srgbClr val="000000"/>
                          </a:solidFill>
                          <a:effectLst/>
                          <a:latin typeface="Times New Roman" panose="02020603050405020304" pitchFamily="18" charset="0"/>
                          <a:ea typeface="Times New Roman" panose="02020603050405020304" pitchFamily="18" charset="0"/>
                        </a:rPr>
                        <a:t>Математика</a:t>
                      </a:r>
                      <a:endParaRPr lang="ru-RU" sz="2400" dirty="0">
                        <a:effectLst/>
                        <a:latin typeface="Times New Roman" panose="02020603050405020304" pitchFamily="18" charset="0"/>
                        <a:ea typeface="Times New Roman" panose="02020603050405020304" pitchFamily="18" charset="0"/>
                      </a:endParaRPr>
                    </a:p>
                  </a:txBody>
                  <a:tcPr marL="51422" marR="51422" marT="0" marB="0" anchor="ctr">
                    <a:lnL>
                      <a:noFill/>
                    </a:lnL>
                    <a:lnR>
                      <a:noFill/>
                    </a:lnR>
                    <a:lnT>
                      <a:noFill/>
                    </a:lnT>
                    <a:lnB>
                      <a:noFill/>
                    </a:lnB>
                  </a:tcPr>
                </a:tc>
                <a:tc>
                  <a:txBody>
                    <a:bodyPr/>
                    <a:lstStyle/>
                    <a:p>
                      <a:pPr algn="ctr"/>
                      <a:r>
                        <a:rPr lang="ru-RU" sz="2400" b="1" dirty="0">
                          <a:solidFill>
                            <a:srgbClr val="000000"/>
                          </a:solidFill>
                          <a:effectLst/>
                          <a:latin typeface="Times New Roman" panose="02020603050405020304" pitchFamily="18" charset="0"/>
                          <a:ea typeface="Times New Roman" panose="02020603050405020304" pitchFamily="18" charset="0"/>
                        </a:rPr>
                        <a:t>4</a:t>
                      </a:r>
                      <a:r>
                        <a:rPr lang="en-US" sz="2400" b="1" dirty="0">
                          <a:solidFill>
                            <a:srgbClr val="000000"/>
                          </a:solidFill>
                          <a:effectLst/>
                          <a:latin typeface="Times New Roman" panose="02020603050405020304" pitchFamily="18" charset="0"/>
                          <a:ea typeface="Times New Roman" panose="02020603050405020304" pitchFamily="18" charset="0"/>
                        </a:rPr>
                        <a:t>,</a:t>
                      </a:r>
                      <a:r>
                        <a:rPr lang="ru-RU" sz="2400" b="1" dirty="0">
                          <a:solidFill>
                            <a:srgbClr val="000000"/>
                          </a:solidFill>
                          <a:effectLst/>
                          <a:latin typeface="Times New Roman" panose="02020603050405020304" pitchFamily="18" charset="0"/>
                          <a:ea typeface="Times New Roman" panose="02020603050405020304" pitchFamily="18" charset="0"/>
                        </a:rPr>
                        <a:t>56</a:t>
                      </a:r>
                      <a:endParaRPr lang="ru-RU" sz="2400" b="1" dirty="0">
                        <a:effectLst/>
                        <a:latin typeface="Times New Roman" panose="02020603050405020304" pitchFamily="18" charset="0"/>
                        <a:ea typeface="Times New Roman" panose="02020603050405020304" pitchFamily="18" charset="0"/>
                      </a:endParaRPr>
                    </a:p>
                  </a:txBody>
                  <a:tcPr marL="51422" marR="51422" marT="0" marB="0" anchor="ctr">
                    <a:lnL>
                      <a:noFill/>
                    </a:lnL>
                    <a:lnR>
                      <a:noFill/>
                    </a:lnR>
                    <a:lnT>
                      <a:noFill/>
                    </a:lnT>
                    <a:lnB>
                      <a:noFill/>
                    </a:lnB>
                  </a:tcPr>
                </a:tc>
                <a:tc>
                  <a:txBody>
                    <a:bodyPr/>
                    <a:lstStyle/>
                    <a:p>
                      <a:pPr algn="ctr"/>
                      <a:r>
                        <a:rPr lang="en-US" sz="2400" b="1" dirty="0">
                          <a:solidFill>
                            <a:srgbClr val="000000"/>
                          </a:solidFill>
                          <a:effectLst/>
                          <a:latin typeface="Times New Roman" panose="02020603050405020304" pitchFamily="18" charset="0"/>
                          <a:ea typeface="Times New Roman" panose="02020603050405020304" pitchFamily="18" charset="0"/>
                        </a:rPr>
                        <a:t>0,</a:t>
                      </a:r>
                      <a:r>
                        <a:rPr lang="ru-RU" sz="2400" b="1" dirty="0">
                          <a:solidFill>
                            <a:srgbClr val="000000"/>
                          </a:solidFill>
                          <a:effectLst/>
                          <a:latin typeface="Times New Roman" panose="02020603050405020304" pitchFamily="18" charset="0"/>
                          <a:ea typeface="Times New Roman" panose="02020603050405020304" pitchFamily="18" charset="0"/>
                        </a:rPr>
                        <a:t>25</a:t>
                      </a:r>
                      <a:endParaRPr lang="ru-RU" sz="2400" b="1" dirty="0">
                        <a:effectLst/>
                        <a:latin typeface="Times New Roman" panose="02020603050405020304" pitchFamily="18" charset="0"/>
                        <a:ea typeface="Times New Roman" panose="02020603050405020304" pitchFamily="18" charset="0"/>
                      </a:endParaRPr>
                    </a:p>
                  </a:txBody>
                  <a:tcPr marL="51422" marR="51422" marT="0" marB="0" anchor="ctr">
                    <a:lnL>
                      <a:noFill/>
                    </a:lnL>
                    <a:lnR>
                      <a:noFill/>
                    </a:lnR>
                    <a:lnT>
                      <a:noFill/>
                    </a:lnT>
                    <a:lnB>
                      <a:noFill/>
                    </a:lnB>
                  </a:tcPr>
                </a:tc>
                <a:tc>
                  <a:txBody>
                    <a:bodyPr/>
                    <a:lstStyle/>
                    <a:p>
                      <a:pPr algn="ctr"/>
                      <a:r>
                        <a:rPr lang="ru-RU" sz="2400" b="1" dirty="0">
                          <a:solidFill>
                            <a:srgbClr val="FF0000"/>
                          </a:solidFill>
                          <a:effectLst/>
                          <a:latin typeface="Times New Roman" panose="02020603050405020304" pitchFamily="18" charset="0"/>
                          <a:ea typeface="Times New Roman" panose="02020603050405020304" pitchFamily="18" charset="0"/>
                        </a:rPr>
                        <a:t>29</a:t>
                      </a:r>
                      <a:r>
                        <a:rPr lang="en-US" sz="2400" b="1" dirty="0">
                          <a:solidFill>
                            <a:srgbClr val="FF0000"/>
                          </a:solidFill>
                          <a:effectLst/>
                          <a:latin typeface="Times New Roman" panose="02020603050405020304" pitchFamily="18" charset="0"/>
                          <a:ea typeface="Times New Roman" panose="02020603050405020304" pitchFamily="18" charset="0"/>
                        </a:rPr>
                        <a:t>,2</a:t>
                      </a:r>
                      <a:r>
                        <a:rPr lang="ru-RU" sz="2400" b="1" dirty="0">
                          <a:solidFill>
                            <a:srgbClr val="FF0000"/>
                          </a:solidFill>
                          <a:effectLst/>
                          <a:latin typeface="Times New Roman" panose="02020603050405020304" pitchFamily="18" charset="0"/>
                          <a:ea typeface="Times New Roman" panose="02020603050405020304" pitchFamily="18" charset="0"/>
                        </a:rPr>
                        <a:t>1</a:t>
                      </a:r>
                    </a:p>
                  </a:txBody>
                  <a:tcPr marL="51422" marR="51422" marT="0" marB="0" anchor="ctr">
                    <a:lnL>
                      <a:noFill/>
                    </a:lnL>
                    <a:lnR>
                      <a:noFill/>
                    </a:lnR>
                    <a:lnT>
                      <a:noFill/>
                    </a:lnT>
                    <a:lnB>
                      <a:noFill/>
                    </a:lnB>
                  </a:tcPr>
                </a:tc>
                <a:extLst>
                  <a:ext uri="{0D108BD9-81ED-4DB2-BD59-A6C34878D82A}">
                    <a16:rowId xmlns:a16="http://schemas.microsoft.com/office/drawing/2014/main" val="3168356821"/>
                  </a:ext>
                </a:extLst>
              </a:tr>
            </a:tbl>
          </a:graphicData>
        </a:graphic>
      </p:graphicFrame>
      <p:sp>
        <p:nvSpPr>
          <p:cNvPr id="3" name="Стрелка вниз 2"/>
          <p:cNvSpPr/>
          <p:nvPr/>
        </p:nvSpPr>
        <p:spPr>
          <a:xfrm>
            <a:off x="4086072" y="3667229"/>
            <a:ext cx="161976" cy="431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6665" tIns="38333" rIns="76665" bIns="38333" rtlCol="0" anchor="ctr"/>
          <a:lstStyle/>
          <a:p>
            <a:pPr algn="ctr" fontAlgn="base">
              <a:spcBef>
                <a:spcPct val="0"/>
              </a:spcBef>
              <a:spcAft>
                <a:spcPct val="0"/>
              </a:spcAft>
            </a:pPr>
            <a:endParaRPr lang="ru-RU" sz="2000">
              <a:solidFill>
                <a:prstClr val="white"/>
              </a:solidFill>
            </a:endParaRPr>
          </a:p>
        </p:txBody>
      </p:sp>
      <p:sp>
        <p:nvSpPr>
          <p:cNvPr id="10" name="Стрелка вниз 9"/>
          <p:cNvSpPr/>
          <p:nvPr/>
        </p:nvSpPr>
        <p:spPr>
          <a:xfrm>
            <a:off x="5192907" y="3667229"/>
            <a:ext cx="161976" cy="4319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6665" tIns="38333" rIns="76665" bIns="38333" rtlCol="0" anchor="ctr"/>
          <a:lstStyle/>
          <a:p>
            <a:pPr algn="ctr" fontAlgn="base">
              <a:spcBef>
                <a:spcPct val="0"/>
              </a:spcBef>
              <a:spcAft>
                <a:spcPct val="0"/>
              </a:spcAft>
            </a:pPr>
            <a:endParaRPr lang="ru-RU" sz="2000">
              <a:solidFill>
                <a:prstClr val="white"/>
              </a:solidFill>
            </a:endParaRPr>
          </a:p>
        </p:txBody>
      </p:sp>
      <p:sp>
        <p:nvSpPr>
          <p:cNvPr id="11" name="Стрелка вниз 10"/>
          <p:cNvSpPr/>
          <p:nvPr/>
        </p:nvSpPr>
        <p:spPr>
          <a:xfrm>
            <a:off x="6305187" y="3658058"/>
            <a:ext cx="161976" cy="4319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6665" tIns="38333" rIns="76665" bIns="38333" rtlCol="0" anchor="ctr"/>
          <a:lstStyle/>
          <a:p>
            <a:pPr algn="ctr" fontAlgn="base">
              <a:spcBef>
                <a:spcPct val="0"/>
              </a:spcBef>
              <a:spcAft>
                <a:spcPct val="0"/>
              </a:spcAft>
            </a:pPr>
            <a:endParaRPr lang="ru-RU" sz="2000">
              <a:solidFill>
                <a:prstClr val="white"/>
              </a:solidFill>
            </a:endParaRPr>
          </a:p>
        </p:txBody>
      </p:sp>
      <p:sp>
        <p:nvSpPr>
          <p:cNvPr id="12" name="Стрелка вниз 11"/>
          <p:cNvSpPr/>
          <p:nvPr/>
        </p:nvSpPr>
        <p:spPr>
          <a:xfrm>
            <a:off x="5175639" y="4489159"/>
            <a:ext cx="161976" cy="431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6665" tIns="38333" rIns="76665" bIns="38333" rtlCol="0" anchor="ctr"/>
          <a:lstStyle/>
          <a:p>
            <a:pPr algn="ctr" fontAlgn="base">
              <a:spcBef>
                <a:spcPct val="0"/>
              </a:spcBef>
              <a:spcAft>
                <a:spcPct val="0"/>
              </a:spcAft>
            </a:pPr>
            <a:endParaRPr lang="ru-RU" sz="2000">
              <a:solidFill>
                <a:prstClr val="white"/>
              </a:solidFill>
            </a:endParaRPr>
          </a:p>
        </p:txBody>
      </p:sp>
      <p:sp>
        <p:nvSpPr>
          <p:cNvPr id="13" name="Стрелка вниз 12"/>
          <p:cNvSpPr/>
          <p:nvPr/>
        </p:nvSpPr>
        <p:spPr>
          <a:xfrm>
            <a:off x="6310131" y="4489159"/>
            <a:ext cx="161976" cy="4319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6665" tIns="38333" rIns="76665" bIns="38333" rtlCol="0" anchor="ctr"/>
          <a:lstStyle/>
          <a:p>
            <a:pPr algn="ctr" fontAlgn="base">
              <a:spcBef>
                <a:spcPct val="0"/>
              </a:spcBef>
              <a:spcAft>
                <a:spcPct val="0"/>
              </a:spcAft>
            </a:pPr>
            <a:endParaRPr lang="ru-RU" sz="2000">
              <a:solidFill>
                <a:prstClr val="white"/>
              </a:solidFill>
            </a:endParaRPr>
          </a:p>
        </p:txBody>
      </p:sp>
      <p:sp>
        <p:nvSpPr>
          <p:cNvPr id="15" name="Стрелка вниз 14"/>
          <p:cNvSpPr/>
          <p:nvPr/>
        </p:nvSpPr>
        <p:spPr>
          <a:xfrm>
            <a:off x="4086072" y="4489159"/>
            <a:ext cx="161976" cy="431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76665" tIns="38333" rIns="76665" bIns="38333" rtlCol="0" anchor="ctr"/>
          <a:lstStyle/>
          <a:p>
            <a:pPr algn="ctr" fontAlgn="base">
              <a:spcBef>
                <a:spcPct val="0"/>
              </a:spcBef>
              <a:spcAft>
                <a:spcPct val="0"/>
              </a:spcAft>
            </a:pPr>
            <a:endParaRPr lang="ru-RU" sz="2000">
              <a:solidFill>
                <a:prstClr val="white"/>
              </a:solidFill>
            </a:endParaRPr>
          </a:p>
        </p:txBody>
      </p:sp>
      <p:sp>
        <p:nvSpPr>
          <p:cNvPr id="16" name="Прямоугольник 15"/>
          <p:cNvSpPr/>
          <p:nvPr/>
        </p:nvSpPr>
        <p:spPr>
          <a:xfrm>
            <a:off x="6743756" y="2933011"/>
            <a:ext cx="2213670" cy="1170021"/>
          </a:xfrm>
          <a:prstGeom prst="rect">
            <a:avLst/>
          </a:prstGeom>
        </p:spPr>
        <p:txBody>
          <a:bodyPr wrap="square" lIns="76665" tIns="38333" rIns="76665" bIns="38333">
            <a:spAutoFit/>
          </a:bodyPr>
          <a:lstStyle/>
          <a:p>
            <a:pPr algn="ctr" defTabSz="766806"/>
            <a:r>
              <a:rPr lang="ru-RU" sz="1700" b="1" i="1" dirty="0">
                <a:solidFill>
                  <a:srgbClr val="1F497D"/>
                </a:solidFill>
                <a:latin typeface="Times New Roman" panose="02020603050405020304" pitchFamily="18" charset="0"/>
                <a:cs typeface="Times New Roman" panose="02020603050405020304" pitchFamily="18" charset="0"/>
              </a:rPr>
              <a:t>ВПР с контролем объективности </a:t>
            </a:r>
          </a:p>
          <a:p>
            <a:pPr algn="ctr" defTabSz="766806"/>
            <a:r>
              <a:rPr lang="ru-RU" sz="1700" b="1" i="1" u="sng" dirty="0">
                <a:solidFill>
                  <a:srgbClr val="1F497D"/>
                </a:solidFill>
                <a:latin typeface="Times New Roman" panose="02020603050405020304" pitchFamily="18" charset="0"/>
                <a:cs typeface="Times New Roman" panose="02020603050405020304" pitchFamily="18" charset="0"/>
              </a:rPr>
              <a:t>в 6 классах </a:t>
            </a:r>
          </a:p>
          <a:p>
            <a:pPr algn="ctr" defTabSz="766806"/>
            <a:r>
              <a:rPr lang="ru-RU" sz="2000" b="1" i="1" dirty="0">
                <a:solidFill>
                  <a:srgbClr val="FF0000"/>
                </a:solidFill>
                <a:latin typeface="Times New Roman" panose="02020603050405020304" pitchFamily="18" charset="0"/>
                <a:cs typeface="Times New Roman" panose="02020603050405020304" pitchFamily="18" charset="0"/>
              </a:rPr>
              <a:t>38% получили «2»</a:t>
            </a:r>
          </a:p>
        </p:txBody>
      </p:sp>
      <p:pic>
        <p:nvPicPr>
          <p:cNvPr id="17" name="Picture 2" descr="C:\Users\Batalov\Desktop\ЛОГОТИП\РЦОК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4" y="0"/>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Прямая соединительная линия 17"/>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Прямая соединительная линия 18"/>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20" name="Прямая соединительная линия 19"/>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50776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https://st3.depositphotos.com/17134304/35828/v/450/depositphotos_358289212-stock-illustration-corporate-training-for-company-business.jpg"/>
          <p:cNvSpPr>
            <a:spLocks noChangeAspect="1" noChangeArrowheads="1"/>
          </p:cNvSpPr>
          <p:nvPr/>
        </p:nvSpPr>
        <p:spPr bwMode="auto">
          <a:xfrm>
            <a:off x="155575" y="-14445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5" name="AutoShape 13" descr="https://ucare.timepad.ru/37268266-fa10-4a1c-a6c4-fd9a7b01c6f7/poster_event_1562512.jpg"/>
          <p:cNvSpPr>
            <a:spLocks noChangeAspect="1" noChangeArrowheads="1"/>
          </p:cNvSpPr>
          <p:nvPr/>
        </p:nvSpPr>
        <p:spPr bwMode="auto">
          <a:xfrm>
            <a:off x="307975" y="79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6" name="AutoShape 15" descr="https://ucare.timepad.ru/37268266-fa10-4a1c-a6c4-fd9a7b01c6f7/poster_event_1562512.jpg"/>
          <p:cNvSpPr>
            <a:spLocks noChangeAspect="1" noChangeArrowheads="1"/>
          </p:cNvSpPr>
          <p:nvPr/>
        </p:nvSpPr>
        <p:spPr bwMode="auto">
          <a:xfrm>
            <a:off x="460375" y="1603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7" name="AutoShape 19" descr="https://image.shutterstock.com/image-vector/male-businessman-motivating-employees-office-260nw-1876315330.jpg"/>
          <p:cNvSpPr>
            <a:spLocks noChangeAspect="1" noChangeArrowheads="1"/>
          </p:cNvSpPr>
          <p:nvPr/>
        </p:nvSpPr>
        <p:spPr bwMode="auto">
          <a:xfrm>
            <a:off x="612775" y="3127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8" name="AutoShape 21" descr="https://us.123rf.com/450wm/surfupvector/surfupvector2008/surfupvector200800269/153263037-coach-speaking-before-audience-mentor-presenting-charts-and-reports-employees-meeting-at-business-tr.jpg?ver=6"/>
          <p:cNvSpPr>
            <a:spLocks noChangeAspect="1" noChangeArrowheads="1"/>
          </p:cNvSpPr>
          <p:nvPr/>
        </p:nvSpPr>
        <p:spPr bwMode="auto">
          <a:xfrm>
            <a:off x="765175" y="46515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pic>
        <p:nvPicPr>
          <p:cNvPr id="1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116640"/>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Прямая соединительная линия 1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Прямая соединительная линия 15"/>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7" name="Прямая соединительная линия 16"/>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graphicFrame>
        <p:nvGraphicFramePr>
          <p:cNvPr id="2" name="Таблица 1"/>
          <p:cNvGraphicFramePr>
            <a:graphicFrameLocks noGrp="1"/>
          </p:cNvGraphicFramePr>
          <p:nvPr>
            <p:extLst>
              <p:ext uri="{D42A27DB-BD31-4B8C-83A1-F6EECF244321}">
                <p14:modId xmlns:p14="http://schemas.microsoft.com/office/powerpoint/2010/main" val="2214964248"/>
              </p:ext>
            </p:extLst>
          </p:nvPr>
        </p:nvGraphicFramePr>
        <p:xfrm>
          <a:off x="3059833" y="825679"/>
          <a:ext cx="5592838" cy="1314455"/>
        </p:xfrm>
        <a:graphic>
          <a:graphicData uri="http://schemas.openxmlformats.org/drawingml/2006/table">
            <a:tbl>
              <a:tblPr firstRow="1" firstCol="1" bandRow="1"/>
              <a:tblGrid>
                <a:gridCol w="725766">
                  <a:extLst>
                    <a:ext uri="{9D8B030D-6E8A-4147-A177-3AD203B41FA5}">
                      <a16:colId xmlns:a16="http://schemas.microsoft.com/office/drawing/2014/main" val="20000"/>
                    </a:ext>
                  </a:extLst>
                </a:gridCol>
                <a:gridCol w="4867072">
                  <a:extLst>
                    <a:ext uri="{9D8B030D-6E8A-4147-A177-3AD203B41FA5}">
                      <a16:colId xmlns:a16="http://schemas.microsoft.com/office/drawing/2014/main" val="20001"/>
                    </a:ext>
                  </a:extLst>
                </a:gridCol>
              </a:tblGrid>
              <a:tr h="262891">
                <a:tc>
                  <a:txBody>
                    <a:bodyPr/>
                    <a:lstStyle/>
                    <a:p>
                      <a:pPr algn="just">
                        <a:lnSpc>
                          <a:spcPct val="115000"/>
                        </a:lnSpc>
                        <a:spcAft>
                          <a:spcPts val="0"/>
                        </a:spcAft>
                      </a:pPr>
                      <a:r>
                        <a:rPr lang="ru-RU" sz="1500" dirty="0">
                          <a:solidFill>
                            <a:srgbClr val="000000"/>
                          </a:solidFill>
                          <a:effectLst/>
                          <a:latin typeface="Times New Roman"/>
                          <a:ea typeface="Calibri"/>
                          <a:cs typeface="Times New Roman"/>
                        </a:rPr>
                        <a:t>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0"/>
                        </a:spcAft>
                      </a:pPr>
                      <a:r>
                        <a:rPr lang="ru-RU" sz="1200" dirty="0">
                          <a:solidFill>
                            <a:srgbClr val="000000"/>
                          </a:solidFill>
                          <a:effectLst/>
                          <a:latin typeface="Times New Roman"/>
                          <a:ea typeface="Calibri"/>
                          <a:cs typeface="Times New Roman"/>
                        </a:rPr>
                        <a:t>отклонения до 5% относительно республиканского показателя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2891">
                <a:tc>
                  <a:txBody>
                    <a:bodyPr/>
                    <a:lstStyle/>
                    <a:p>
                      <a:pPr algn="just">
                        <a:lnSpc>
                          <a:spcPct val="115000"/>
                        </a:lnSpc>
                        <a:spcAft>
                          <a:spcPts val="0"/>
                        </a:spcAft>
                      </a:pPr>
                      <a:r>
                        <a:rPr lang="ru-RU" sz="15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ru-RU" sz="1200" dirty="0">
                          <a:solidFill>
                            <a:srgbClr val="000000"/>
                          </a:solidFill>
                          <a:effectLst/>
                          <a:latin typeface="Times New Roman"/>
                          <a:ea typeface="Calibri"/>
                          <a:cs typeface="Times New Roman"/>
                        </a:rPr>
                        <a:t>занижение отметок менее 50% от республиканского показателя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2891">
                <a:tc>
                  <a:txBody>
                    <a:bodyPr/>
                    <a:lstStyle/>
                    <a:p>
                      <a:pPr algn="just">
                        <a:lnSpc>
                          <a:spcPct val="115000"/>
                        </a:lnSpc>
                        <a:spcAft>
                          <a:spcPts val="0"/>
                        </a:spcAft>
                      </a:pPr>
                      <a:r>
                        <a:rPr lang="ru-RU" sz="15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ru-RU" sz="1200" dirty="0">
                          <a:solidFill>
                            <a:srgbClr val="000000"/>
                          </a:solidFill>
                          <a:effectLst/>
                          <a:latin typeface="Times New Roman"/>
                          <a:ea typeface="Calibri"/>
                          <a:cs typeface="Times New Roman"/>
                        </a:rPr>
                        <a:t>завышение отметок менее 50% от республиканского показателя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2891">
                <a:tc>
                  <a:txBody>
                    <a:bodyPr/>
                    <a:lstStyle/>
                    <a:p>
                      <a:pPr algn="just">
                        <a:lnSpc>
                          <a:spcPct val="115000"/>
                        </a:lnSpc>
                        <a:spcAft>
                          <a:spcPts val="0"/>
                        </a:spcAft>
                      </a:pPr>
                      <a:r>
                        <a:rPr lang="ru-RU" sz="15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ru-RU" sz="1200" dirty="0">
                          <a:solidFill>
                            <a:srgbClr val="000000"/>
                          </a:solidFill>
                          <a:effectLst/>
                          <a:latin typeface="Times New Roman"/>
                          <a:ea typeface="Calibri"/>
                          <a:cs typeface="Times New Roman"/>
                        </a:rPr>
                        <a:t>занижение отметок более 50% от республиканского показателя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891">
                <a:tc>
                  <a:txBody>
                    <a:bodyPr/>
                    <a:lstStyle/>
                    <a:p>
                      <a:pPr algn="just">
                        <a:lnSpc>
                          <a:spcPct val="115000"/>
                        </a:lnSpc>
                        <a:spcAft>
                          <a:spcPts val="0"/>
                        </a:spcAft>
                      </a:pPr>
                      <a:r>
                        <a:rPr lang="ru-RU" sz="1500">
                          <a:solidFill>
                            <a:srgbClr val="000000"/>
                          </a:solidFill>
                          <a:effectLst/>
                          <a:latin typeface="Times New Roman"/>
                          <a:ea typeface="Calibri"/>
                          <a:cs typeface="Times New Roman"/>
                        </a:rPr>
                        <a:t>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lnSpc>
                          <a:spcPct val="115000"/>
                        </a:lnSpc>
                        <a:spcAft>
                          <a:spcPts val="0"/>
                        </a:spcAft>
                      </a:pPr>
                      <a:r>
                        <a:rPr lang="ru-RU" sz="1200" dirty="0">
                          <a:solidFill>
                            <a:srgbClr val="000000"/>
                          </a:solidFill>
                          <a:effectLst/>
                          <a:latin typeface="Times New Roman"/>
                          <a:ea typeface="Calibri"/>
                          <a:cs typeface="Times New Roman"/>
                        </a:rPr>
                        <a:t>завышение отметок более 50% от республиканского показателя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Прямоугольник 2"/>
          <p:cNvSpPr/>
          <p:nvPr/>
        </p:nvSpPr>
        <p:spPr>
          <a:xfrm>
            <a:off x="2795593" y="438775"/>
            <a:ext cx="6488683" cy="375376"/>
          </a:xfrm>
          <a:prstGeom prst="rect">
            <a:avLst/>
          </a:prstGeom>
        </p:spPr>
        <p:txBody>
          <a:bodyPr wrap="square" lIns="91332" tIns="45665" rIns="91332" bIns="45665">
            <a:spAutoFit/>
          </a:bodyPr>
          <a:lstStyle/>
          <a:p>
            <a:pPr algn="ctr">
              <a:lnSpc>
                <a:spcPct val="115000"/>
              </a:lnSpc>
            </a:pPr>
            <a:r>
              <a:rPr lang="ru-RU" sz="1600" b="1" dirty="0">
                <a:solidFill>
                  <a:srgbClr val="000000"/>
                </a:solidFill>
                <a:latin typeface="Times New Roman"/>
                <a:ea typeface="Calibri"/>
                <a:cs typeface="Times New Roman"/>
              </a:rPr>
              <a:t>Маркеры объективности оценивания</a:t>
            </a:r>
            <a:endParaRPr lang="ru-RU" sz="1200" dirty="0">
              <a:ea typeface="Calibri"/>
              <a:cs typeface="Times New Roman"/>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086122829"/>
              </p:ext>
            </p:extLst>
          </p:nvPr>
        </p:nvGraphicFramePr>
        <p:xfrm>
          <a:off x="454223" y="2284875"/>
          <a:ext cx="8415680" cy="1139191"/>
        </p:xfrm>
        <a:graphic>
          <a:graphicData uri="http://schemas.openxmlformats.org/drawingml/2006/table">
            <a:tbl>
              <a:tblPr firstRow="1" firstCol="1" bandRow="1"/>
              <a:tblGrid>
                <a:gridCol w="841480">
                  <a:extLst>
                    <a:ext uri="{9D8B030D-6E8A-4147-A177-3AD203B41FA5}">
                      <a16:colId xmlns:a16="http://schemas.microsoft.com/office/drawing/2014/main" val="20000"/>
                    </a:ext>
                  </a:extLst>
                </a:gridCol>
                <a:gridCol w="841480">
                  <a:extLst>
                    <a:ext uri="{9D8B030D-6E8A-4147-A177-3AD203B41FA5}">
                      <a16:colId xmlns:a16="http://schemas.microsoft.com/office/drawing/2014/main" val="20001"/>
                    </a:ext>
                  </a:extLst>
                </a:gridCol>
                <a:gridCol w="841480">
                  <a:extLst>
                    <a:ext uri="{9D8B030D-6E8A-4147-A177-3AD203B41FA5}">
                      <a16:colId xmlns:a16="http://schemas.microsoft.com/office/drawing/2014/main" val="20002"/>
                    </a:ext>
                  </a:extLst>
                </a:gridCol>
                <a:gridCol w="841480">
                  <a:extLst>
                    <a:ext uri="{9D8B030D-6E8A-4147-A177-3AD203B41FA5}">
                      <a16:colId xmlns:a16="http://schemas.microsoft.com/office/drawing/2014/main" val="20003"/>
                    </a:ext>
                  </a:extLst>
                </a:gridCol>
                <a:gridCol w="841480">
                  <a:extLst>
                    <a:ext uri="{9D8B030D-6E8A-4147-A177-3AD203B41FA5}">
                      <a16:colId xmlns:a16="http://schemas.microsoft.com/office/drawing/2014/main" val="20004"/>
                    </a:ext>
                  </a:extLst>
                </a:gridCol>
                <a:gridCol w="841480">
                  <a:extLst>
                    <a:ext uri="{9D8B030D-6E8A-4147-A177-3AD203B41FA5}">
                      <a16:colId xmlns:a16="http://schemas.microsoft.com/office/drawing/2014/main" val="20005"/>
                    </a:ext>
                  </a:extLst>
                </a:gridCol>
                <a:gridCol w="841480">
                  <a:extLst>
                    <a:ext uri="{9D8B030D-6E8A-4147-A177-3AD203B41FA5}">
                      <a16:colId xmlns:a16="http://schemas.microsoft.com/office/drawing/2014/main" val="20006"/>
                    </a:ext>
                  </a:extLst>
                </a:gridCol>
                <a:gridCol w="841480">
                  <a:extLst>
                    <a:ext uri="{9D8B030D-6E8A-4147-A177-3AD203B41FA5}">
                      <a16:colId xmlns:a16="http://schemas.microsoft.com/office/drawing/2014/main" val="20007"/>
                    </a:ext>
                  </a:extLst>
                </a:gridCol>
                <a:gridCol w="841480">
                  <a:extLst>
                    <a:ext uri="{9D8B030D-6E8A-4147-A177-3AD203B41FA5}">
                      <a16:colId xmlns:a16="http://schemas.microsoft.com/office/drawing/2014/main" val="20008"/>
                    </a:ext>
                  </a:extLst>
                </a:gridCol>
                <a:gridCol w="842360">
                  <a:extLst>
                    <a:ext uri="{9D8B030D-6E8A-4147-A177-3AD203B41FA5}">
                      <a16:colId xmlns:a16="http://schemas.microsoft.com/office/drawing/2014/main" val="20009"/>
                    </a:ext>
                  </a:extLst>
                </a:gridCol>
              </a:tblGrid>
              <a:tr h="210312">
                <a:tc gridSpan="10">
                  <a:txBody>
                    <a:bodyPr/>
                    <a:lstStyle/>
                    <a:p>
                      <a:pPr algn="ctr">
                        <a:lnSpc>
                          <a:spcPct val="115000"/>
                        </a:lnSpc>
                        <a:spcAft>
                          <a:spcPts val="0"/>
                        </a:spcAft>
                      </a:pPr>
                      <a:r>
                        <a:rPr lang="ru-RU" sz="1200" dirty="0">
                          <a:solidFill>
                            <a:srgbClr val="000000"/>
                          </a:solidFill>
                          <a:effectLst/>
                          <a:latin typeface="Times New Roman"/>
                          <a:ea typeface="Calibri"/>
                          <a:cs typeface="Times New Roman"/>
                        </a:rPr>
                        <a:t>Отклонение отметок от республиканского показателя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10312">
                <a:tc rowSpan="2" gridSpan="2">
                  <a:txBody>
                    <a:bodyPr/>
                    <a:lstStyle/>
                    <a:p>
                      <a:pPr algn="ctr">
                        <a:lnSpc>
                          <a:spcPct val="115000"/>
                        </a:lnSpc>
                        <a:spcAft>
                          <a:spcPts val="0"/>
                        </a:spcAft>
                      </a:pPr>
                      <a:r>
                        <a:rPr lang="ru-RU" sz="1200" dirty="0">
                          <a:solidFill>
                            <a:srgbClr val="000000"/>
                          </a:solidFill>
                          <a:effectLst/>
                          <a:latin typeface="Times New Roman"/>
                          <a:ea typeface="Calibri"/>
                          <a:cs typeface="Times New Roman"/>
                        </a:rPr>
                        <a:t>до 5%</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hMerge="1">
                  <a:txBody>
                    <a:bodyPr/>
                    <a:lstStyle/>
                    <a:p>
                      <a:endParaRPr lang="ru-RU"/>
                    </a:p>
                  </a:txBody>
                  <a:tcPr/>
                </a:tc>
                <a:tc gridSpan="4">
                  <a:txBody>
                    <a:bodyPr/>
                    <a:lstStyle/>
                    <a:p>
                      <a:pPr algn="ctr">
                        <a:lnSpc>
                          <a:spcPct val="115000"/>
                        </a:lnSpc>
                        <a:spcAft>
                          <a:spcPts val="0"/>
                        </a:spcAft>
                      </a:pPr>
                      <a:r>
                        <a:rPr lang="ru-RU" sz="1200" dirty="0">
                          <a:solidFill>
                            <a:srgbClr val="000000"/>
                          </a:solidFill>
                          <a:effectLst/>
                          <a:latin typeface="Times New Roman"/>
                          <a:ea typeface="Calibri"/>
                          <a:cs typeface="Times New Roman"/>
                        </a:rPr>
                        <a:t>занижение</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15000"/>
                        </a:lnSpc>
                        <a:spcAft>
                          <a:spcPts val="0"/>
                        </a:spcAft>
                      </a:pPr>
                      <a:r>
                        <a:rPr lang="ru-RU" sz="1200" dirty="0">
                          <a:solidFill>
                            <a:srgbClr val="000000"/>
                          </a:solidFill>
                          <a:effectLst/>
                          <a:latin typeface="Times New Roman"/>
                          <a:ea typeface="Calibri"/>
                          <a:cs typeface="Times New Roman"/>
                        </a:rPr>
                        <a:t>завышение</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210312">
                <a:tc gridSpan="2" vMerge="1">
                  <a:txBody>
                    <a:bodyPr/>
                    <a:lstStyle/>
                    <a:p>
                      <a:endParaRPr lang="ru-RU"/>
                    </a:p>
                  </a:txBody>
                  <a:tcPr/>
                </a:tc>
                <a:tc hMerge="1" vMerge="1">
                  <a:txBody>
                    <a:bodyPr/>
                    <a:lstStyle/>
                    <a:p>
                      <a:endParaRPr lang="ru-RU"/>
                    </a:p>
                  </a:txBody>
                  <a:tcPr/>
                </a:tc>
                <a:tc gridSpan="2">
                  <a:txBody>
                    <a:bodyPr/>
                    <a:lstStyle/>
                    <a:p>
                      <a:pPr algn="ctr">
                        <a:lnSpc>
                          <a:spcPct val="115000"/>
                        </a:lnSpc>
                        <a:spcAft>
                          <a:spcPts val="0"/>
                        </a:spcAft>
                      </a:pPr>
                      <a:r>
                        <a:rPr lang="ru-RU" sz="1200">
                          <a:solidFill>
                            <a:srgbClr val="000000"/>
                          </a:solidFill>
                          <a:effectLst/>
                          <a:latin typeface="Times New Roman"/>
                          <a:ea typeface="Calibri"/>
                          <a:cs typeface="Times New Roman"/>
                        </a:rPr>
                        <a:t>до 50%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gridSpan="2">
                  <a:txBody>
                    <a:bodyPr/>
                    <a:lstStyle/>
                    <a:p>
                      <a:pPr algn="ctr">
                        <a:lnSpc>
                          <a:spcPct val="115000"/>
                        </a:lnSpc>
                        <a:spcAft>
                          <a:spcPts val="0"/>
                        </a:spcAft>
                      </a:pPr>
                      <a:r>
                        <a:rPr lang="ru-RU" sz="1200">
                          <a:solidFill>
                            <a:srgbClr val="000000"/>
                          </a:solidFill>
                          <a:effectLst/>
                          <a:latin typeface="Times New Roman"/>
                          <a:ea typeface="Calibri"/>
                          <a:cs typeface="Times New Roman"/>
                        </a:rPr>
                        <a:t>более 50%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ru-RU"/>
                    </a:p>
                  </a:txBody>
                  <a:tcPr/>
                </a:tc>
                <a:tc gridSpan="2">
                  <a:txBody>
                    <a:bodyPr/>
                    <a:lstStyle/>
                    <a:p>
                      <a:pPr algn="ctr">
                        <a:lnSpc>
                          <a:spcPct val="115000"/>
                        </a:lnSpc>
                        <a:spcAft>
                          <a:spcPts val="0"/>
                        </a:spcAft>
                      </a:pPr>
                      <a:r>
                        <a:rPr lang="ru-RU" sz="1200">
                          <a:solidFill>
                            <a:srgbClr val="000000"/>
                          </a:solidFill>
                          <a:effectLst/>
                          <a:latin typeface="Times New Roman"/>
                          <a:ea typeface="Calibri"/>
                          <a:cs typeface="Times New Roman"/>
                        </a:rPr>
                        <a:t>до 50%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200" dirty="0">
                          <a:solidFill>
                            <a:srgbClr val="000000"/>
                          </a:solidFill>
                          <a:effectLst/>
                          <a:latin typeface="Times New Roman"/>
                          <a:ea typeface="Calibri"/>
                          <a:cs typeface="Times New Roman"/>
                        </a:rPr>
                        <a:t>более 50 %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ru-RU"/>
                    </a:p>
                  </a:txBody>
                  <a:tcPr/>
                </a:tc>
                <a:extLst>
                  <a:ext uri="{0D108BD9-81ED-4DB2-BD59-A6C34878D82A}">
                    <a16:rowId xmlns:a16="http://schemas.microsoft.com/office/drawing/2014/main" val="10002"/>
                  </a:ext>
                </a:extLst>
              </a:tr>
              <a:tr h="315468">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Кол-во МО /ГО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Доля,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Кол-во МО /ГО</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Доля,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Кол-во МО /ГО</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Доля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Кол-во МО /ГО</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Доля,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Кол-во МО /ГО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Доля,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3"/>
                  </a:ext>
                </a:extLst>
              </a:tr>
              <a:tr h="192787">
                <a:tc>
                  <a:txBody>
                    <a:bodyPr/>
                    <a:lstStyle/>
                    <a:p>
                      <a:pPr algn="ctr">
                        <a:lnSpc>
                          <a:spcPct val="115000"/>
                        </a:lnSpc>
                        <a:spcAft>
                          <a:spcPts val="0"/>
                        </a:spcAft>
                      </a:pPr>
                      <a:r>
                        <a:rPr lang="ru-RU" sz="1100">
                          <a:solidFill>
                            <a:srgbClr val="000000"/>
                          </a:solidFill>
                          <a:effectLst/>
                          <a:latin typeface="Times New Roman"/>
                          <a:ea typeface="Calibri"/>
                          <a:cs typeface="Times New Roman"/>
                        </a:rPr>
                        <a:t>2</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2,82</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11</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15,49</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7</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9,86</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3</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4,23</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49</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ru-RU" sz="1100" dirty="0">
                          <a:solidFill>
                            <a:srgbClr val="000000"/>
                          </a:solidFill>
                          <a:effectLst/>
                          <a:latin typeface="Times New Roman"/>
                          <a:ea typeface="Calibri"/>
                          <a:cs typeface="Times New Roman"/>
                        </a:rPr>
                        <a:t>69,01</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bl>
          </a:graphicData>
        </a:graphic>
      </p:graphicFrame>
      <p:sp>
        <p:nvSpPr>
          <p:cNvPr id="10" name="Rectangle 1"/>
          <p:cNvSpPr>
            <a:spLocks noChangeArrowheads="1"/>
          </p:cNvSpPr>
          <p:nvPr/>
        </p:nvSpPr>
        <p:spPr bwMode="auto">
          <a:xfrm>
            <a:off x="2195751" y="2046100"/>
            <a:ext cx="4118595" cy="30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2" tIns="45665" rIns="91332" bIns="45665" numCol="1" anchor="ctr" anchorCtr="0" compatLnSpc="1">
            <a:prstTxWarp prst="textNoShape">
              <a:avLst/>
            </a:prstTxWarp>
            <a:spAutoFit/>
          </a:bodyPr>
          <a:lstStyle/>
          <a:p>
            <a:pPr algn="ctr" fontAlgn="base">
              <a:spcBef>
                <a:spcPct val="0"/>
              </a:spcBef>
              <a:spcAft>
                <a:spcPct val="0"/>
              </a:spcAft>
            </a:pPr>
            <a:r>
              <a:rPr lang="ru-RU" altLang="ru-RU" sz="1400" b="1" dirty="0">
                <a:solidFill>
                  <a:srgbClr val="000000"/>
                </a:solidFill>
                <a:latin typeface="Calibri" pitchFamily="34" charset="0"/>
                <a:ea typeface="Calibri" pitchFamily="34" charset="0"/>
                <a:cs typeface="Times New Roman" pitchFamily="18" charset="0"/>
              </a:rPr>
              <a:t>        Уровень начального общего образования</a:t>
            </a:r>
            <a:endParaRPr lang="ru-RU" altLang="ru-RU" dirty="0">
              <a:latin typeface="Arial" pitchFamily="34" charset="0"/>
              <a:cs typeface="Arial"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612608195"/>
              </p:ext>
            </p:extLst>
          </p:nvPr>
        </p:nvGraphicFramePr>
        <p:xfrm>
          <a:off x="460387" y="3662194"/>
          <a:ext cx="8432107" cy="1537321"/>
        </p:xfrm>
        <a:graphic>
          <a:graphicData uri="http://schemas.openxmlformats.org/drawingml/2006/table">
            <a:tbl>
              <a:tblPr firstRow="1" firstCol="1" bandRow="1"/>
              <a:tblGrid>
                <a:gridCol w="51122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084298">
                  <a:extLst>
                    <a:ext uri="{9D8B030D-6E8A-4147-A177-3AD203B41FA5}">
                      <a16:colId xmlns:a16="http://schemas.microsoft.com/office/drawing/2014/main" val="20002"/>
                    </a:ext>
                  </a:extLst>
                </a:gridCol>
                <a:gridCol w="812096">
                  <a:extLst>
                    <a:ext uri="{9D8B030D-6E8A-4147-A177-3AD203B41FA5}">
                      <a16:colId xmlns:a16="http://schemas.microsoft.com/office/drawing/2014/main" val="20003"/>
                    </a:ext>
                  </a:extLst>
                </a:gridCol>
                <a:gridCol w="746227">
                  <a:extLst>
                    <a:ext uri="{9D8B030D-6E8A-4147-A177-3AD203B41FA5}">
                      <a16:colId xmlns:a16="http://schemas.microsoft.com/office/drawing/2014/main" val="20004"/>
                    </a:ext>
                  </a:extLst>
                </a:gridCol>
                <a:gridCol w="723693">
                  <a:extLst>
                    <a:ext uri="{9D8B030D-6E8A-4147-A177-3AD203B41FA5}">
                      <a16:colId xmlns:a16="http://schemas.microsoft.com/office/drawing/2014/main" val="20005"/>
                    </a:ext>
                  </a:extLst>
                </a:gridCol>
                <a:gridCol w="723693">
                  <a:extLst>
                    <a:ext uri="{9D8B030D-6E8A-4147-A177-3AD203B41FA5}">
                      <a16:colId xmlns:a16="http://schemas.microsoft.com/office/drawing/2014/main" val="20006"/>
                    </a:ext>
                  </a:extLst>
                </a:gridCol>
                <a:gridCol w="723693">
                  <a:extLst>
                    <a:ext uri="{9D8B030D-6E8A-4147-A177-3AD203B41FA5}">
                      <a16:colId xmlns:a16="http://schemas.microsoft.com/office/drawing/2014/main" val="20007"/>
                    </a:ext>
                  </a:extLst>
                </a:gridCol>
                <a:gridCol w="723693">
                  <a:extLst>
                    <a:ext uri="{9D8B030D-6E8A-4147-A177-3AD203B41FA5}">
                      <a16:colId xmlns:a16="http://schemas.microsoft.com/office/drawing/2014/main" val="20008"/>
                    </a:ext>
                  </a:extLst>
                </a:gridCol>
                <a:gridCol w="723693">
                  <a:extLst>
                    <a:ext uri="{9D8B030D-6E8A-4147-A177-3AD203B41FA5}">
                      <a16:colId xmlns:a16="http://schemas.microsoft.com/office/drawing/2014/main" val="20009"/>
                    </a:ext>
                  </a:extLst>
                </a:gridCol>
                <a:gridCol w="723693">
                  <a:extLst>
                    <a:ext uri="{9D8B030D-6E8A-4147-A177-3AD203B41FA5}">
                      <a16:colId xmlns:a16="http://schemas.microsoft.com/office/drawing/2014/main" val="20010"/>
                    </a:ext>
                  </a:extLst>
                </a:gridCol>
              </a:tblGrid>
              <a:tr h="240472">
                <a:tc rowSpan="4">
                  <a:txBody>
                    <a:bodyPr/>
                    <a:lstStyle/>
                    <a:p>
                      <a:pPr algn="ctr">
                        <a:lnSpc>
                          <a:spcPct val="115000"/>
                        </a:lnSpc>
                        <a:spcAft>
                          <a:spcPts val="0"/>
                        </a:spcAft>
                      </a:pPr>
                      <a:r>
                        <a:rPr lang="ru-RU" sz="1200" dirty="0" err="1">
                          <a:solidFill>
                            <a:srgbClr val="000000"/>
                          </a:solidFill>
                          <a:effectLst/>
                          <a:latin typeface="Times New Roman"/>
                          <a:ea typeface="Calibri"/>
                          <a:cs typeface="Times New Roman"/>
                        </a:rPr>
                        <a:t>Клас</a:t>
                      </a:r>
                      <a:endParaRPr lang="ru-RU" sz="1100" dirty="0">
                        <a:effectLst/>
                        <a:latin typeface="Calibri"/>
                        <a:ea typeface="Calibri"/>
                        <a:cs typeface="Times New Roman"/>
                      </a:endParaRPr>
                    </a:p>
                    <a:p>
                      <a:pPr algn="ctr">
                        <a:lnSpc>
                          <a:spcPct val="115000"/>
                        </a:lnSpc>
                        <a:spcAft>
                          <a:spcPts val="0"/>
                        </a:spcAft>
                      </a:pPr>
                      <a:r>
                        <a:rPr lang="ru-RU" sz="1200" dirty="0" err="1">
                          <a:solidFill>
                            <a:srgbClr val="000000"/>
                          </a:solidFill>
                          <a:effectLst/>
                          <a:latin typeface="Times New Roman"/>
                          <a:ea typeface="Calibri"/>
                          <a:cs typeface="Times New Roman"/>
                        </a:rPr>
                        <a:t>сы</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10">
                  <a:txBody>
                    <a:bodyPr/>
                    <a:lstStyle/>
                    <a:p>
                      <a:pPr algn="ctr">
                        <a:lnSpc>
                          <a:spcPct val="115000"/>
                        </a:lnSpc>
                        <a:spcAft>
                          <a:spcPts val="0"/>
                        </a:spcAft>
                      </a:pPr>
                      <a:r>
                        <a:rPr lang="ru-RU" sz="1200" dirty="0">
                          <a:solidFill>
                            <a:srgbClr val="000000"/>
                          </a:solidFill>
                          <a:effectLst/>
                          <a:latin typeface="Times New Roman"/>
                          <a:ea typeface="Calibri"/>
                          <a:cs typeface="Times New Roman"/>
                        </a:rPr>
                        <a:t>Отклонение отметок от республиканского показателя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40472">
                <a:tc vMerge="1">
                  <a:txBody>
                    <a:bodyPr/>
                    <a:lstStyle/>
                    <a:p>
                      <a:endParaRPr lang="ru-RU"/>
                    </a:p>
                  </a:txBody>
                  <a:tcPr/>
                </a:tc>
                <a:tc rowSpan="2" gridSpan="2">
                  <a:txBody>
                    <a:bodyPr/>
                    <a:lstStyle/>
                    <a:p>
                      <a:pPr algn="ctr">
                        <a:lnSpc>
                          <a:spcPct val="115000"/>
                        </a:lnSpc>
                        <a:spcAft>
                          <a:spcPts val="0"/>
                        </a:spcAft>
                      </a:pPr>
                      <a:r>
                        <a:rPr lang="ru-RU" sz="1200" dirty="0">
                          <a:solidFill>
                            <a:srgbClr val="000000"/>
                          </a:solidFill>
                          <a:effectLst/>
                          <a:latin typeface="Times New Roman"/>
                          <a:ea typeface="Calibri"/>
                          <a:cs typeface="Times New Roman"/>
                        </a:rPr>
                        <a:t>до 5%</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hMerge="1">
                  <a:txBody>
                    <a:bodyPr/>
                    <a:lstStyle/>
                    <a:p>
                      <a:endParaRPr lang="ru-RU"/>
                    </a:p>
                  </a:txBody>
                  <a:tcPr/>
                </a:tc>
                <a:tc gridSpan="4">
                  <a:txBody>
                    <a:bodyPr/>
                    <a:lstStyle/>
                    <a:p>
                      <a:pPr algn="ctr">
                        <a:lnSpc>
                          <a:spcPct val="115000"/>
                        </a:lnSpc>
                        <a:spcAft>
                          <a:spcPts val="0"/>
                        </a:spcAft>
                      </a:pPr>
                      <a:r>
                        <a:rPr lang="ru-RU" sz="1200" dirty="0">
                          <a:solidFill>
                            <a:srgbClr val="000000"/>
                          </a:solidFill>
                          <a:effectLst/>
                          <a:latin typeface="Times New Roman"/>
                          <a:ea typeface="Calibri"/>
                          <a:cs typeface="Times New Roman"/>
                        </a:rPr>
                        <a:t>занижение</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15000"/>
                        </a:lnSpc>
                        <a:spcAft>
                          <a:spcPts val="0"/>
                        </a:spcAft>
                      </a:pPr>
                      <a:r>
                        <a:rPr lang="ru-RU" sz="1200" dirty="0">
                          <a:solidFill>
                            <a:srgbClr val="000000"/>
                          </a:solidFill>
                          <a:effectLst/>
                          <a:latin typeface="Times New Roman"/>
                          <a:ea typeface="Calibri"/>
                          <a:cs typeface="Times New Roman"/>
                        </a:rPr>
                        <a:t>завышение</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240472">
                <a:tc vMerge="1">
                  <a:txBody>
                    <a:bodyPr/>
                    <a:lstStyle/>
                    <a:p>
                      <a:endParaRPr lang="ru-RU"/>
                    </a:p>
                  </a:txBody>
                  <a:tcPr/>
                </a:tc>
                <a:tc gridSpan="2" vMerge="1">
                  <a:txBody>
                    <a:bodyPr/>
                    <a:lstStyle/>
                    <a:p>
                      <a:endParaRPr lang="ru-RU"/>
                    </a:p>
                  </a:txBody>
                  <a:tcPr/>
                </a:tc>
                <a:tc hMerge="1" vMerge="1">
                  <a:txBody>
                    <a:bodyPr/>
                    <a:lstStyle/>
                    <a:p>
                      <a:endParaRPr lang="ru-RU"/>
                    </a:p>
                  </a:txBody>
                  <a:tcPr/>
                </a:tc>
                <a:tc gridSpan="2">
                  <a:txBody>
                    <a:bodyPr/>
                    <a:lstStyle/>
                    <a:p>
                      <a:pPr algn="ctr">
                        <a:lnSpc>
                          <a:spcPct val="115000"/>
                        </a:lnSpc>
                        <a:spcAft>
                          <a:spcPts val="0"/>
                        </a:spcAft>
                      </a:pPr>
                      <a:r>
                        <a:rPr lang="ru-RU" sz="1200">
                          <a:solidFill>
                            <a:srgbClr val="000000"/>
                          </a:solidFill>
                          <a:effectLst/>
                          <a:latin typeface="Times New Roman"/>
                          <a:ea typeface="Calibri"/>
                          <a:cs typeface="Times New Roman"/>
                        </a:rPr>
                        <a:t>до 50%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gridSpan="2">
                  <a:txBody>
                    <a:bodyPr/>
                    <a:lstStyle/>
                    <a:p>
                      <a:pPr algn="ctr">
                        <a:lnSpc>
                          <a:spcPct val="115000"/>
                        </a:lnSpc>
                        <a:spcAft>
                          <a:spcPts val="0"/>
                        </a:spcAft>
                      </a:pPr>
                      <a:r>
                        <a:rPr lang="ru-RU" sz="1200" dirty="0">
                          <a:solidFill>
                            <a:srgbClr val="000000"/>
                          </a:solidFill>
                          <a:effectLst/>
                          <a:latin typeface="Times New Roman"/>
                          <a:ea typeface="Calibri"/>
                          <a:cs typeface="Times New Roman"/>
                        </a:rPr>
                        <a:t>более 50%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ru-RU"/>
                    </a:p>
                  </a:txBody>
                  <a:tcPr/>
                </a:tc>
                <a:tc gridSpan="2">
                  <a:txBody>
                    <a:bodyPr/>
                    <a:lstStyle/>
                    <a:p>
                      <a:pPr algn="ctr">
                        <a:lnSpc>
                          <a:spcPct val="115000"/>
                        </a:lnSpc>
                        <a:spcAft>
                          <a:spcPts val="0"/>
                        </a:spcAft>
                      </a:pPr>
                      <a:r>
                        <a:rPr lang="ru-RU" sz="1200" dirty="0">
                          <a:solidFill>
                            <a:srgbClr val="000000"/>
                          </a:solidFill>
                          <a:effectLst/>
                          <a:latin typeface="Times New Roman"/>
                          <a:ea typeface="Calibri"/>
                          <a:cs typeface="Times New Roman"/>
                        </a:rPr>
                        <a:t>до 50%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200" dirty="0">
                          <a:solidFill>
                            <a:srgbClr val="000000"/>
                          </a:solidFill>
                          <a:effectLst/>
                          <a:latin typeface="Times New Roman"/>
                          <a:ea typeface="Calibri"/>
                          <a:cs typeface="Times New Roman"/>
                        </a:rPr>
                        <a:t>более 50 %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ru-RU"/>
                    </a:p>
                  </a:txBody>
                  <a:tcPr/>
                </a:tc>
                <a:extLst>
                  <a:ext uri="{0D108BD9-81ED-4DB2-BD59-A6C34878D82A}">
                    <a16:rowId xmlns:a16="http://schemas.microsoft.com/office/drawing/2014/main" val="10002"/>
                  </a:ext>
                </a:extLst>
              </a:tr>
              <a:tr h="197548">
                <a:tc vMerge="1">
                  <a:txBody>
                    <a:bodyPr/>
                    <a:lstStyle/>
                    <a:p>
                      <a:endParaRPr lang="ru-RU"/>
                    </a:p>
                  </a:txBody>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Кол-во </a:t>
                      </a:r>
                      <a:r>
                        <a:rPr lang="ru-RU" sz="900" dirty="0" smtClean="0">
                          <a:solidFill>
                            <a:srgbClr val="000000"/>
                          </a:solidFill>
                          <a:effectLst/>
                          <a:latin typeface="Times New Roman"/>
                          <a:ea typeface="Calibri"/>
                          <a:cs typeface="Times New Roman"/>
                        </a:rPr>
                        <a:t>МО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Доля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Кол-во </a:t>
                      </a:r>
                      <a:r>
                        <a:rPr lang="ru-RU" sz="900" dirty="0" smtClean="0">
                          <a:solidFill>
                            <a:srgbClr val="000000"/>
                          </a:solidFill>
                          <a:effectLst/>
                          <a:latin typeface="Times New Roman"/>
                          <a:ea typeface="Calibri"/>
                          <a:cs typeface="Times New Roman"/>
                        </a:rPr>
                        <a:t>МО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Доля,%</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Кол-во </a:t>
                      </a:r>
                      <a:r>
                        <a:rPr lang="ru-RU" sz="900" dirty="0" smtClean="0">
                          <a:solidFill>
                            <a:srgbClr val="000000"/>
                          </a:solidFill>
                          <a:effectLst/>
                          <a:latin typeface="Times New Roman"/>
                          <a:ea typeface="Calibri"/>
                          <a:cs typeface="Times New Roman"/>
                        </a:rPr>
                        <a:t>МО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Доля,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Кол-во </a:t>
                      </a:r>
                      <a:r>
                        <a:rPr lang="ru-RU" sz="900" dirty="0" smtClean="0">
                          <a:solidFill>
                            <a:srgbClr val="000000"/>
                          </a:solidFill>
                          <a:effectLst/>
                          <a:latin typeface="Times New Roman"/>
                          <a:ea typeface="Calibri"/>
                          <a:cs typeface="Times New Roman"/>
                        </a:rPr>
                        <a:t>МО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Доля,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Кол-во </a:t>
                      </a:r>
                      <a:r>
                        <a:rPr lang="ru-RU" sz="900" dirty="0" smtClean="0">
                          <a:solidFill>
                            <a:srgbClr val="000000"/>
                          </a:solidFill>
                          <a:effectLst/>
                          <a:latin typeface="Times New Roman"/>
                          <a:ea typeface="Calibri"/>
                          <a:cs typeface="Times New Roman"/>
                        </a:rPr>
                        <a:t>МО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Доля,%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3"/>
                  </a:ext>
                </a:extLst>
              </a:tr>
              <a:tr h="206119">
                <a:tc>
                  <a:txBody>
                    <a:bodyPr/>
                    <a:lstStyle/>
                    <a:p>
                      <a:pPr algn="ctr">
                        <a:lnSpc>
                          <a:spcPct val="115000"/>
                        </a:lnSpc>
                        <a:spcAft>
                          <a:spcPts val="0"/>
                        </a:spcAft>
                      </a:pPr>
                      <a:r>
                        <a:rPr lang="ru-RU" sz="1100">
                          <a:solidFill>
                            <a:srgbClr val="000000"/>
                          </a:solidFill>
                          <a:effectLst/>
                          <a:latin typeface="Times New Roman"/>
                          <a:ea typeface="Calibri"/>
                          <a:cs typeface="Times New Roman"/>
                        </a:rPr>
                        <a:t>5</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6</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8,45</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15</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21,12</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14</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19,72</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20</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dirty="0">
                          <a:solidFill>
                            <a:srgbClr val="000000"/>
                          </a:solidFill>
                          <a:effectLst/>
                          <a:latin typeface="Times New Roman"/>
                          <a:ea typeface="Calibri"/>
                          <a:cs typeface="Times New Roman"/>
                        </a:rPr>
                        <a:t>28,17</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dirty="0">
                          <a:solidFill>
                            <a:srgbClr val="000000"/>
                          </a:solidFill>
                          <a:effectLst/>
                          <a:latin typeface="Times New Roman"/>
                          <a:ea typeface="Calibri"/>
                          <a:cs typeface="Times New Roman"/>
                        </a:rPr>
                        <a:t>16</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ru-RU" sz="1100" dirty="0">
                          <a:solidFill>
                            <a:srgbClr val="000000"/>
                          </a:solidFill>
                          <a:effectLst/>
                          <a:latin typeface="Times New Roman"/>
                          <a:ea typeface="Calibri"/>
                          <a:cs typeface="Times New Roman"/>
                        </a:rPr>
                        <a:t>22,54</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r h="206119">
                <a:tc>
                  <a:txBody>
                    <a:bodyPr/>
                    <a:lstStyle/>
                    <a:p>
                      <a:pPr algn="ctr">
                        <a:lnSpc>
                          <a:spcPct val="115000"/>
                        </a:lnSpc>
                        <a:spcAft>
                          <a:spcPts val="0"/>
                        </a:spcAft>
                      </a:pPr>
                      <a:r>
                        <a:rPr lang="ru-RU" sz="1100">
                          <a:solidFill>
                            <a:srgbClr val="000000"/>
                          </a:solidFill>
                          <a:effectLst/>
                          <a:latin typeface="Times New Roman"/>
                          <a:ea typeface="Calibri"/>
                          <a:cs typeface="Times New Roman"/>
                        </a:rPr>
                        <a:t>7</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1,40</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23</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32,39</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14</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19,72</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15</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21,12</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dirty="0">
                          <a:solidFill>
                            <a:srgbClr val="000000"/>
                          </a:solidFill>
                          <a:effectLst/>
                          <a:latin typeface="Times New Roman"/>
                          <a:ea typeface="Calibri"/>
                          <a:cs typeface="Times New Roman"/>
                        </a:rPr>
                        <a:t>18</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ru-RU" sz="1100" dirty="0">
                          <a:solidFill>
                            <a:srgbClr val="000000"/>
                          </a:solidFill>
                          <a:effectLst/>
                          <a:latin typeface="Times New Roman"/>
                          <a:ea typeface="Calibri"/>
                          <a:cs typeface="Times New Roman"/>
                        </a:rPr>
                        <a:t>25,35</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5"/>
                  </a:ext>
                </a:extLst>
              </a:tr>
              <a:tr h="206119">
                <a:tc>
                  <a:txBody>
                    <a:bodyPr/>
                    <a:lstStyle/>
                    <a:p>
                      <a:pPr algn="ctr">
                        <a:lnSpc>
                          <a:spcPct val="115000"/>
                        </a:lnSpc>
                        <a:spcAft>
                          <a:spcPts val="0"/>
                        </a:spcAft>
                      </a:pPr>
                      <a:r>
                        <a:rPr lang="ru-RU" sz="1100" dirty="0">
                          <a:solidFill>
                            <a:srgbClr val="000000"/>
                          </a:solidFill>
                          <a:effectLst/>
                          <a:latin typeface="Times New Roman"/>
                          <a:ea typeface="Calibri"/>
                          <a:cs typeface="Times New Roman"/>
                        </a:rPr>
                        <a:t>9</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9</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12,68</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19</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26,76</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11</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15,49</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20</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28,17</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dirty="0">
                          <a:solidFill>
                            <a:srgbClr val="000000"/>
                          </a:solidFill>
                          <a:effectLst/>
                          <a:latin typeface="Times New Roman"/>
                          <a:ea typeface="Calibri"/>
                          <a:cs typeface="Times New Roman"/>
                        </a:rPr>
                        <a:t>11</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ru-RU" sz="1100" dirty="0">
                          <a:solidFill>
                            <a:srgbClr val="000000"/>
                          </a:solidFill>
                          <a:effectLst/>
                          <a:latin typeface="Times New Roman"/>
                          <a:ea typeface="Calibri"/>
                          <a:cs typeface="Times New Roman"/>
                        </a:rPr>
                        <a:t>15,49</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6"/>
                  </a:ext>
                </a:extLst>
              </a:tr>
            </a:tbl>
          </a:graphicData>
        </a:graphic>
      </p:graphicFrame>
      <p:sp>
        <p:nvSpPr>
          <p:cNvPr id="12" name="Rectangle 2"/>
          <p:cNvSpPr>
            <a:spLocks noChangeArrowheads="1"/>
          </p:cNvSpPr>
          <p:nvPr/>
        </p:nvSpPr>
        <p:spPr bwMode="auto">
          <a:xfrm>
            <a:off x="1734760" y="3354448"/>
            <a:ext cx="5040561" cy="30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2" tIns="45665" rIns="91332" bIns="45665" numCol="1" anchor="ctr" anchorCtr="0" compatLnSpc="1">
            <a:prstTxWarp prst="textNoShape">
              <a:avLst/>
            </a:prstTxWarp>
            <a:spAutoFit/>
          </a:bodyPr>
          <a:lstStyle/>
          <a:p>
            <a:pPr algn="ctr" fontAlgn="base">
              <a:spcBef>
                <a:spcPct val="0"/>
              </a:spcBef>
              <a:spcAft>
                <a:spcPct val="0"/>
              </a:spcAft>
            </a:pPr>
            <a:r>
              <a:rPr lang="ru-RU" altLang="ru-RU" sz="1400" b="1" dirty="0">
                <a:solidFill>
                  <a:srgbClr val="000000"/>
                </a:solidFill>
                <a:latin typeface="Calibri" pitchFamily="34" charset="0"/>
                <a:ea typeface="Calibri" pitchFamily="34" charset="0"/>
                <a:cs typeface="Times New Roman" pitchFamily="18" charset="0"/>
              </a:rPr>
              <a:t>Уровень основного общего образования</a:t>
            </a:r>
            <a:endParaRPr lang="ru-RU" altLang="ru-RU" dirty="0">
              <a:latin typeface="Arial" pitchFamily="34" charset="0"/>
              <a:cs typeface="Arial" pitchFamily="34" charset="0"/>
            </a:endParaRPr>
          </a:p>
        </p:txBody>
      </p:sp>
      <p:graphicFrame>
        <p:nvGraphicFramePr>
          <p:cNvPr id="13" name="Таблица 12"/>
          <p:cNvGraphicFramePr>
            <a:graphicFrameLocks noGrp="1"/>
          </p:cNvGraphicFramePr>
          <p:nvPr>
            <p:extLst>
              <p:ext uri="{D42A27DB-BD31-4B8C-83A1-F6EECF244321}">
                <p14:modId xmlns:p14="http://schemas.microsoft.com/office/powerpoint/2010/main" val="1237525496"/>
              </p:ext>
            </p:extLst>
          </p:nvPr>
        </p:nvGraphicFramePr>
        <p:xfrm>
          <a:off x="460378" y="5578987"/>
          <a:ext cx="8432102" cy="1226820"/>
        </p:xfrm>
        <a:graphic>
          <a:graphicData uri="http://schemas.openxmlformats.org/drawingml/2006/table">
            <a:tbl>
              <a:tblPr firstRow="1" firstCol="1" bandRow="1"/>
              <a:tblGrid>
                <a:gridCol w="843122">
                  <a:extLst>
                    <a:ext uri="{9D8B030D-6E8A-4147-A177-3AD203B41FA5}">
                      <a16:colId xmlns:a16="http://schemas.microsoft.com/office/drawing/2014/main" val="20000"/>
                    </a:ext>
                  </a:extLst>
                </a:gridCol>
                <a:gridCol w="843122">
                  <a:extLst>
                    <a:ext uri="{9D8B030D-6E8A-4147-A177-3AD203B41FA5}">
                      <a16:colId xmlns:a16="http://schemas.microsoft.com/office/drawing/2014/main" val="20001"/>
                    </a:ext>
                  </a:extLst>
                </a:gridCol>
                <a:gridCol w="843122">
                  <a:extLst>
                    <a:ext uri="{9D8B030D-6E8A-4147-A177-3AD203B41FA5}">
                      <a16:colId xmlns:a16="http://schemas.microsoft.com/office/drawing/2014/main" val="20002"/>
                    </a:ext>
                  </a:extLst>
                </a:gridCol>
                <a:gridCol w="843122">
                  <a:extLst>
                    <a:ext uri="{9D8B030D-6E8A-4147-A177-3AD203B41FA5}">
                      <a16:colId xmlns:a16="http://schemas.microsoft.com/office/drawing/2014/main" val="20003"/>
                    </a:ext>
                  </a:extLst>
                </a:gridCol>
                <a:gridCol w="843122">
                  <a:extLst>
                    <a:ext uri="{9D8B030D-6E8A-4147-A177-3AD203B41FA5}">
                      <a16:colId xmlns:a16="http://schemas.microsoft.com/office/drawing/2014/main" val="20004"/>
                    </a:ext>
                  </a:extLst>
                </a:gridCol>
                <a:gridCol w="843122">
                  <a:extLst>
                    <a:ext uri="{9D8B030D-6E8A-4147-A177-3AD203B41FA5}">
                      <a16:colId xmlns:a16="http://schemas.microsoft.com/office/drawing/2014/main" val="20005"/>
                    </a:ext>
                  </a:extLst>
                </a:gridCol>
                <a:gridCol w="843122">
                  <a:extLst>
                    <a:ext uri="{9D8B030D-6E8A-4147-A177-3AD203B41FA5}">
                      <a16:colId xmlns:a16="http://schemas.microsoft.com/office/drawing/2014/main" val="20006"/>
                    </a:ext>
                  </a:extLst>
                </a:gridCol>
                <a:gridCol w="843122">
                  <a:extLst>
                    <a:ext uri="{9D8B030D-6E8A-4147-A177-3AD203B41FA5}">
                      <a16:colId xmlns:a16="http://schemas.microsoft.com/office/drawing/2014/main" val="20007"/>
                    </a:ext>
                  </a:extLst>
                </a:gridCol>
                <a:gridCol w="843122">
                  <a:extLst>
                    <a:ext uri="{9D8B030D-6E8A-4147-A177-3AD203B41FA5}">
                      <a16:colId xmlns:a16="http://schemas.microsoft.com/office/drawing/2014/main" val="20008"/>
                    </a:ext>
                  </a:extLst>
                </a:gridCol>
                <a:gridCol w="844004">
                  <a:extLst>
                    <a:ext uri="{9D8B030D-6E8A-4147-A177-3AD203B41FA5}">
                      <a16:colId xmlns:a16="http://schemas.microsoft.com/office/drawing/2014/main" val="20009"/>
                    </a:ext>
                  </a:extLst>
                </a:gridCol>
              </a:tblGrid>
              <a:tr h="210312">
                <a:tc gridSpan="10">
                  <a:txBody>
                    <a:bodyPr/>
                    <a:lstStyle/>
                    <a:p>
                      <a:pPr algn="ctr">
                        <a:lnSpc>
                          <a:spcPct val="115000"/>
                        </a:lnSpc>
                        <a:spcAft>
                          <a:spcPts val="0"/>
                        </a:spcAft>
                      </a:pPr>
                      <a:r>
                        <a:rPr lang="ru-RU" sz="1200" dirty="0">
                          <a:solidFill>
                            <a:srgbClr val="000000"/>
                          </a:solidFill>
                          <a:effectLst/>
                          <a:latin typeface="Times New Roman"/>
                          <a:ea typeface="Calibri"/>
                          <a:cs typeface="Times New Roman"/>
                        </a:rPr>
                        <a:t>Отклонение отметок от республиканского показателя</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10312">
                <a:tc rowSpan="2" gridSpan="2">
                  <a:txBody>
                    <a:bodyPr/>
                    <a:lstStyle/>
                    <a:p>
                      <a:pPr algn="ctr">
                        <a:lnSpc>
                          <a:spcPct val="115000"/>
                        </a:lnSpc>
                        <a:spcAft>
                          <a:spcPts val="0"/>
                        </a:spcAft>
                      </a:pPr>
                      <a:r>
                        <a:rPr lang="ru-RU" sz="1200" dirty="0">
                          <a:solidFill>
                            <a:srgbClr val="000000"/>
                          </a:solidFill>
                          <a:effectLst/>
                          <a:latin typeface="Times New Roman"/>
                          <a:ea typeface="Calibri"/>
                          <a:cs typeface="Times New Roman"/>
                        </a:rPr>
                        <a:t>до 5%</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hMerge="1">
                  <a:txBody>
                    <a:bodyPr/>
                    <a:lstStyle/>
                    <a:p>
                      <a:endParaRPr lang="ru-RU"/>
                    </a:p>
                  </a:txBody>
                  <a:tcPr/>
                </a:tc>
                <a:tc gridSpan="4">
                  <a:txBody>
                    <a:bodyPr/>
                    <a:lstStyle/>
                    <a:p>
                      <a:pPr algn="ctr">
                        <a:lnSpc>
                          <a:spcPct val="115000"/>
                        </a:lnSpc>
                        <a:spcAft>
                          <a:spcPts val="0"/>
                        </a:spcAft>
                      </a:pPr>
                      <a:r>
                        <a:rPr lang="ru-RU" sz="1200" dirty="0">
                          <a:solidFill>
                            <a:srgbClr val="000000"/>
                          </a:solidFill>
                          <a:effectLst/>
                          <a:latin typeface="Times New Roman"/>
                          <a:ea typeface="Calibri"/>
                          <a:cs typeface="Times New Roman"/>
                        </a:rPr>
                        <a:t>занижение</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lnSpc>
                          <a:spcPct val="115000"/>
                        </a:lnSpc>
                        <a:spcAft>
                          <a:spcPts val="0"/>
                        </a:spcAft>
                      </a:pPr>
                      <a:r>
                        <a:rPr lang="ru-RU" sz="1200" dirty="0">
                          <a:solidFill>
                            <a:srgbClr val="000000"/>
                          </a:solidFill>
                          <a:effectLst/>
                          <a:latin typeface="Times New Roman"/>
                          <a:ea typeface="Calibri"/>
                          <a:cs typeface="Times New Roman"/>
                        </a:rPr>
                        <a:t>завышение</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210312">
                <a:tc gridSpan="2" vMerge="1">
                  <a:txBody>
                    <a:bodyPr/>
                    <a:lstStyle/>
                    <a:p>
                      <a:endParaRPr lang="ru-RU"/>
                    </a:p>
                  </a:txBody>
                  <a:tcPr/>
                </a:tc>
                <a:tc hMerge="1" vMerge="1">
                  <a:txBody>
                    <a:bodyPr/>
                    <a:lstStyle/>
                    <a:p>
                      <a:endParaRPr lang="ru-RU"/>
                    </a:p>
                  </a:txBody>
                  <a:tcPr/>
                </a:tc>
                <a:tc gridSpan="2">
                  <a:txBody>
                    <a:bodyPr/>
                    <a:lstStyle/>
                    <a:p>
                      <a:pPr algn="ctr">
                        <a:lnSpc>
                          <a:spcPct val="115000"/>
                        </a:lnSpc>
                        <a:spcAft>
                          <a:spcPts val="0"/>
                        </a:spcAft>
                      </a:pPr>
                      <a:r>
                        <a:rPr lang="ru-RU" sz="1200">
                          <a:solidFill>
                            <a:srgbClr val="000000"/>
                          </a:solidFill>
                          <a:effectLst/>
                          <a:latin typeface="Times New Roman"/>
                          <a:ea typeface="Calibri"/>
                          <a:cs typeface="Times New Roman"/>
                        </a:rPr>
                        <a:t>до 50%</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ru-RU"/>
                    </a:p>
                  </a:txBody>
                  <a:tcPr/>
                </a:tc>
                <a:tc gridSpan="2">
                  <a:txBody>
                    <a:bodyPr/>
                    <a:lstStyle/>
                    <a:p>
                      <a:pPr algn="ctr">
                        <a:lnSpc>
                          <a:spcPct val="115000"/>
                        </a:lnSpc>
                        <a:spcAft>
                          <a:spcPts val="0"/>
                        </a:spcAft>
                      </a:pPr>
                      <a:r>
                        <a:rPr lang="ru-RU" sz="1200" dirty="0">
                          <a:solidFill>
                            <a:srgbClr val="000000"/>
                          </a:solidFill>
                          <a:effectLst/>
                          <a:latin typeface="Times New Roman"/>
                          <a:ea typeface="Calibri"/>
                          <a:cs typeface="Times New Roman"/>
                        </a:rPr>
                        <a:t>более 50%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ru-RU"/>
                    </a:p>
                  </a:txBody>
                  <a:tcPr/>
                </a:tc>
                <a:tc gridSpan="2">
                  <a:txBody>
                    <a:bodyPr/>
                    <a:lstStyle/>
                    <a:p>
                      <a:pPr algn="ctr">
                        <a:lnSpc>
                          <a:spcPct val="115000"/>
                        </a:lnSpc>
                        <a:spcAft>
                          <a:spcPts val="0"/>
                        </a:spcAft>
                      </a:pPr>
                      <a:r>
                        <a:rPr lang="ru-RU" sz="1200" dirty="0">
                          <a:solidFill>
                            <a:srgbClr val="000000"/>
                          </a:solidFill>
                          <a:effectLst/>
                          <a:latin typeface="Times New Roman"/>
                          <a:ea typeface="Calibri"/>
                          <a:cs typeface="Times New Roman"/>
                        </a:rPr>
                        <a:t>до 50%</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ru-RU"/>
                    </a:p>
                  </a:txBody>
                  <a:tcPr/>
                </a:tc>
                <a:tc gridSpan="2">
                  <a:txBody>
                    <a:bodyPr/>
                    <a:lstStyle/>
                    <a:p>
                      <a:pPr algn="ctr">
                        <a:lnSpc>
                          <a:spcPct val="115000"/>
                        </a:lnSpc>
                        <a:spcAft>
                          <a:spcPts val="0"/>
                        </a:spcAft>
                      </a:pPr>
                      <a:r>
                        <a:rPr lang="ru-RU" sz="1200">
                          <a:solidFill>
                            <a:srgbClr val="000000"/>
                          </a:solidFill>
                          <a:effectLst/>
                          <a:latin typeface="Times New Roman"/>
                          <a:ea typeface="Calibri"/>
                          <a:cs typeface="Times New Roman"/>
                        </a:rPr>
                        <a:t>более 50 %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ru-RU"/>
                    </a:p>
                  </a:txBody>
                  <a:tcPr/>
                </a:tc>
                <a:extLst>
                  <a:ext uri="{0D108BD9-81ED-4DB2-BD59-A6C34878D82A}">
                    <a16:rowId xmlns:a16="http://schemas.microsoft.com/office/drawing/2014/main" val="10002"/>
                  </a:ext>
                </a:extLst>
              </a:tr>
              <a:tr h="385572">
                <a:tc>
                  <a:txBody>
                    <a:bodyPr/>
                    <a:lstStyle/>
                    <a:p>
                      <a:pPr algn="ctr">
                        <a:lnSpc>
                          <a:spcPct val="115000"/>
                        </a:lnSpc>
                        <a:spcAft>
                          <a:spcPts val="0"/>
                        </a:spcAft>
                      </a:pPr>
                      <a:r>
                        <a:rPr lang="ru-RU" sz="1100">
                          <a:solidFill>
                            <a:srgbClr val="000000"/>
                          </a:solidFill>
                          <a:effectLst/>
                          <a:latin typeface="Times New Roman"/>
                          <a:ea typeface="Calibri"/>
                          <a:cs typeface="Times New Roman"/>
                        </a:rPr>
                        <a:t>Кол-во МО /ГО</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Доля в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Кол-во МО /ГО</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Доля в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Кол-во МО /ГО</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900">
                          <a:solidFill>
                            <a:srgbClr val="000000"/>
                          </a:solidFill>
                          <a:effectLst/>
                          <a:latin typeface="Times New Roman"/>
                          <a:ea typeface="Calibri"/>
                          <a:cs typeface="Times New Roman"/>
                        </a:rPr>
                        <a:t>Доля в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Кол-во МО /ГО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Доля в %</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900" dirty="0">
                          <a:solidFill>
                            <a:srgbClr val="000000"/>
                          </a:solidFill>
                          <a:effectLst/>
                          <a:latin typeface="Times New Roman"/>
                          <a:ea typeface="Calibri"/>
                          <a:cs typeface="Times New Roman"/>
                        </a:rPr>
                        <a:t>Кол-во МО /ГО</a:t>
                      </a:r>
                      <a:endParaRPr lang="ru-RU"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Доля в %</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3"/>
                  </a:ext>
                </a:extLst>
              </a:tr>
              <a:tr h="210312">
                <a:tc>
                  <a:txBody>
                    <a:bodyPr/>
                    <a:lstStyle/>
                    <a:p>
                      <a:pPr algn="ctr">
                        <a:lnSpc>
                          <a:spcPct val="115000"/>
                        </a:lnSpc>
                        <a:spcAft>
                          <a:spcPts val="0"/>
                        </a:spcAft>
                      </a:pPr>
                      <a:r>
                        <a:rPr lang="ru-RU" sz="1200">
                          <a:solidFill>
                            <a:srgbClr val="000000"/>
                          </a:solidFill>
                          <a:effectLst/>
                          <a:latin typeface="Times New Roman"/>
                          <a:ea typeface="Calibri"/>
                          <a:cs typeface="Times New Roman"/>
                        </a:rPr>
                        <a:t>2</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1200">
                          <a:solidFill>
                            <a:srgbClr val="000000"/>
                          </a:solidFill>
                          <a:effectLst/>
                          <a:latin typeface="Times New Roman"/>
                          <a:ea typeface="Calibri"/>
                          <a:cs typeface="Times New Roman"/>
                        </a:rPr>
                        <a:t>2,81</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20</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28,17</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10</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14,08</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18</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a:solidFill>
                            <a:srgbClr val="000000"/>
                          </a:solidFill>
                          <a:effectLst/>
                          <a:latin typeface="Times New Roman"/>
                          <a:ea typeface="Calibri"/>
                          <a:cs typeface="Times New Roman"/>
                        </a:rPr>
                        <a:t>25,35</a:t>
                      </a:r>
                      <a:endParaRPr lang="ru-RU"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ru-RU" sz="1100" dirty="0">
                          <a:solidFill>
                            <a:srgbClr val="000000"/>
                          </a:solidFill>
                          <a:effectLst/>
                          <a:latin typeface="Times New Roman"/>
                          <a:ea typeface="Calibri"/>
                          <a:cs typeface="Times New Roman"/>
                        </a:rPr>
                        <a:t>19</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Aft>
                          <a:spcPts val="0"/>
                        </a:spcAft>
                      </a:pPr>
                      <a:r>
                        <a:rPr lang="ru-RU" sz="1200" dirty="0">
                          <a:solidFill>
                            <a:srgbClr val="000000"/>
                          </a:solidFill>
                          <a:effectLst/>
                          <a:latin typeface="Times New Roman"/>
                          <a:ea typeface="Calibri"/>
                          <a:cs typeface="Times New Roman"/>
                        </a:rPr>
                        <a:t>26,76</a:t>
                      </a:r>
                      <a:endParaRPr lang="ru-RU"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bl>
          </a:graphicData>
        </a:graphic>
      </p:graphicFrame>
      <p:sp>
        <p:nvSpPr>
          <p:cNvPr id="18" name="Rectangle 3"/>
          <p:cNvSpPr>
            <a:spLocks noChangeArrowheads="1"/>
          </p:cNvSpPr>
          <p:nvPr/>
        </p:nvSpPr>
        <p:spPr bwMode="auto">
          <a:xfrm>
            <a:off x="1495128" y="5177144"/>
            <a:ext cx="5688632" cy="307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32" tIns="45665" rIns="91332" bIns="45665" numCol="1" anchor="ctr" anchorCtr="0" compatLnSpc="1">
            <a:prstTxWarp prst="textNoShape">
              <a:avLst/>
            </a:prstTxWarp>
            <a:spAutoFit/>
          </a:bodyPr>
          <a:lstStyle/>
          <a:p>
            <a:pPr algn="ctr" fontAlgn="base">
              <a:spcBef>
                <a:spcPct val="0"/>
              </a:spcBef>
              <a:spcAft>
                <a:spcPct val="0"/>
              </a:spcAft>
            </a:pPr>
            <a:r>
              <a:rPr lang="ru-RU" altLang="ru-RU" sz="1400" b="1" dirty="0">
                <a:solidFill>
                  <a:srgbClr val="000000"/>
                </a:solidFill>
                <a:latin typeface="Calibri" pitchFamily="34" charset="0"/>
                <a:ea typeface="Calibri" pitchFamily="34" charset="0"/>
                <a:cs typeface="Times New Roman" pitchFamily="18" charset="0"/>
              </a:rPr>
              <a:t>Уровень среднего общего образования</a:t>
            </a:r>
            <a:endParaRPr lang="ru-RU" altLang="ru-RU" dirty="0">
              <a:latin typeface="Arial" pitchFamily="34" charset="0"/>
              <a:cs typeface="Arial" pitchFamily="34" charset="0"/>
            </a:endParaRPr>
          </a:p>
        </p:txBody>
      </p:sp>
    </p:spTree>
    <p:extLst>
      <p:ext uri="{BB962C8B-B14F-4D97-AF65-F5344CB8AC3E}">
        <p14:creationId xmlns:p14="http://schemas.microsoft.com/office/powerpoint/2010/main" val="2201392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https://st3.depositphotos.com/17134304/35828/v/450/depositphotos_358289212-stock-illustration-corporate-training-for-company-business.jpg"/>
          <p:cNvSpPr>
            <a:spLocks noChangeAspect="1" noChangeArrowheads="1"/>
          </p:cNvSpPr>
          <p:nvPr/>
        </p:nvSpPr>
        <p:spPr bwMode="auto">
          <a:xfrm>
            <a:off x="155575" y="-14445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5" name="AutoShape 13" descr="https://ucare.timepad.ru/37268266-fa10-4a1c-a6c4-fd9a7b01c6f7/poster_event_1562512.jpg"/>
          <p:cNvSpPr>
            <a:spLocks noChangeAspect="1" noChangeArrowheads="1"/>
          </p:cNvSpPr>
          <p:nvPr/>
        </p:nvSpPr>
        <p:spPr bwMode="auto">
          <a:xfrm>
            <a:off x="307975" y="79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6" name="AutoShape 15" descr="https://ucare.timepad.ru/37268266-fa10-4a1c-a6c4-fd9a7b01c6f7/poster_event_1562512.jpg"/>
          <p:cNvSpPr>
            <a:spLocks noChangeAspect="1" noChangeArrowheads="1"/>
          </p:cNvSpPr>
          <p:nvPr/>
        </p:nvSpPr>
        <p:spPr bwMode="auto">
          <a:xfrm>
            <a:off x="460375" y="1603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7" name="AutoShape 19" descr="https://image.shutterstock.com/image-vector/male-businessman-motivating-employees-office-260nw-1876315330.jpg"/>
          <p:cNvSpPr>
            <a:spLocks noChangeAspect="1" noChangeArrowheads="1"/>
          </p:cNvSpPr>
          <p:nvPr/>
        </p:nvSpPr>
        <p:spPr bwMode="auto">
          <a:xfrm>
            <a:off x="612775" y="3127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8" name="AutoShape 21" descr="https://us.123rf.com/450wm/surfupvector/surfupvector2008/surfupvector200800269/153263037-coach-speaking-before-audience-mentor-presenting-charts-and-reports-employees-meeting-at-business-tr.jpg?ver=6"/>
          <p:cNvSpPr>
            <a:spLocks noChangeAspect="1" noChangeArrowheads="1"/>
          </p:cNvSpPr>
          <p:nvPr/>
        </p:nvSpPr>
        <p:spPr bwMode="auto">
          <a:xfrm>
            <a:off x="765175" y="46515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pic>
        <p:nvPicPr>
          <p:cNvPr id="1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116640"/>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Прямая соединительная линия 1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Прямая соединительная линия 15"/>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7" name="Прямая соединительная линия 16"/>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2" name="Прямоугольник 1"/>
          <p:cNvSpPr/>
          <p:nvPr/>
        </p:nvSpPr>
        <p:spPr>
          <a:xfrm>
            <a:off x="765181" y="1153012"/>
            <a:ext cx="8127300" cy="4233356"/>
          </a:xfrm>
          <a:prstGeom prst="rect">
            <a:avLst/>
          </a:prstGeom>
        </p:spPr>
        <p:txBody>
          <a:bodyPr wrap="square" lIns="91332" tIns="45665" rIns="91332" bIns="45665">
            <a:spAutoFit/>
          </a:bodyPr>
          <a:lstStyle/>
          <a:p>
            <a:pPr indent="180125" algn="just">
              <a:lnSpc>
                <a:spcPct val="115000"/>
              </a:lnSpc>
            </a:pPr>
            <a:r>
              <a:rPr lang="ru-RU" dirty="0">
                <a:solidFill>
                  <a:srgbClr val="000000"/>
                </a:solidFill>
                <a:latin typeface="Times New Roman"/>
                <a:ea typeface="Calibri"/>
                <a:cs typeface="Times New Roman"/>
              </a:rPr>
              <a:t>- завышение отметок более 50% от </a:t>
            </a:r>
            <a:r>
              <a:rPr lang="ru-RU" dirty="0" smtClean="0">
                <a:solidFill>
                  <a:srgbClr val="000000"/>
                </a:solidFill>
                <a:latin typeface="Times New Roman"/>
                <a:ea typeface="Calibri"/>
                <a:cs typeface="Times New Roman"/>
              </a:rPr>
              <a:t>среднего республиканского </a:t>
            </a:r>
            <a:r>
              <a:rPr lang="ru-RU" dirty="0">
                <a:solidFill>
                  <a:srgbClr val="000000"/>
                </a:solidFill>
                <a:latin typeface="Times New Roman"/>
                <a:ea typeface="Calibri"/>
                <a:cs typeface="Times New Roman"/>
              </a:rPr>
              <a:t>показателя:</a:t>
            </a:r>
            <a:endParaRPr lang="ru-RU" sz="1400" dirty="0">
              <a:ea typeface="Calibri"/>
              <a:cs typeface="Times New Roman"/>
            </a:endParaRPr>
          </a:p>
          <a:p>
            <a:pPr marL="899366" algn="just">
              <a:lnSpc>
                <a:spcPct val="115000"/>
              </a:lnSpc>
            </a:pPr>
            <a:r>
              <a:rPr lang="ru-RU" b="1" i="1" dirty="0">
                <a:solidFill>
                  <a:srgbClr val="000000"/>
                </a:solidFill>
                <a:latin typeface="Times New Roman"/>
                <a:ea typeface="Calibri"/>
                <a:cs typeface="Times New Roman"/>
              </a:rPr>
              <a:t>в 4 классах – </a:t>
            </a:r>
            <a:r>
              <a:rPr lang="ru-RU" dirty="0">
                <a:solidFill>
                  <a:srgbClr val="000000"/>
                </a:solidFill>
                <a:latin typeface="Times New Roman"/>
                <a:ea typeface="Calibri"/>
                <a:cs typeface="Times New Roman"/>
              </a:rPr>
              <a:t>в 49 МР </a:t>
            </a:r>
            <a:r>
              <a:rPr lang="ru-RU" b="1" i="1" dirty="0">
                <a:solidFill>
                  <a:srgbClr val="000000"/>
                </a:solidFill>
                <a:latin typeface="Times New Roman"/>
                <a:ea typeface="Calibri"/>
                <a:cs typeface="Times New Roman"/>
              </a:rPr>
              <a:t>(69%);</a:t>
            </a:r>
            <a:endParaRPr lang="ru-RU" sz="1400" dirty="0">
              <a:ea typeface="Calibri"/>
              <a:cs typeface="Times New Roman"/>
            </a:endParaRPr>
          </a:p>
          <a:p>
            <a:pPr marL="899366" algn="just">
              <a:lnSpc>
                <a:spcPct val="115000"/>
              </a:lnSpc>
            </a:pPr>
            <a:r>
              <a:rPr lang="ru-RU" b="1" i="1" dirty="0">
                <a:solidFill>
                  <a:srgbClr val="000000"/>
                </a:solidFill>
                <a:latin typeface="Times New Roman"/>
                <a:ea typeface="Calibri"/>
                <a:cs typeface="Times New Roman"/>
              </a:rPr>
              <a:t>в 5 классах</a:t>
            </a:r>
            <a:r>
              <a:rPr lang="ru-RU" dirty="0">
                <a:solidFill>
                  <a:srgbClr val="000000"/>
                </a:solidFill>
                <a:latin typeface="Times New Roman"/>
                <a:ea typeface="Calibri"/>
                <a:cs typeface="Times New Roman"/>
              </a:rPr>
              <a:t> – в 16 МР </a:t>
            </a:r>
            <a:r>
              <a:rPr lang="ru-RU" b="1" i="1" dirty="0">
                <a:solidFill>
                  <a:srgbClr val="000000"/>
                </a:solidFill>
                <a:latin typeface="Times New Roman"/>
                <a:ea typeface="Calibri"/>
                <a:cs typeface="Times New Roman"/>
              </a:rPr>
              <a:t>(22,5%);</a:t>
            </a:r>
            <a:endParaRPr lang="ru-RU" sz="1400" dirty="0">
              <a:ea typeface="Calibri"/>
              <a:cs typeface="Times New Roman"/>
            </a:endParaRPr>
          </a:p>
          <a:p>
            <a:pPr marL="899366" algn="just">
              <a:lnSpc>
                <a:spcPct val="115000"/>
              </a:lnSpc>
            </a:pPr>
            <a:r>
              <a:rPr lang="ru-RU" b="1" i="1" dirty="0">
                <a:solidFill>
                  <a:srgbClr val="000000"/>
                </a:solidFill>
                <a:latin typeface="Times New Roman"/>
                <a:ea typeface="Calibri"/>
                <a:cs typeface="Times New Roman"/>
              </a:rPr>
              <a:t>в 7 классах –</a:t>
            </a:r>
            <a:r>
              <a:rPr lang="ru-RU" dirty="0">
                <a:solidFill>
                  <a:srgbClr val="000000"/>
                </a:solidFill>
                <a:latin typeface="Times New Roman"/>
                <a:ea typeface="Calibri"/>
                <a:cs typeface="Times New Roman"/>
              </a:rPr>
              <a:t> в 18 МР </a:t>
            </a:r>
            <a:r>
              <a:rPr lang="ru-RU" b="1" i="1" dirty="0">
                <a:solidFill>
                  <a:srgbClr val="000000"/>
                </a:solidFill>
                <a:latin typeface="Times New Roman"/>
                <a:ea typeface="Calibri"/>
                <a:cs typeface="Times New Roman"/>
              </a:rPr>
              <a:t>(25,4%);</a:t>
            </a:r>
            <a:endParaRPr lang="ru-RU" sz="1400" dirty="0">
              <a:ea typeface="Calibri"/>
              <a:cs typeface="Times New Roman"/>
            </a:endParaRPr>
          </a:p>
          <a:p>
            <a:pPr marL="899366" algn="just">
              <a:lnSpc>
                <a:spcPct val="115000"/>
              </a:lnSpc>
            </a:pPr>
            <a:r>
              <a:rPr lang="ru-RU" b="1" i="1" dirty="0">
                <a:solidFill>
                  <a:srgbClr val="000000"/>
                </a:solidFill>
                <a:latin typeface="Times New Roman"/>
                <a:ea typeface="Calibri"/>
                <a:cs typeface="Times New Roman"/>
              </a:rPr>
              <a:t>в 9 классах</a:t>
            </a:r>
            <a:r>
              <a:rPr lang="ru-RU" dirty="0">
                <a:solidFill>
                  <a:srgbClr val="000000"/>
                </a:solidFill>
                <a:latin typeface="Times New Roman"/>
                <a:ea typeface="Calibri"/>
                <a:cs typeface="Times New Roman"/>
              </a:rPr>
              <a:t>  - в 11 МР </a:t>
            </a:r>
            <a:r>
              <a:rPr lang="ru-RU" b="1" i="1" dirty="0">
                <a:solidFill>
                  <a:srgbClr val="000000"/>
                </a:solidFill>
                <a:latin typeface="Times New Roman"/>
                <a:ea typeface="Calibri"/>
                <a:cs typeface="Times New Roman"/>
              </a:rPr>
              <a:t>(15,5%);</a:t>
            </a:r>
            <a:endParaRPr lang="ru-RU" sz="1400" dirty="0">
              <a:ea typeface="Calibri"/>
              <a:cs typeface="Times New Roman"/>
            </a:endParaRPr>
          </a:p>
          <a:p>
            <a:pPr marL="899366" algn="just">
              <a:lnSpc>
                <a:spcPct val="115000"/>
              </a:lnSpc>
            </a:pPr>
            <a:r>
              <a:rPr lang="ru-RU" b="1" i="1" dirty="0">
                <a:solidFill>
                  <a:srgbClr val="000000"/>
                </a:solidFill>
                <a:latin typeface="Times New Roman"/>
                <a:ea typeface="Calibri"/>
                <a:cs typeface="Times New Roman"/>
              </a:rPr>
              <a:t>в 10 классах </a:t>
            </a:r>
            <a:r>
              <a:rPr lang="ru-RU" dirty="0">
                <a:solidFill>
                  <a:srgbClr val="000000"/>
                </a:solidFill>
                <a:latin typeface="Times New Roman"/>
                <a:ea typeface="Calibri"/>
                <a:cs typeface="Times New Roman"/>
              </a:rPr>
              <a:t>– в 10 МР </a:t>
            </a:r>
            <a:r>
              <a:rPr lang="ru-RU" b="1" i="1" dirty="0">
                <a:solidFill>
                  <a:srgbClr val="000000"/>
                </a:solidFill>
                <a:latin typeface="Times New Roman"/>
                <a:ea typeface="Calibri"/>
                <a:cs typeface="Times New Roman"/>
              </a:rPr>
              <a:t>(14,1%).</a:t>
            </a:r>
            <a:endParaRPr lang="ru-RU" sz="1400" dirty="0">
              <a:ea typeface="Calibri"/>
              <a:cs typeface="Times New Roman"/>
            </a:endParaRPr>
          </a:p>
          <a:p>
            <a:pPr indent="270189" algn="just">
              <a:lnSpc>
                <a:spcPct val="115000"/>
              </a:lnSpc>
            </a:pPr>
            <a:endParaRPr lang="ru-RU" dirty="0" smtClean="0">
              <a:solidFill>
                <a:srgbClr val="000000"/>
              </a:solidFill>
              <a:latin typeface="Times New Roman"/>
              <a:ea typeface="Calibri"/>
              <a:cs typeface="Times New Roman"/>
            </a:endParaRPr>
          </a:p>
          <a:p>
            <a:pPr indent="270189" algn="just">
              <a:lnSpc>
                <a:spcPct val="115000"/>
              </a:lnSpc>
            </a:pPr>
            <a:r>
              <a:rPr lang="ru-RU" dirty="0" smtClean="0">
                <a:solidFill>
                  <a:srgbClr val="000000"/>
                </a:solidFill>
                <a:latin typeface="Times New Roman"/>
                <a:ea typeface="Calibri"/>
                <a:cs typeface="Times New Roman"/>
              </a:rPr>
              <a:t>- </a:t>
            </a:r>
            <a:r>
              <a:rPr lang="ru-RU" dirty="0">
                <a:solidFill>
                  <a:srgbClr val="000000"/>
                </a:solidFill>
                <a:latin typeface="Times New Roman"/>
                <a:ea typeface="Calibri"/>
                <a:cs typeface="Times New Roman"/>
              </a:rPr>
              <a:t>занижение отметок </a:t>
            </a:r>
            <a:r>
              <a:rPr lang="ru-RU" b="1" dirty="0">
                <a:solidFill>
                  <a:srgbClr val="000000"/>
                </a:solidFill>
                <a:latin typeface="Times New Roman"/>
                <a:ea typeface="Calibri"/>
                <a:cs typeface="Times New Roman"/>
              </a:rPr>
              <a:t>до 50%</a:t>
            </a:r>
            <a:r>
              <a:rPr lang="ru-RU" dirty="0">
                <a:solidFill>
                  <a:srgbClr val="000000"/>
                </a:solidFill>
                <a:latin typeface="Times New Roman"/>
                <a:ea typeface="Calibri"/>
                <a:cs typeface="Times New Roman"/>
              </a:rPr>
              <a:t> от </a:t>
            </a:r>
            <a:r>
              <a:rPr lang="ru-RU" dirty="0" smtClean="0">
                <a:solidFill>
                  <a:srgbClr val="000000"/>
                </a:solidFill>
                <a:latin typeface="Times New Roman"/>
                <a:ea typeface="Calibri"/>
                <a:cs typeface="Times New Roman"/>
              </a:rPr>
              <a:t>среднего республиканского </a:t>
            </a:r>
            <a:r>
              <a:rPr lang="ru-RU" dirty="0">
                <a:solidFill>
                  <a:srgbClr val="000000"/>
                </a:solidFill>
                <a:latin typeface="Times New Roman"/>
                <a:ea typeface="Calibri"/>
                <a:cs typeface="Times New Roman"/>
              </a:rPr>
              <a:t>показателя:</a:t>
            </a:r>
            <a:endParaRPr lang="ru-RU" sz="1400" dirty="0">
              <a:ea typeface="Calibri"/>
              <a:cs typeface="Times New Roman"/>
            </a:endParaRPr>
          </a:p>
          <a:p>
            <a:pPr marL="899366" algn="just">
              <a:lnSpc>
                <a:spcPct val="115000"/>
              </a:lnSpc>
            </a:pPr>
            <a:r>
              <a:rPr lang="ru-RU" b="1" i="1" dirty="0">
                <a:solidFill>
                  <a:srgbClr val="000000"/>
                </a:solidFill>
                <a:latin typeface="Times New Roman"/>
                <a:ea typeface="Calibri"/>
                <a:cs typeface="Times New Roman"/>
              </a:rPr>
              <a:t>в 4 классах – </a:t>
            </a:r>
            <a:r>
              <a:rPr lang="ru-RU" dirty="0">
                <a:solidFill>
                  <a:srgbClr val="000000"/>
                </a:solidFill>
                <a:latin typeface="Times New Roman"/>
                <a:ea typeface="Calibri"/>
                <a:cs typeface="Times New Roman"/>
              </a:rPr>
              <a:t>в 10 МР </a:t>
            </a:r>
            <a:r>
              <a:rPr lang="ru-RU" b="1" i="1" dirty="0">
                <a:solidFill>
                  <a:srgbClr val="000000"/>
                </a:solidFill>
                <a:latin typeface="Times New Roman"/>
                <a:ea typeface="Calibri"/>
                <a:cs typeface="Times New Roman"/>
              </a:rPr>
              <a:t>(14,08%);</a:t>
            </a:r>
            <a:endParaRPr lang="ru-RU" sz="1400" dirty="0">
              <a:ea typeface="Calibri"/>
              <a:cs typeface="Times New Roman"/>
            </a:endParaRPr>
          </a:p>
          <a:p>
            <a:pPr marL="899366" algn="just">
              <a:lnSpc>
                <a:spcPct val="115000"/>
              </a:lnSpc>
            </a:pPr>
            <a:r>
              <a:rPr lang="ru-RU" b="1" i="1" dirty="0">
                <a:solidFill>
                  <a:srgbClr val="000000"/>
                </a:solidFill>
                <a:latin typeface="Times New Roman"/>
                <a:ea typeface="Calibri"/>
                <a:cs typeface="Times New Roman"/>
              </a:rPr>
              <a:t>в 5 классах</a:t>
            </a:r>
            <a:r>
              <a:rPr lang="ru-RU" dirty="0">
                <a:solidFill>
                  <a:srgbClr val="000000"/>
                </a:solidFill>
                <a:latin typeface="Times New Roman"/>
                <a:ea typeface="Calibri"/>
                <a:cs typeface="Times New Roman"/>
              </a:rPr>
              <a:t> – в 12 МР </a:t>
            </a:r>
            <a:r>
              <a:rPr lang="ru-RU" b="1" i="1" dirty="0">
                <a:solidFill>
                  <a:srgbClr val="000000"/>
                </a:solidFill>
                <a:latin typeface="Times New Roman"/>
                <a:ea typeface="Calibri"/>
                <a:cs typeface="Times New Roman"/>
              </a:rPr>
              <a:t>(16,90%);</a:t>
            </a:r>
            <a:endParaRPr lang="ru-RU" sz="1400" dirty="0">
              <a:ea typeface="Calibri"/>
              <a:cs typeface="Times New Roman"/>
            </a:endParaRPr>
          </a:p>
          <a:p>
            <a:pPr marL="899366" algn="just">
              <a:lnSpc>
                <a:spcPct val="115000"/>
              </a:lnSpc>
            </a:pPr>
            <a:r>
              <a:rPr lang="ru-RU" b="1" i="1" dirty="0">
                <a:solidFill>
                  <a:srgbClr val="000000"/>
                </a:solidFill>
                <a:latin typeface="Times New Roman"/>
                <a:ea typeface="Calibri"/>
                <a:cs typeface="Times New Roman"/>
              </a:rPr>
              <a:t>в 7 классах –</a:t>
            </a:r>
            <a:r>
              <a:rPr lang="ru-RU" dirty="0">
                <a:solidFill>
                  <a:srgbClr val="000000"/>
                </a:solidFill>
                <a:latin typeface="Times New Roman"/>
                <a:ea typeface="Calibri"/>
                <a:cs typeface="Times New Roman"/>
              </a:rPr>
              <a:t> в 23 МР </a:t>
            </a:r>
            <a:r>
              <a:rPr lang="ru-RU" b="1" i="1" dirty="0">
                <a:solidFill>
                  <a:srgbClr val="000000"/>
                </a:solidFill>
                <a:latin typeface="Times New Roman"/>
                <a:ea typeface="Calibri"/>
                <a:cs typeface="Times New Roman"/>
              </a:rPr>
              <a:t>(32,39%);</a:t>
            </a:r>
            <a:endParaRPr lang="ru-RU" sz="1400" dirty="0">
              <a:ea typeface="Calibri"/>
              <a:cs typeface="Times New Roman"/>
            </a:endParaRPr>
          </a:p>
          <a:p>
            <a:pPr marL="899366" algn="just">
              <a:lnSpc>
                <a:spcPct val="115000"/>
              </a:lnSpc>
            </a:pPr>
            <a:r>
              <a:rPr lang="ru-RU" b="1" i="1" dirty="0">
                <a:solidFill>
                  <a:srgbClr val="000000"/>
                </a:solidFill>
                <a:latin typeface="Times New Roman"/>
                <a:ea typeface="Calibri"/>
                <a:cs typeface="Times New Roman"/>
              </a:rPr>
              <a:t>в 9 классах</a:t>
            </a:r>
            <a:r>
              <a:rPr lang="ru-RU" dirty="0">
                <a:solidFill>
                  <a:srgbClr val="000000"/>
                </a:solidFill>
                <a:latin typeface="Times New Roman"/>
                <a:ea typeface="Calibri"/>
                <a:cs typeface="Times New Roman"/>
              </a:rPr>
              <a:t>  - в 15 МР </a:t>
            </a:r>
            <a:r>
              <a:rPr lang="ru-RU" b="1" i="1" dirty="0">
                <a:solidFill>
                  <a:srgbClr val="000000"/>
                </a:solidFill>
                <a:latin typeface="Times New Roman"/>
                <a:ea typeface="Calibri"/>
                <a:cs typeface="Times New Roman"/>
              </a:rPr>
              <a:t>(21,12%);</a:t>
            </a:r>
            <a:endParaRPr lang="ru-RU" sz="1400" dirty="0">
              <a:ea typeface="Calibri"/>
              <a:cs typeface="Times New Roman"/>
            </a:endParaRPr>
          </a:p>
          <a:p>
            <a:pPr marL="899366" algn="just">
              <a:lnSpc>
                <a:spcPct val="115000"/>
              </a:lnSpc>
            </a:pPr>
            <a:r>
              <a:rPr lang="ru-RU" b="1" i="1" dirty="0">
                <a:solidFill>
                  <a:srgbClr val="000000"/>
                </a:solidFill>
                <a:latin typeface="Times New Roman"/>
                <a:ea typeface="Calibri"/>
                <a:cs typeface="Times New Roman"/>
              </a:rPr>
              <a:t>в 10 классах </a:t>
            </a:r>
            <a:r>
              <a:rPr lang="ru-RU" dirty="0">
                <a:solidFill>
                  <a:srgbClr val="000000"/>
                </a:solidFill>
                <a:latin typeface="Times New Roman"/>
                <a:ea typeface="Calibri"/>
                <a:cs typeface="Times New Roman"/>
              </a:rPr>
              <a:t>– в 21 МР </a:t>
            </a:r>
            <a:r>
              <a:rPr lang="ru-RU" b="1" i="1" dirty="0">
                <a:solidFill>
                  <a:srgbClr val="000000"/>
                </a:solidFill>
                <a:latin typeface="Times New Roman"/>
                <a:ea typeface="Calibri"/>
                <a:cs typeface="Times New Roman"/>
              </a:rPr>
              <a:t>(29,58%).</a:t>
            </a:r>
            <a:endParaRPr lang="ru-RU" sz="1400" dirty="0">
              <a:ea typeface="Calibri"/>
              <a:cs typeface="Times New Roman"/>
            </a:endParaRPr>
          </a:p>
        </p:txBody>
      </p:sp>
      <p:sp>
        <p:nvSpPr>
          <p:cNvPr id="3" name="Прямоугольник 2"/>
          <p:cNvSpPr/>
          <p:nvPr/>
        </p:nvSpPr>
        <p:spPr>
          <a:xfrm>
            <a:off x="4068056" y="465167"/>
            <a:ext cx="4225490" cy="410771"/>
          </a:xfrm>
          <a:prstGeom prst="rect">
            <a:avLst/>
          </a:prstGeom>
        </p:spPr>
        <p:txBody>
          <a:bodyPr wrap="none" lIns="91332" tIns="45665" rIns="91332" bIns="45665">
            <a:spAutoFit/>
          </a:bodyPr>
          <a:lstStyle/>
          <a:p>
            <a:pPr lvl="0" algn="just">
              <a:lnSpc>
                <a:spcPct val="115000"/>
              </a:lnSpc>
            </a:pPr>
            <a:r>
              <a:rPr lang="ru-RU" b="1" dirty="0">
                <a:solidFill>
                  <a:srgbClr val="FF0000"/>
                </a:solidFill>
                <a:latin typeface="Times New Roman"/>
                <a:ea typeface="Calibri"/>
                <a:cs typeface="Times New Roman"/>
              </a:rPr>
              <a:t>Текущая и промежуточная аттестация</a:t>
            </a:r>
            <a:endParaRPr lang="ru-RU" sz="1400" dirty="0">
              <a:solidFill>
                <a:srgbClr val="FF0000"/>
              </a:solidFill>
              <a:ea typeface="Calibri"/>
              <a:cs typeface="Times New Roman"/>
            </a:endParaRPr>
          </a:p>
        </p:txBody>
      </p:sp>
    </p:spTree>
    <p:extLst>
      <p:ext uri="{BB962C8B-B14F-4D97-AF65-F5344CB8AC3E}">
        <p14:creationId xmlns:p14="http://schemas.microsoft.com/office/powerpoint/2010/main" val="2860132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https://st3.depositphotos.com/17134304/35828/v/450/depositphotos_358289212-stock-illustration-corporate-training-for-company-business.jpg"/>
          <p:cNvSpPr>
            <a:spLocks noChangeAspect="1" noChangeArrowheads="1"/>
          </p:cNvSpPr>
          <p:nvPr/>
        </p:nvSpPr>
        <p:spPr bwMode="auto">
          <a:xfrm>
            <a:off x="155575" y="-14445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5" name="AutoShape 13" descr="https://ucare.timepad.ru/37268266-fa10-4a1c-a6c4-fd9a7b01c6f7/poster_event_1562512.jpg"/>
          <p:cNvSpPr>
            <a:spLocks noChangeAspect="1" noChangeArrowheads="1"/>
          </p:cNvSpPr>
          <p:nvPr/>
        </p:nvSpPr>
        <p:spPr bwMode="auto">
          <a:xfrm>
            <a:off x="307975" y="79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6" name="AutoShape 15" descr="https://ucare.timepad.ru/37268266-fa10-4a1c-a6c4-fd9a7b01c6f7/poster_event_1562512.jpg"/>
          <p:cNvSpPr>
            <a:spLocks noChangeAspect="1" noChangeArrowheads="1"/>
          </p:cNvSpPr>
          <p:nvPr/>
        </p:nvSpPr>
        <p:spPr bwMode="auto">
          <a:xfrm>
            <a:off x="460375" y="1603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7" name="AutoShape 19" descr="https://image.shutterstock.com/image-vector/male-businessman-motivating-employees-office-260nw-1876315330.jpg"/>
          <p:cNvSpPr>
            <a:spLocks noChangeAspect="1" noChangeArrowheads="1"/>
          </p:cNvSpPr>
          <p:nvPr/>
        </p:nvSpPr>
        <p:spPr bwMode="auto">
          <a:xfrm>
            <a:off x="612775" y="3127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8" name="AutoShape 21" descr="https://us.123rf.com/450wm/surfupvector/surfupvector2008/surfupvector200800269/153263037-coach-speaking-before-audience-mentor-presenting-charts-and-reports-employees-meeting-at-business-tr.jpg?ver=6"/>
          <p:cNvSpPr>
            <a:spLocks noChangeAspect="1" noChangeArrowheads="1"/>
          </p:cNvSpPr>
          <p:nvPr/>
        </p:nvSpPr>
        <p:spPr bwMode="auto">
          <a:xfrm>
            <a:off x="765175" y="46515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pic>
        <p:nvPicPr>
          <p:cNvPr id="1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9" y="92083"/>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Прямая соединительная линия 1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Прямая соединительная линия 15"/>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7" name="Прямая соединительная линия 16"/>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graphicFrame>
        <p:nvGraphicFramePr>
          <p:cNvPr id="11" name="Диаграмма 10"/>
          <p:cNvGraphicFramePr/>
          <p:nvPr>
            <p:extLst>
              <p:ext uri="{D42A27DB-BD31-4B8C-83A1-F6EECF244321}">
                <p14:modId xmlns:p14="http://schemas.microsoft.com/office/powerpoint/2010/main" val="1221651931"/>
              </p:ext>
            </p:extLst>
          </p:nvPr>
        </p:nvGraphicFramePr>
        <p:xfrm>
          <a:off x="155582" y="980728"/>
          <a:ext cx="8880921"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2411760" y="404666"/>
            <a:ext cx="7200800" cy="461554"/>
          </a:xfrm>
          <a:prstGeom prst="rect">
            <a:avLst/>
          </a:prstGeom>
        </p:spPr>
        <p:txBody>
          <a:bodyPr wrap="square" lIns="91332" tIns="45665" rIns="91332" bIns="45665">
            <a:spAutoFit/>
          </a:bodyPr>
          <a:lstStyle/>
          <a:p>
            <a:pPr algn="ctr">
              <a:defRPr sz="1800" b="1" i="0" u="none" strike="noStrike" kern="1200" baseline="0">
                <a:solidFill>
                  <a:prstClr val="black"/>
                </a:solidFill>
                <a:latin typeface="+mn-lt"/>
                <a:ea typeface="+mn-ea"/>
                <a:cs typeface="+mn-cs"/>
              </a:defRPr>
            </a:pPr>
            <a:r>
              <a:rPr lang="ru-RU" sz="1200" dirty="0">
                <a:latin typeface="Times New Roman" panose="02020603050405020304" pitchFamily="18" charset="0"/>
                <a:cs typeface="Times New Roman" panose="02020603050405020304" pitchFamily="18" charset="0"/>
              </a:rPr>
              <a:t>Среднее отклонение средних баллов текущей и промежуточной аттестаций </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от среднего балла по ВПР 2023 по учебному предмету "Математика" в разрезе МР</a:t>
            </a:r>
          </a:p>
        </p:txBody>
      </p:sp>
    </p:spTree>
    <p:extLst>
      <p:ext uri="{BB962C8B-B14F-4D97-AF65-F5344CB8AC3E}">
        <p14:creationId xmlns:p14="http://schemas.microsoft.com/office/powerpoint/2010/main" val="2425407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единительная линия 3"/>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Прямая соединительная линия 4"/>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6" name="Прямая соединительная линия 5"/>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2" name="TextBox 1"/>
          <p:cNvSpPr txBox="1"/>
          <p:nvPr/>
        </p:nvSpPr>
        <p:spPr>
          <a:xfrm>
            <a:off x="2318867" y="642102"/>
            <a:ext cx="6825133" cy="707775"/>
          </a:xfrm>
          <a:prstGeom prst="rect">
            <a:avLst/>
          </a:prstGeom>
          <a:noFill/>
        </p:spPr>
        <p:txBody>
          <a:bodyPr wrap="square" lIns="91332" tIns="45665" rIns="91332" bIns="45665" rtlCol="0">
            <a:spAutoFit/>
          </a:bodyPr>
          <a:lstStyle/>
          <a:p>
            <a:pPr algn="ct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Этапы оценочных процедур</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Прямоугольник 6"/>
          <p:cNvSpPr/>
          <p:nvPr/>
        </p:nvSpPr>
        <p:spPr>
          <a:xfrm>
            <a:off x="179512" y="1484784"/>
            <a:ext cx="207403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a:latin typeface="Times New Roman" panose="02020603050405020304" pitchFamily="18" charset="0"/>
                <a:cs typeface="Times New Roman" panose="02020603050405020304" pitchFamily="18" charset="0"/>
              </a:rPr>
              <a:t>формулирование целей и задач оценки </a:t>
            </a:r>
          </a:p>
        </p:txBody>
      </p:sp>
      <p:sp>
        <p:nvSpPr>
          <p:cNvPr id="8" name="Прямоугольник 7"/>
          <p:cNvSpPr/>
          <p:nvPr/>
        </p:nvSpPr>
        <p:spPr>
          <a:xfrm>
            <a:off x="2411760" y="1484783"/>
            <a:ext cx="2074030"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ru-RU" dirty="0">
                <a:latin typeface="Times New Roman" panose="02020603050405020304" pitchFamily="18" charset="0"/>
                <a:cs typeface="Times New Roman" panose="02020603050405020304" pitchFamily="18" charset="0"/>
              </a:rPr>
              <a:t>сбор и анализ </a:t>
            </a:r>
            <a:r>
              <a:rPr lang="ru-RU" dirty="0" smtClean="0">
                <a:latin typeface="Times New Roman" panose="02020603050405020304" pitchFamily="18" charset="0"/>
                <a:cs typeface="Times New Roman" panose="02020603050405020304" pitchFamily="18" charset="0"/>
              </a:rPr>
              <a:t>данных</a:t>
            </a:r>
          </a:p>
          <a:p>
            <a:pPr algn="ct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572000" y="1484784"/>
            <a:ext cx="2074030" cy="10926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endParaRPr lang="ru-RU" sz="1100"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определение </a:t>
            </a:r>
            <a:r>
              <a:rPr lang="ru-RU" dirty="0">
                <a:latin typeface="Times New Roman" panose="02020603050405020304" pitchFamily="18" charset="0"/>
                <a:cs typeface="Times New Roman" panose="02020603050405020304" pitchFamily="18" charset="0"/>
              </a:rPr>
              <a:t>критериев </a:t>
            </a:r>
            <a:r>
              <a:rPr lang="ru-RU" dirty="0" smtClean="0">
                <a:latin typeface="Times New Roman" panose="02020603050405020304" pitchFamily="18" charset="0"/>
                <a:cs typeface="Times New Roman" panose="02020603050405020304" pitchFamily="18" charset="0"/>
              </a:rPr>
              <a:t>оценки</a:t>
            </a:r>
          </a:p>
          <a:p>
            <a:pPr algn="ct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732240" y="1464022"/>
            <a:ext cx="2074030"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ru-RU" dirty="0">
                <a:latin typeface="Times New Roman" panose="02020603050405020304" pitchFamily="18" charset="0"/>
                <a:cs typeface="Times New Roman" panose="02020603050405020304" pitchFamily="18" charset="0"/>
              </a:rPr>
              <a:t>оценка и интерпретация результатов</a:t>
            </a:r>
          </a:p>
        </p:txBody>
      </p:sp>
      <p:sp>
        <p:nvSpPr>
          <p:cNvPr id="11" name="Прямоугольник 10"/>
          <p:cNvSpPr/>
          <p:nvPr/>
        </p:nvSpPr>
        <p:spPr>
          <a:xfrm>
            <a:off x="179513" y="2389748"/>
            <a:ext cx="2074030"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dirty="0">
                <a:latin typeface="Times New Roman" panose="02020603050405020304" pitchFamily="18" charset="0"/>
                <a:cs typeface="Times New Roman" panose="02020603050405020304" pitchFamily="18" charset="0"/>
              </a:rPr>
              <a:t>определяются конкретные цели оценочной процедуры, а также задачи, которые необходимо выполнить для их достижения</a:t>
            </a:r>
          </a:p>
        </p:txBody>
      </p:sp>
      <p:sp>
        <p:nvSpPr>
          <p:cNvPr id="12" name="Прямоугольник 11"/>
          <p:cNvSpPr/>
          <p:nvPr/>
        </p:nvSpPr>
        <p:spPr>
          <a:xfrm>
            <a:off x="2389800" y="2386410"/>
            <a:ext cx="2074565"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dirty="0">
                <a:latin typeface="Times New Roman" panose="02020603050405020304" pitchFamily="18" charset="0"/>
                <a:cs typeface="Times New Roman" panose="02020603050405020304" pitchFamily="18" charset="0"/>
              </a:rPr>
              <a:t>собираются необходимые данные и проводится их анализ, чтобы получить информацию о прогрессе достижения целей</a:t>
            </a:r>
          </a:p>
        </p:txBody>
      </p:sp>
      <p:sp>
        <p:nvSpPr>
          <p:cNvPr id="13" name="Прямоугольник 12"/>
          <p:cNvSpPr/>
          <p:nvPr/>
        </p:nvSpPr>
        <p:spPr>
          <a:xfrm>
            <a:off x="4579615" y="2413174"/>
            <a:ext cx="2074030"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устанавливаются </a:t>
            </a:r>
            <a:r>
              <a:rPr lang="ru-RU" dirty="0">
                <a:latin typeface="Times New Roman" panose="02020603050405020304" pitchFamily="18" charset="0"/>
                <a:cs typeface="Times New Roman" panose="02020603050405020304" pitchFamily="18" charset="0"/>
              </a:rPr>
              <a:t>критерии, по которым будет оцениваться достижение целей и качество </a:t>
            </a:r>
            <a:r>
              <a:rPr lang="ru-RU" dirty="0" smtClean="0">
                <a:latin typeface="Times New Roman" panose="02020603050405020304" pitchFamily="18" charset="0"/>
                <a:cs typeface="Times New Roman" panose="02020603050405020304" pitchFamily="18" charset="0"/>
              </a:rPr>
              <a:t>деятельности</a:t>
            </a:r>
          </a:p>
          <a:p>
            <a:pPr algn="ctr"/>
            <a:endParaRPr lang="ru-RU"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757765" y="2413174"/>
            <a:ext cx="2048506" cy="258532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производится </a:t>
            </a:r>
            <a:r>
              <a:rPr lang="ru-RU" dirty="0">
                <a:latin typeface="Times New Roman" panose="02020603050405020304" pitchFamily="18" charset="0"/>
                <a:cs typeface="Times New Roman" panose="02020603050405020304" pitchFamily="18" charset="0"/>
              </a:rPr>
              <a:t>оценка полученных данных и их интерпретация с учетом установленных критериев</a:t>
            </a:r>
          </a:p>
        </p:txBody>
      </p:sp>
      <p:sp>
        <p:nvSpPr>
          <p:cNvPr id="15" name="Прямоугольник 14"/>
          <p:cNvSpPr/>
          <p:nvPr/>
        </p:nvSpPr>
        <p:spPr>
          <a:xfrm>
            <a:off x="238924" y="5229200"/>
            <a:ext cx="22860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b="1" dirty="0">
                <a:latin typeface="Times New Roman" panose="02020603050405020304" pitchFamily="18" charset="0"/>
                <a:cs typeface="Times New Roman" panose="02020603050405020304" pitchFamily="18" charset="0"/>
              </a:rPr>
              <a:t>выработка рекомендаций и принятие решений </a:t>
            </a:r>
          </a:p>
        </p:txBody>
      </p:sp>
      <p:sp>
        <p:nvSpPr>
          <p:cNvPr id="16" name="Прямоугольник 15"/>
          <p:cNvSpPr/>
          <p:nvPr/>
        </p:nvSpPr>
        <p:spPr>
          <a:xfrm>
            <a:off x="2524923" y="5229200"/>
            <a:ext cx="6281347"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b="1" dirty="0">
                <a:latin typeface="Times New Roman" panose="02020603050405020304" pitchFamily="18" charset="0"/>
                <a:cs typeface="Times New Roman" panose="02020603050405020304" pitchFamily="18" charset="0"/>
              </a:rPr>
              <a:t>осуществляется постановка целей на основе полученных результатов, а также разработка рекомендаций и принятие соответствующих решений</a:t>
            </a:r>
          </a:p>
        </p:txBody>
      </p:sp>
      <p:sp>
        <p:nvSpPr>
          <p:cNvPr id="18" name="Нашивка 17"/>
          <p:cNvSpPr/>
          <p:nvPr/>
        </p:nvSpPr>
        <p:spPr>
          <a:xfrm>
            <a:off x="4405305" y="1725214"/>
            <a:ext cx="288032" cy="2880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sp>
        <p:nvSpPr>
          <p:cNvPr id="19" name="Нашивка 18"/>
          <p:cNvSpPr/>
          <p:nvPr/>
        </p:nvSpPr>
        <p:spPr>
          <a:xfrm>
            <a:off x="6588224" y="1725214"/>
            <a:ext cx="288032" cy="2880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sp>
        <p:nvSpPr>
          <p:cNvPr id="20" name="Нашивка 19"/>
          <p:cNvSpPr/>
          <p:nvPr/>
        </p:nvSpPr>
        <p:spPr>
          <a:xfrm rot="5400000">
            <a:off x="4345285" y="768216"/>
            <a:ext cx="295210" cy="8626757"/>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181774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2000"/>
                                        <p:tgtEl>
                                          <p:spTgt spid="11"/>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2000"/>
                                        <p:tgtEl>
                                          <p:spTgt spid="8"/>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2000"/>
                                        <p:tgtEl>
                                          <p:spTgt spid="12"/>
                                        </p:tgtEl>
                                      </p:cBhvr>
                                    </p:animEffect>
                                  </p:childTnLst>
                                </p:cTn>
                              </p:par>
                            </p:childTnLst>
                          </p:cTn>
                        </p:par>
                        <p:par>
                          <p:cTn id="20" fill="hold">
                            <p:stCondLst>
                              <p:cond delay="8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2000"/>
                                        <p:tgtEl>
                                          <p:spTgt spid="18"/>
                                        </p:tgtEl>
                                      </p:cBhvr>
                                    </p:animEffect>
                                  </p:childTnLst>
                                </p:cTn>
                              </p:par>
                            </p:childTnLst>
                          </p:cTn>
                        </p:par>
                        <p:par>
                          <p:cTn id="24" fill="hold">
                            <p:stCondLst>
                              <p:cond delay="100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2000"/>
                                        <p:tgtEl>
                                          <p:spTgt spid="9"/>
                                        </p:tgtEl>
                                      </p:cBhvr>
                                    </p:animEffect>
                                  </p:childTnLst>
                                </p:cTn>
                              </p:par>
                            </p:childTnLst>
                          </p:cTn>
                        </p:par>
                        <p:par>
                          <p:cTn id="28" fill="hold">
                            <p:stCondLst>
                              <p:cond delay="12000"/>
                            </p:stCondLst>
                            <p:childTnLst>
                              <p:par>
                                <p:cTn id="29" presetID="22" presetClass="entr" presetSubtype="4"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2000"/>
                                        <p:tgtEl>
                                          <p:spTgt spid="13"/>
                                        </p:tgtEl>
                                      </p:cBhvr>
                                    </p:animEffect>
                                  </p:childTnLst>
                                </p:cTn>
                              </p:par>
                            </p:childTnLst>
                          </p:cTn>
                        </p:par>
                        <p:par>
                          <p:cTn id="32" fill="hold">
                            <p:stCondLst>
                              <p:cond delay="14000"/>
                            </p:stCondLst>
                            <p:childTnLst>
                              <p:par>
                                <p:cTn id="33" presetID="2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2000"/>
                                        <p:tgtEl>
                                          <p:spTgt spid="19"/>
                                        </p:tgtEl>
                                      </p:cBhvr>
                                    </p:animEffect>
                                  </p:childTnLst>
                                </p:cTn>
                              </p:par>
                            </p:childTnLst>
                          </p:cTn>
                        </p:par>
                        <p:par>
                          <p:cTn id="36" fill="hold">
                            <p:stCondLst>
                              <p:cond delay="16000"/>
                            </p:stCondLst>
                            <p:childTnLst>
                              <p:par>
                                <p:cTn id="37" presetID="22" presetClass="entr" presetSubtype="4"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2000"/>
                                        <p:tgtEl>
                                          <p:spTgt spid="10"/>
                                        </p:tgtEl>
                                      </p:cBhvr>
                                    </p:animEffect>
                                  </p:childTnLst>
                                </p:cTn>
                              </p:par>
                            </p:childTnLst>
                          </p:cTn>
                        </p:par>
                        <p:par>
                          <p:cTn id="40" fill="hold">
                            <p:stCondLst>
                              <p:cond delay="18000"/>
                            </p:stCondLst>
                            <p:childTnLst>
                              <p:par>
                                <p:cTn id="41" presetID="2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2000"/>
                                        <p:tgtEl>
                                          <p:spTgt spid="14"/>
                                        </p:tgtEl>
                                      </p:cBhvr>
                                    </p:animEffect>
                                  </p:childTnLst>
                                </p:cTn>
                              </p:par>
                            </p:childTnLst>
                          </p:cTn>
                        </p:par>
                        <p:par>
                          <p:cTn id="44" fill="hold">
                            <p:stCondLst>
                              <p:cond delay="20000"/>
                            </p:stCondLst>
                            <p:childTnLst>
                              <p:par>
                                <p:cTn id="45" presetID="2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2000"/>
                                        <p:tgtEl>
                                          <p:spTgt spid="15"/>
                                        </p:tgtEl>
                                      </p:cBhvr>
                                    </p:animEffect>
                                  </p:childTnLst>
                                </p:cTn>
                              </p:par>
                            </p:childTnLst>
                          </p:cTn>
                        </p:par>
                        <p:par>
                          <p:cTn id="53" fill="hold">
                            <p:stCondLst>
                              <p:cond delay="2000"/>
                            </p:stCondLst>
                            <p:childTnLst>
                              <p:par>
                                <p:cTn id="54" presetID="2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https://st3.depositphotos.com/17134304/35828/v/450/depositphotos_358289212-stock-illustration-corporate-training-for-company-business.jpg"/>
          <p:cNvSpPr>
            <a:spLocks noChangeAspect="1" noChangeArrowheads="1"/>
          </p:cNvSpPr>
          <p:nvPr/>
        </p:nvSpPr>
        <p:spPr bwMode="auto">
          <a:xfrm>
            <a:off x="155575" y="-14445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5" name="AutoShape 13" descr="https://ucare.timepad.ru/37268266-fa10-4a1c-a6c4-fd9a7b01c6f7/poster_event_1562512.jpg"/>
          <p:cNvSpPr>
            <a:spLocks noChangeAspect="1" noChangeArrowheads="1"/>
          </p:cNvSpPr>
          <p:nvPr/>
        </p:nvSpPr>
        <p:spPr bwMode="auto">
          <a:xfrm>
            <a:off x="307975" y="79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6" name="AutoShape 15" descr="https://ucare.timepad.ru/37268266-fa10-4a1c-a6c4-fd9a7b01c6f7/poster_event_1562512.jpg"/>
          <p:cNvSpPr>
            <a:spLocks noChangeAspect="1" noChangeArrowheads="1"/>
          </p:cNvSpPr>
          <p:nvPr/>
        </p:nvSpPr>
        <p:spPr bwMode="auto">
          <a:xfrm>
            <a:off x="460375" y="1603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7" name="AutoShape 19" descr="https://image.shutterstock.com/image-vector/male-businessman-motivating-employees-office-260nw-1876315330.jpg"/>
          <p:cNvSpPr>
            <a:spLocks noChangeAspect="1" noChangeArrowheads="1"/>
          </p:cNvSpPr>
          <p:nvPr/>
        </p:nvSpPr>
        <p:spPr bwMode="auto">
          <a:xfrm>
            <a:off x="612775" y="3127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8" name="AutoShape 21" descr="https://us.123rf.com/450wm/surfupvector/surfupvector2008/surfupvector200800269/153263037-coach-speaking-before-audience-mentor-presenting-charts-and-reports-employees-meeting-at-business-tr.jpg?ver=6"/>
          <p:cNvSpPr>
            <a:spLocks noChangeAspect="1" noChangeArrowheads="1"/>
          </p:cNvSpPr>
          <p:nvPr/>
        </p:nvSpPr>
        <p:spPr bwMode="auto">
          <a:xfrm>
            <a:off x="765175" y="46515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pic>
        <p:nvPicPr>
          <p:cNvPr id="1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116640"/>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Прямая соединительная линия 1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Прямая соединительная линия 15"/>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7" name="Прямая соединительная линия 16"/>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graphicFrame>
        <p:nvGraphicFramePr>
          <p:cNvPr id="11" name="Диаграмма 10"/>
          <p:cNvGraphicFramePr/>
          <p:nvPr>
            <p:extLst>
              <p:ext uri="{D42A27DB-BD31-4B8C-83A1-F6EECF244321}">
                <p14:modId xmlns:p14="http://schemas.microsoft.com/office/powerpoint/2010/main" val="2625014674"/>
              </p:ext>
            </p:extLst>
          </p:nvPr>
        </p:nvGraphicFramePr>
        <p:xfrm>
          <a:off x="14605" y="980730"/>
          <a:ext cx="9114790" cy="5361652"/>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2555776" y="415931"/>
            <a:ext cx="6588224" cy="430776"/>
          </a:xfrm>
          <a:prstGeom prst="rect">
            <a:avLst/>
          </a:prstGeom>
        </p:spPr>
        <p:txBody>
          <a:bodyPr wrap="square" lIns="91332" tIns="45665" rIns="91332" bIns="45665">
            <a:spAutoFit/>
          </a:bodyPr>
          <a:lstStyle/>
          <a:p>
            <a:pPr algn="ctr">
              <a:defRPr sz="1800" b="1" i="0" u="none" strike="noStrike" kern="1200" baseline="0">
                <a:solidFill>
                  <a:prstClr val="black"/>
                </a:solidFill>
                <a:latin typeface="+mn-lt"/>
                <a:ea typeface="+mn-ea"/>
                <a:cs typeface="+mn-cs"/>
              </a:defRPr>
            </a:pPr>
            <a:r>
              <a:rPr lang="ru-RU" sz="1100" dirty="0">
                <a:latin typeface="Times New Roman" panose="02020603050405020304" pitchFamily="18" charset="0"/>
                <a:cs typeface="Times New Roman" panose="02020603050405020304" pitchFamily="18" charset="0"/>
              </a:rPr>
              <a:t>Сравнение средних баллов текущей и промежуточной аттестаций со средним баллом предварительных результатов участия в ОГЭ по учебному предмету "Математика"</a:t>
            </a:r>
          </a:p>
        </p:txBody>
      </p:sp>
    </p:spTree>
    <p:extLst>
      <p:ext uri="{BB962C8B-B14F-4D97-AF65-F5344CB8AC3E}">
        <p14:creationId xmlns:p14="http://schemas.microsoft.com/office/powerpoint/2010/main" val="942592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https://st3.depositphotos.com/17134304/35828/v/450/depositphotos_358289212-stock-illustration-corporate-training-for-company-business.jpg"/>
          <p:cNvSpPr>
            <a:spLocks noChangeAspect="1" noChangeArrowheads="1"/>
          </p:cNvSpPr>
          <p:nvPr/>
        </p:nvSpPr>
        <p:spPr bwMode="auto">
          <a:xfrm>
            <a:off x="155575" y="-14445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5" name="AutoShape 13" descr="https://ucare.timepad.ru/37268266-fa10-4a1c-a6c4-fd9a7b01c6f7/poster_event_1562512.jpg"/>
          <p:cNvSpPr>
            <a:spLocks noChangeAspect="1" noChangeArrowheads="1"/>
          </p:cNvSpPr>
          <p:nvPr/>
        </p:nvSpPr>
        <p:spPr bwMode="auto">
          <a:xfrm>
            <a:off x="307975" y="79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6" name="AutoShape 15" descr="https://ucare.timepad.ru/37268266-fa10-4a1c-a6c4-fd9a7b01c6f7/poster_event_1562512.jpg"/>
          <p:cNvSpPr>
            <a:spLocks noChangeAspect="1" noChangeArrowheads="1"/>
          </p:cNvSpPr>
          <p:nvPr/>
        </p:nvSpPr>
        <p:spPr bwMode="auto">
          <a:xfrm>
            <a:off x="460375" y="1603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7" name="AutoShape 19" descr="https://image.shutterstock.com/image-vector/male-businessman-motivating-employees-office-260nw-1876315330.jpg"/>
          <p:cNvSpPr>
            <a:spLocks noChangeAspect="1" noChangeArrowheads="1"/>
          </p:cNvSpPr>
          <p:nvPr/>
        </p:nvSpPr>
        <p:spPr bwMode="auto">
          <a:xfrm>
            <a:off x="612775" y="3127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8" name="AutoShape 21" descr="https://us.123rf.com/450wm/surfupvector/surfupvector2008/surfupvector200800269/153263037-coach-speaking-before-audience-mentor-presenting-charts-and-reports-employees-meeting-at-business-tr.jpg?ver=6"/>
          <p:cNvSpPr>
            <a:spLocks noChangeAspect="1" noChangeArrowheads="1"/>
          </p:cNvSpPr>
          <p:nvPr/>
        </p:nvSpPr>
        <p:spPr bwMode="auto">
          <a:xfrm>
            <a:off x="765175" y="46515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pic>
        <p:nvPicPr>
          <p:cNvPr id="1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116640"/>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Прямая соединительная линия 1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Прямая соединительная линия 15"/>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7" name="Прямая соединительная линия 16"/>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graphicFrame>
        <p:nvGraphicFramePr>
          <p:cNvPr id="11" name="Диаграмма 10"/>
          <p:cNvGraphicFramePr/>
          <p:nvPr>
            <p:extLst>
              <p:ext uri="{D42A27DB-BD31-4B8C-83A1-F6EECF244321}">
                <p14:modId xmlns:p14="http://schemas.microsoft.com/office/powerpoint/2010/main" val="174404218"/>
              </p:ext>
            </p:extLst>
          </p:nvPr>
        </p:nvGraphicFramePr>
        <p:xfrm>
          <a:off x="107315" y="1052739"/>
          <a:ext cx="8929370" cy="5279801"/>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3131840" y="463555"/>
            <a:ext cx="5904656" cy="430776"/>
          </a:xfrm>
          <a:prstGeom prst="rect">
            <a:avLst/>
          </a:prstGeom>
        </p:spPr>
        <p:txBody>
          <a:bodyPr wrap="square" lIns="91332" tIns="45665" rIns="91332" bIns="45665">
            <a:spAutoFit/>
          </a:bodyPr>
          <a:lstStyle/>
          <a:p>
            <a:pPr algn="ctr">
              <a:defRPr sz="1800" b="1" i="0" u="none" strike="noStrike" kern="1200" baseline="0">
                <a:solidFill>
                  <a:prstClr val="black"/>
                </a:solidFill>
                <a:latin typeface="+mn-lt"/>
                <a:ea typeface="+mn-ea"/>
                <a:cs typeface="+mn-cs"/>
              </a:defRPr>
            </a:pPr>
            <a:r>
              <a:rPr lang="ru-RU" sz="1100" dirty="0">
                <a:latin typeface="Times New Roman" panose="02020603050405020304" pitchFamily="18" charset="0"/>
                <a:cs typeface="Times New Roman" panose="02020603050405020304" pitchFamily="18" charset="0"/>
              </a:rPr>
              <a:t>Сравнение средних баллов текущей и промежуточной аттестаций со средним баллом предварительных результатов ЕГЭ по учебному предмету "Математика"</a:t>
            </a:r>
          </a:p>
        </p:txBody>
      </p:sp>
    </p:spTree>
    <p:extLst>
      <p:ext uri="{BB962C8B-B14F-4D97-AF65-F5344CB8AC3E}">
        <p14:creationId xmlns:p14="http://schemas.microsoft.com/office/powerpoint/2010/main" val="746095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https://st3.depositphotos.com/17134304/35828/v/450/depositphotos_358289212-stock-illustration-corporate-training-for-company-business.jpg"/>
          <p:cNvSpPr>
            <a:spLocks noChangeAspect="1" noChangeArrowheads="1"/>
          </p:cNvSpPr>
          <p:nvPr/>
        </p:nvSpPr>
        <p:spPr bwMode="auto">
          <a:xfrm>
            <a:off x="155575" y="-14445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5" name="AutoShape 13" descr="https://ucare.timepad.ru/37268266-fa10-4a1c-a6c4-fd9a7b01c6f7/poster_event_1562512.jpg"/>
          <p:cNvSpPr>
            <a:spLocks noChangeAspect="1" noChangeArrowheads="1"/>
          </p:cNvSpPr>
          <p:nvPr/>
        </p:nvSpPr>
        <p:spPr bwMode="auto">
          <a:xfrm>
            <a:off x="307975" y="79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6" name="AutoShape 15" descr="https://ucare.timepad.ru/37268266-fa10-4a1c-a6c4-fd9a7b01c6f7/poster_event_1562512.jpg"/>
          <p:cNvSpPr>
            <a:spLocks noChangeAspect="1" noChangeArrowheads="1"/>
          </p:cNvSpPr>
          <p:nvPr/>
        </p:nvSpPr>
        <p:spPr bwMode="auto">
          <a:xfrm>
            <a:off x="460375" y="1603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7" name="AutoShape 19" descr="https://image.shutterstock.com/image-vector/male-businessman-motivating-employees-office-260nw-1876315330.jpg"/>
          <p:cNvSpPr>
            <a:spLocks noChangeAspect="1" noChangeArrowheads="1"/>
          </p:cNvSpPr>
          <p:nvPr/>
        </p:nvSpPr>
        <p:spPr bwMode="auto">
          <a:xfrm>
            <a:off x="612775" y="3127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sp>
        <p:nvSpPr>
          <p:cNvPr id="8" name="AutoShape 21" descr="https://us.123rf.com/450wm/surfupvector/surfupvector2008/surfupvector200800269/153263037-coach-speaking-before-audience-mentor-presenting-charts-and-reports-employees-meeting-at-business-tr.jpg?ver=6"/>
          <p:cNvSpPr>
            <a:spLocks noChangeAspect="1" noChangeArrowheads="1"/>
          </p:cNvSpPr>
          <p:nvPr/>
        </p:nvSpPr>
        <p:spPr bwMode="auto">
          <a:xfrm>
            <a:off x="765175" y="46515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32" tIns="45665" rIns="91332" bIns="45665" numCol="1" anchor="t" anchorCtr="0" compatLnSpc="1">
            <a:prstTxWarp prst="textNoShape">
              <a:avLst/>
            </a:prstTxWarp>
          </a:bodyPr>
          <a:lstStyle/>
          <a:p>
            <a:endParaRPr lang="ru-RU"/>
          </a:p>
        </p:txBody>
      </p:sp>
      <p:pic>
        <p:nvPicPr>
          <p:cNvPr id="14"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116640"/>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Прямая соединительная линия 14"/>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Прямая соединительная линия 15"/>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17" name="Прямая соединительная линия 16"/>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graphicFrame>
        <p:nvGraphicFramePr>
          <p:cNvPr id="2" name="Таблица 1"/>
          <p:cNvGraphicFramePr>
            <a:graphicFrameLocks noGrp="1"/>
          </p:cNvGraphicFramePr>
          <p:nvPr>
            <p:extLst>
              <p:ext uri="{D42A27DB-BD31-4B8C-83A1-F6EECF244321}">
                <p14:modId xmlns:p14="http://schemas.microsoft.com/office/powerpoint/2010/main" val="1014817165"/>
              </p:ext>
            </p:extLst>
          </p:nvPr>
        </p:nvGraphicFramePr>
        <p:xfrm>
          <a:off x="765177" y="1052746"/>
          <a:ext cx="7911281" cy="5728060"/>
        </p:xfrm>
        <a:graphic>
          <a:graphicData uri="http://schemas.openxmlformats.org/drawingml/2006/table">
            <a:tbl>
              <a:tblPr firstRow="1" firstCol="1" bandRow="1"/>
              <a:tblGrid>
                <a:gridCol w="566465">
                  <a:extLst>
                    <a:ext uri="{9D8B030D-6E8A-4147-A177-3AD203B41FA5}">
                      <a16:colId xmlns:a16="http://schemas.microsoft.com/office/drawing/2014/main" val="20000"/>
                    </a:ext>
                  </a:extLst>
                </a:gridCol>
                <a:gridCol w="1531769">
                  <a:extLst>
                    <a:ext uri="{9D8B030D-6E8A-4147-A177-3AD203B41FA5}">
                      <a16:colId xmlns:a16="http://schemas.microsoft.com/office/drawing/2014/main" val="20001"/>
                    </a:ext>
                  </a:extLst>
                </a:gridCol>
                <a:gridCol w="1049117">
                  <a:extLst>
                    <a:ext uri="{9D8B030D-6E8A-4147-A177-3AD203B41FA5}">
                      <a16:colId xmlns:a16="http://schemas.microsoft.com/office/drawing/2014/main" val="20002"/>
                    </a:ext>
                  </a:extLst>
                </a:gridCol>
                <a:gridCol w="1023102">
                  <a:extLst>
                    <a:ext uri="{9D8B030D-6E8A-4147-A177-3AD203B41FA5}">
                      <a16:colId xmlns:a16="http://schemas.microsoft.com/office/drawing/2014/main" val="20003"/>
                    </a:ext>
                  </a:extLst>
                </a:gridCol>
                <a:gridCol w="1023102">
                  <a:extLst>
                    <a:ext uri="{9D8B030D-6E8A-4147-A177-3AD203B41FA5}">
                      <a16:colId xmlns:a16="http://schemas.microsoft.com/office/drawing/2014/main" val="20004"/>
                    </a:ext>
                  </a:extLst>
                </a:gridCol>
                <a:gridCol w="1023102">
                  <a:extLst>
                    <a:ext uri="{9D8B030D-6E8A-4147-A177-3AD203B41FA5}">
                      <a16:colId xmlns:a16="http://schemas.microsoft.com/office/drawing/2014/main" val="20005"/>
                    </a:ext>
                  </a:extLst>
                </a:gridCol>
                <a:gridCol w="1023102">
                  <a:extLst>
                    <a:ext uri="{9D8B030D-6E8A-4147-A177-3AD203B41FA5}">
                      <a16:colId xmlns:a16="http://schemas.microsoft.com/office/drawing/2014/main" val="20006"/>
                    </a:ext>
                  </a:extLst>
                </a:gridCol>
                <a:gridCol w="671522">
                  <a:extLst>
                    <a:ext uri="{9D8B030D-6E8A-4147-A177-3AD203B41FA5}">
                      <a16:colId xmlns:a16="http://schemas.microsoft.com/office/drawing/2014/main" val="20007"/>
                    </a:ext>
                  </a:extLst>
                </a:gridCol>
              </a:tblGrid>
              <a:tr h="122683">
                <a:tc rowSpan="2">
                  <a:txBody>
                    <a:bodyPr/>
                    <a:lstStyle/>
                    <a:p>
                      <a:pPr algn="ctr">
                        <a:lnSpc>
                          <a:spcPct val="115000"/>
                        </a:lnSpc>
                        <a:spcAft>
                          <a:spcPts val="0"/>
                        </a:spcAft>
                      </a:pPr>
                      <a:r>
                        <a:rPr lang="ru-RU" sz="700">
                          <a:solidFill>
                            <a:srgbClr val="000000"/>
                          </a:solidFill>
                          <a:effectLst/>
                          <a:latin typeface="Times New Roman"/>
                          <a:ea typeface="Times New Roman"/>
                          <a:cs typeface="Times New Roman"/>
                        </a:rPr>
                        <a:t>Класс</a:t>
                      </a:r>
                      <a:endParaRPr lang="ru-RU" sz="5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Группы участников</a:t>
                      </a:r>
                      <a:endParaRPr lang="ru-RU" sz="5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ВПР - 2021</a:t>
                      </a:r>
                      <a:endParaRPr lang="ru-RU" sz="5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ВПР - 2022</a:t>
                      </a:r>
                      <a:endParaRPr lang="ru-RU" sz="5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ВПР - 2023</a:t>
                      </a:r>
                      <a:endParaRPr lang="ru-RU" sz="5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202287">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Вся выборка</a:t>
                      </a:r>
                      <a:endParaRPr lang="ru-RU" sz="5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РБ</a:t>
                      </a:r>
                      <a:endParaRPr lang="ru-RU" sz="5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Вся выборка</a:t>
                      </a:r>
                      <a:endParaRPr lang="ru-RU" sz="5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РБ</a:t>
                      </a:r>
                      <a:endParaRPr lang="ru-RU" sz="5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Вся выборка</a:t>
                      </a:r>
                      <a:endParaRPr lang="ru-RU" sz="5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РБ</a:t>
                      </a:r>
                      <a:endParaRPr lang="ru-RU" sz="5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6899">
                <a:tc rowSpan="6">
                  <a:txBody>
                    <a:bodyPr/>
                    <a:lstStyle/>
                    <a:p>
                      <a:pPr marL="71755" marR="71755" algn="ctr">
                        <a:lnSpc>
                          <a:spcPct val="115000"/>
                        </a:lnSpc>
                        <a:spcAft>
                          <a:spcPts val="0"/>
                        </a:spcAft>
                      </a:pPr>
                      <a:r>
                        <a:rPr lang="ru-RU" sz="700" b="1">
                          <a:solidFill>
                            <a:srgbClr val="000000"/>
                          </a:solidFill>
                          <a:effectLst/>
                          <a:latin typeface="Times New Roman"/>
                          <a:ea typeface="Times New Roman"/>
                          <a:cs typeface="Times New Roman"/>
                        </a:rPr>
                        <a:t>4 класс</a:t>
                      </a:r>
                      <a:endParaRPr lang="ru-RU" sz="500">
                        <a:effectLst/>
                        <a:latin typeface="Calibri"/>
                        <a:ea typeface="Calibri"/>
                        <a:cs typeface="Times New Roman"/>
                      </a:endParaRPr>
                    </a:p>
                  </a:txBody>
                  <a:tcPr marL="29225" marR="29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dirty="0">
                          <a:solidFill>
                            <a:srgbClr val="000000"/>
                          </a:solidFill>
                          <a:effectLst/>
                          <a:latin typeface="Times New Roman"/>
                          <a:ea typeface="Times New Roman"/>
                          <a:cs typeface="Times New Roman"/>
                        </a:rPr>
                        <a:t>"2"</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3,01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1,76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4,81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3,12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2,85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1,66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20,86</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19,64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25,79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23,29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21,86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20,12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43,68</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43,56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45,21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45,84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44,63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44,34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32,45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35,04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24,19</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27,76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30,65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33,88</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6511">
                <a:tc vMerge="1">
                  <a:txBody>
                    <a:bodyPr/>
                    <a:lstStyle/>
                    <a:p>
                      <a:endParaRPr lang="ru-RU"/>
                    </a:p>
                  </a:txBody>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Достигли базового уровня</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96,99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98,24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95,19</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dirty="0">
                          <a:solidFill>
                            <a:srgbClr val="000000"/>
                          </a:solidFill>
                          <a:effectLst/>
                          <a:latin typeface="Times New Roman"/>
                          <a:ea typeface="Times New Roman"/>
                          <a:cs typeface="Times New Roman"/>
                        </a:rPr>
                        <a:t>96,89</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97,14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98,34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6511">
                <a:tc vMerge="1">
                  <a:txBody>
                    <a:bodyPr/>
                    <a:lstStyle/>
                    <a:p>
                      <a:endParaRPr lang="ru-RU"/>
                    </a:p>
                  </a:txBody>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Достигли повышенного уровня</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76,13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78,6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69,4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dirty="0">
                          <a:solidFill>
                            <a:srgbClr val="000000"/>
                          </a:solidFill>
                          <a:effectLst/>
                          <a:latin typeface="Times New Roman"/>
                          <a:ea typeface="Times New Roman"/>
                          <a:cs typeface="Times New Roman"/>
                        </a:rPr>
                        <a:t>73,6</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dirty="0">
                          <a:solidFill>
                            <a:srgbClr val="000000"/>
                          </a:solidFill>
                          <a:effectLst/>
                          <a:latin typeface="Times New Roman"/>
                          <a:ea typeface="Times New Roman"/>
                          <a:cs typeface="Times New Roman"/>
                        </a:rPr>
                        <a:t>75,28</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78,22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6899">
                <a:tc rowSpan="6">
                  <a:txBody>
                    <a:bodyPr/>
                    <a:lstStyle/>
                    <a:p>
                      <a:pPr marL="71755" marR="71755" algn="ctr">
                        <a:lnSpc>
                          <a:spcPct val="115000"/>
                        </a:lnSpc>
                        <a:spcAft>
                          <a:spcPts val="0"/>
                        </a:spcAft>
                      </a:pPr>
                      <a:r>
                        <a:rPr lang="ru-RU" sz="700" b="1">
                          <a:solidFill>
                            <a:srgbClr val="000000"/>
                          </a:solidFill>
                          <a:effectLst/>
                          <a:latin typeface="Times New Roman"/>
                          <a:ea typeface="Times New Roman"/>
                          <a:cs typeface="Times New Roman"/>
                        </a:rPr>
                        <a:t>5 класс</a:t>
                      </a:r>
                      <a:endParaRPr lang="ru-RU" sz="500">
                        <a:effectLst/>
                        <a:latin typeface="Calibri"/>
                        <a:ea typeface="Calibri"/>
                        <a:cs typeface="Times New Roman"/>
                      </a:endParaRPr>
                    </a:p>
                  </a:txBody>
                  <a:tcPr marL="29225" marR="29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12,43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7,89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11,83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7,47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8,48</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6,11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36,47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35,59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38,02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35,32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36,81</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34,07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34,01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37,41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33,92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36,98</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39,08</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41,48</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17,09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19,11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16,23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20,23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15,63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18,34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6511">
                <a:tc vMerge="1">
                  <a:txBody>
                    <a:bodyPr/>
                    <a:lstStyle/>
                    <a:p>
                      <a:endParaRPr lang="ru-RU"/>
                    </a:p>
                  </a:txBody>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Достигли базового уровня</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87,57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92,11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88,17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92,53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ru-RU" sz="700" b="1" dirty="0">
                          <a:solidFill>
                            <a:srgbClr val="000000"/>
                          </a:solidFill>
                          <a:effectLst/>
                          <a:latin typeface="Times New Roman"/>
                          <a:ea typeface="Times New Roman"/>
                          <a:cs typeface="Times New Roman"/>
                        </a:rPr>
                        <a:t>91,52</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93,89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86511">
                <a:tc vMerge="1">
                  <a:txBody>
                    <a:bodyPr/>
                    <a:lstStyle/>
                    <a:p>
                      <a:endParaRPr lang="ru-RU"/>
                    </a:p>
                  </a:txBody>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Достигли повышенного уровня</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51,1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56,52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50,15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57,21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a:lnSpc>
                          <a:spcPct val="115000"/>
                        </a:lnSpc>
                        <a:spcAft>
                          <a:spcPts val="0"/>
                        </a:spcAft>
                      </a:pPr>
                      <a:r>
                        <a:rPr lang="ru-RU" sz="700" b="1" dirty="0">
                          <a:solidFill>
                            <a:srgbClr val="000000"/>
                          </a:solidFill>
                          <a:effectLst/>
                          <a:latin typeface="Times New Roman"/>
                          <a:ea typeface="Times New Roman"/>
                          <a:cs typeface="Times New Roman"/>
                        </a:rPr>
                        <a:t>54,71</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59,82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6899">
                <a:tc rowSpan="6">
                  <a:txBody>
                    <a:bodyPr/>
                    <a:lstStyle/>
                    <a:p>
                      <a:pPr marL="71755" marR="71755" algn="ctr">
                        <a:lnSpc>
                          <a:spcPct val="115000"/>
                        </a:lnSpc>
                        <a:spcAft>
                          <a:spcPts val="0"/>
                        </a:spcAft>
                      </a:pPr>
                      <a:r>
                        <a:rPr lang="ru-RU" sz="700" b="1">
                          <a:solidFill>
                            <a:srgbClr val="000000"/>
                          </a:solidFill>
                          <a:effectLst/>
                          <a:latin typeface="Times New Roman"/>
                          <a:ea typeface="Times New Roman"/>
                          <a:cs typeface="Times New Roman"/>
                        </a:rPr>
                        <a:t>6 класс</a:t>
                      </a:r>
                      <a:endParaRPr lang="ru-RU" sz="500">
                        <a:effectLst/>
                        <a:latin typeface="Calibri"/>
                        <a:ea typeface="Calibri"/>
                        <a:cs typeface="Times New Roman"/>
                      </a:endParaRPr>
                    </a:p>
                  </a:txBody>
                  <a:tcPr marL="29225" marR="29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13,94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7,96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13,35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8,35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11,5</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8,09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14"/>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48,06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46,57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49,73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46,74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47,66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44,18</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15"/>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31,69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37,4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31,25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37,27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33,7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38,78</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16"/>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6,31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8,07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5,66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7,65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7,14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8,95</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17"/>
                  </a:ext>
                </a:extLst>
              </a:tr>
              <a:tr h="286511">
                <a:tc vMerge="1">
                  <a:txBody>
                    <a:bodyPr/>
                    <a:lstStyle/>
                    <a:p>
                      <a:endParaRPr lang="ru-RU"/>
                    </a:p>
                  </a:txBody>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Достигли базового уровня</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86,06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92,04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86,64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91,66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88,50</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91,91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18"/>
                  </a:ext>
                </a:extLst>
              </a:tr>
              <a:tr h="286511">
                <a:tc vMerge="1">
                  <a:txBody>
                    <a:bodyPr/>
                    <a:lstStyle/>
                    <a:p>
                      <a:endParaRPr lang="ru-RU"/>
                    </a:p>
                  </a:txBody>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Достигли повышенного уровня</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38</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45,47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36,91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44,92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40,84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dirty="0">
                          <a:solidFill>
                            <a:srgbClr val="000000"/>
                          </a:solidFill>
                          <a:effectLst/>
                          <a:latin typeface="Times New Roman"/>
                          <a:ea typeface="Times New Roman"/>
                          <a:cs typeface="Times New Roman"/>
                        </a:rPr>
                        <a:t>47,73</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19"/>
                  </a:ext>
                </a:extLst>
              </a:tr>
              <a:tr h="126899">
                <a:tc rowSpan="6">
                  <a:txBody>
                    <a:bodyPr/>
                    <a:lstStyle/>
                    <a:p>
                      <a:pPr marL="71755" marR="71755" algn="ctr">
                        <a:lnSpc>
                          <a:spcPct val="115000"/>
                        </a:lnSpc>
                        <a:spcAft>
                          <a:spcPts val="0"/>
                        </a:spcAft>
                      </a:pPr>
                      <a:r>
                        <a:rPr lang="ru-RU" sz="700" b="1">
                          <a:solidFill>
                            <a:srgbClr val="000000"/>
                          </a:solidFill>
                          <a:effectLst/>
                          <a:latin typeface="Times New Roman"/>
                          <a:ea typeface="Times New Roman"/>
                          <a:cs typeface="Times New Roman"/>
                        </a:rPr>
                        <a:t>7 класс</a:t>
                      </a:r>
                      <a:endParaRPr lang="ru-RU" sz="500">
                        <a:effectLst/>
                        <a:latin typeface="Calibri"/>
                        <a:ea typeface="Calibri"/>
                        <a:cs typeface="Times New Roman"/>
                      </a:endParaRPr>
                    </a:p>
                  </a:txBody>
                  <a:tcPr marL="29225" marR="29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12,04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6,8</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11,49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6,64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10,33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6,73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20"/>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49,91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48,41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51,17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48,64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50,42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47,94</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21"/>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29,64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35,2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29,55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34,76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30,71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35,07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22"/>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8,4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9,6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7,79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9,96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8,54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10,26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23"/>
                  </a:ext>
                </a:extLst>
              </a:tr>
              <a:tr h="286511">
                <a:tc vMerge="1">
                  <a:txBody>
                    <a:bodyPr/>
                    <a:lstStyle/>
                    <a:p>
                      <a:endParaRPr lang="ru-RU"/>
                    </a:p>
                  </a:txBody>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Достигли базового уровня</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87,95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93,21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88,51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93,36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89,67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dirty="0">
                          <a:solidFill>
                            <a:srgbClr val="000000"/>
                          </a:solidFill>
                          <a:effectLst/>
                          <a:latin typeface="Times New Roman"/>
                          <a:ea typeface="Times New Roman"/>
                          <a:cs typeface="Times New Roman"/>
                        </a:rPr>
                        <a:t>93,27</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24"/>
                  </a:ext>
                </a:extLst>
              </a:tr>
              <a:tr h="286511">
                <a:tc vMerge="1">
                  <a:txBody>
                    <a:bodyPr/>
                    <a:lstStyle/>
                    <a:p>
                      <a:endParaRPr lang="ru-RU"/>
                    </a:p>
                  </a:txBody>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Достигли повышенного уровня</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38,04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44,8</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37,34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44,72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39,25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dirty="0">
                          <a:solidFill>
                            <a:srgbClr val="000000"/>
                          </a:solidFill>
                          <a:effectLst/>
                          <a:latin typeface="Times New Roman"/>
                          <a:ea typeface="Times New Roman"/>
                          <a:cs typeface="Times New Roman"/>
                        </a:rPr>
                        <a:t>45,33</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extLst>
                  <a:ext uri="{0D108BD9-81ED-4DB2-BD59-A6C34878D82A}">
                    <a16:rowId xmlns:a16="http://schemas.microsoft.com/office/drawing/2014/main" val="10025"/>
                  </a:ext>
                </a:extLst>
              </a:tr>
              <a:tr h="126899">
                <a:tc rowSpan="6">
                  <a:txBody>
                    <a:bodyPr/>
                    <a:lstStyle/>
                    <a:p>
                      <a:pPr marL="71755" marR="71755" algn="ctr">
                        <a:lnSpc>
                          <a:spcPct val="115000"/>
                        </a:lnSpc>
                        <a:spcAft>
                          <a:spcPts val="0"/>
                        </a:spcAft>
                      </a:pPr>
                      <a:r>
                        <a:rPr lang="ru-RU" sz="700" b="1">
                          <a:solidFill>
                            <a:srgbClr val="000000"/>
                          </a:solidFill>
                          <a:effectLst/>
                          <a:latin typeface="Times New Roman"/>
                          <a:ea typeface="Times New Roman"/>
                          <a:cs typeface="Times New Roman"/>
                        </a:rPr>
                        <a:t>8 класс</a:t>
                      </a:r>
                      <a:endParaRPr lang="ru-RU" sz="500">
                        <a:effectLst/>
                        <a:latin typeface="Calibri"/>
                        <a:ea typeface="Calibri"/>
                        <a:cs typeface="Times New Roman"/>
                      </a:endParaRPr>
                    </a:p>
                  </a:txBody>
                  <a:tcPr marL="29225" marR="292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12,32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7</a:t>
                      </a:r>
                      <a:r>
                        <a:rPr lang="en-US" sz="700">
                          <a:solidFill>
                            <a:srgbClr val="000000"/>
                          </a:solidFill>
                          <a:effectLst/>
                          <a:latin typeface="Times New Roman"/>
                          <a:ea typeface="Times New Roman"/>
                          <a:cs typeface="Times New Roman"/>
                        </a:rPr>
                        <a:t>,00</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11,69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6,95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10</a:t>
                      </a:r>
                      <a:r>
                        <a:rPr lang="en-US" sz="700">
                          <a:solidFill>
                            <a:srgbClr val="000000"/>
                          </a:solidFill>
                          <a:effectLst/>
                          <a:latin typeface="Times New Roman"/>
                          <a:ea typeface="Times New Roman"/>
                          <a:cs typeface="Times New Roman"/>
                        </a:rPr>
                        <a:t>,00</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6,19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26"/>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57,25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54,26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58,45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55,19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57,25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53,58</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27"/>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27,26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35,04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26,88</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34,05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29,01</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dirty="0">
                          <a:solidFill>
                            <a:srgbClr val="000000"/>
                          </a:solidFill>
                          <a:effectLst/>
                          <a:latin typeface="Times New Roman"/>
                          <a:ea typeface="Times New Roman"/>
                          <a:cs typeface="Times New Roman"/>
                        </a:rPr>
                        <a:t>35,45</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28"/>
                  </a:ext>
                </a:extLst>
              </a:tr>
              <a:tr h="126899">
                <a:tc vMerge="1">
                  <a:txBody>
                    <a:bodyPr/>
                    <a:lstStyle/>
                    <a:p>
                      <a:endParaRPr lang="ru-RU"/>
                    </a:p>
                  </a:txBody>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"5"</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3,17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3,69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2,99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3,82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3,73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4,78</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29"/>
                  </a:ext>
                </a:extLst>
              </a:tr>
              <a:tr h="286511">
                <a:tc vMerge="1">
                  <a:txBody>
                    <a:bodyPr/>
                    <a:lstStyle/>
                    <a:p>
                      <a:endParaRPr lang="ru-RU"/>
                    </a:p>
                  </a:txBody>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Достигли базового уровня</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87,68</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92,99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88,32</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93,06</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89,99</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dirty="0">
                          <a:solidFill>
                            <a:srgbClr val="000000"/>
                          </a:solidFill>
                          <a:effectLst/>
                          <a:latin typeface="Times New Roman"/>
                          <a:ea typeface="Times New Roman"/>
                          <a:cs typeface="Times New Roman"/>
                        </a:rPr>
                        <a:t>93,81</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30"/>
                  </a:ext>
                </a:extLst>
              </a:tr>
              <a:tr h="286511">
                <a:tc vMerge="1">
                  <a:txBody>
                    <a:bodyPr/>
                    <a:lstStyle/>
                    <a:p>
                      <a:endParaRPr lang="ru-RU"/>
                    </a:p>
                  </a:txBody>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Достигли повышенного уровня</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30,43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38,73</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a:solidFill>
                            <a:srgbClr val="000000"/>
                          </a:solidFill>
                          <a:effectLst/>
                          <a:latin typeface="Times New Roman"/>
                          <a:ea typeface="Times New Roman"/>
                          <a:cs typeface="Times New Roman"/>
                        </a:rPr>
                        <a:t>29,87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37,87</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a:solidFill>
                            <a:srgbClr val="000000"/>
                          </a:solidFill>
                          <a:effectLst/>
                          <a:latin typeface="Times New Roman"/>
                          <a:ea typeface="Times New Roman"/>
                          <a:cs typeface="Times New Roman"/>
                        </a:rPr>
                        <a:t>32,74</a:t>
                      </a:r>
                      <a:endParaRPr lang="ru-RU" sz="70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700" b="1" dirty="0">
                          <a:solidFill>
                            <a:srgbClr val="000000"/>
                          </a:solidFill>
                          <a:effectLst/>
                          <a:latin typeface="Times New Roman"/>
                          <a:ea typeface="Times New Roman"/>
                          <a:cs typeface="Times New Roman"/>
                        </a:rPr>
                        <a:t>40,23</a:t>
                      </a:r>
                      <a:endParaRPr lang="ru-RU" sz="700" dirty="0">
                        <a:effectLst/>
                        <a:latin typeface="Calibri"/>
                        <a:ea typeface="Calibri"/>
                        <a:cs typeface="Times New Roman"/>
                      </a:endParaRPr>
                    </a:p>
                  </a:txBody>
                  <a:tcPr marL="29225" marR="292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31"/>
                  </a:ext>
                </a:extLst>
              </a:tr>
            </a:tbl>
          </a:graphicData>
        </a:graphic>
      </p:graphicFrame>
      <p:sp>
        <p:nvSpPr>
          <p:cNvPr id="3" name="Прямоугольник 2"/>
          <p:cNvSpPr/>
          <p:nvPr/>
        </p:nvSpPr>
        <p:spPr>
          <a:xfrm>
            <a:off x="2763837" y="465151"/>
            <a:ext cx="6128643" cy="587742"/>
          </a:xfrm>
          <a:prstGeom prst="rect">
            <a:avLst/>
          </a:prstGeom>
        </p:spPr>
        <p:txBody>
          <a:bodyPr wrap="square" lIns="91332" tIns="45665" rIns="91332" bIns="45665">
            <a:spAutoFit/>
          </a:bodyPr>
          <a:lstStyle/>
          <a:p>
            <a:pPr algn="ctr">
              <a:lnSpc>
                <a:spcPct val="115000"/>
              </a:lnSpc>
            </a:pPr>
            <a:r>
              <a:rPr lang="ru-RU" sz="1400" b="1" dirty="0">
                <a:solidFill>
                  <a:srgbClr val="000000"/>
                </a:solidFill>
                <a:latin typeface="Times New Roman"/>
                <a:ea typeface="Calibri"/>
                <a:cs typeface="Times New Roman"/>
              </a:rPr>
              <a:t>Доля обучающихся ОО, достигших базового и повышенного уровней предметной подготовки </a:t>
            </a:r>
            <a:endParaRPr lang="ru-RU" sz="1100" dirty="0">
              <a:ea typeface="Calibri"/>
              <a:cs typeface="Times New Roman"/>
            </a:endParaRPr>
          </a:p>
        </p:txBody>
      </p:sp>
    </p:spTree>
    <p:extLst>
      <p:ext uri="{BB962C8B-B14F-4D97-AF65-F5344CB8AC3E}">
        <p14:creationId xmlns:p14="http://schemas.microsoft.com/office/powerpoint/2010/main" val="1745374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116640"/>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Прямая соединительная линия 2"/>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Прямая соединительная линия 3"/>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5" name="Прямая соединительная линия 4"/>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6" name="Text Box 10"/>
          <p:cNvSpPr txBox="1">
            <a:spLocks noChangeArrowheads="1"/>
          </p:cNvSpPr>
          <p:nvPr/>
        </p:nvSpPr>
        <p:spPr bwMode="auto">
          <a:xfrm>
            <a:off x="2987838" y="868354"/>
            <a:ext cx="5798329" cy="5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72" tIns="34240" rIns="68472" bIns="34240">
            <a:spAutoFit/>
          </a:bodyPr>
          <a:lstStyle>
            <a:lvl1pPr eaLnBrk="0" hangingPunct="0">
              <a:defRPr sz="2000">
                <a:solidFill>
                  <a:srgbClr val="FF0000"/>
                </a:solidFill>
                <a:latin typeface="Verdana" pitchFamily="34" charset="0"/>
                <a:cs typeface="Arial" charset="0"/>
              </a:defRPr>
            </a:lvl1pPr>
            <a:lvl2pPr marL="742950" indent="-285750" eaLnBrk="0" hangingPunct="0">
              <a:defRPr sz="2000">
                <a:solidFill>
                  <a:srgbClr val="FF0000"/>
                </a:solidFill>
                <a:latin typeface="Verdana" pitchFamily="34" charset="0"/>
                <a:cs typeface="Arial" charset="0"/>
              </a:defRPr>
            </a:lvl2pPr>
            <a:lvl3pPr marL="1143000" indent="-228600" eaLnBrk="0" hangingPunct="0">
              <a:defRPr sz="2000">
                <a:solidFill>
                  <a:srgbClr val="FF0000"/>
                </a:solidFill>
                <a:latin typeface="Verdana" pitchFamily="34" charset="0"/>
                <a:cs typeface="Arial" charset="0"/>
              </a:defRPr>
            </a:lvl3pPr>
            <a:lvl4pPr marL="1600200" indent="-228600" eaLnBrk="0" hangingPunct="0">
              <a:defRPr sz="2000">
                <a:solidFill>
                  <a:srgbClr val="FF0000"/>
                </a:solidFill>
                <a:latin typeface="Verdana" pitchFamily="34" charset="0"/>
                <a:cs typeface="Arial" charset="0"/>
              </a:defRPr>
            </a:lvl4pPr>
            <a:lvl5pPr marL="2057400" indent="-228600" eaLnBrk="0" hangingPunct="0">
              <a:defRPr sz="2000">
                <a:solidFill>
                  <a:srgbClr val="FF0000"/>
                </a:solidFill>
                <a:latin typeface="Verdana" pitchFamily="34" charset="0"/>
                <a:cs typeface="Arial" charset="0"/>
              </a:defRPr>
            </a:lvl5pPr>
            <a:lvl6pPr marL="2514600" indent="-228600" eaLnBrk="0" fontAlgn="base" hangingPunct="0">
              <a:spcBef>
                <a:spcPct val="0"/>
              </a:spcBef>
              <a:spcAft>
                <a:spcPct val="0"/>
              </a:spcAft>
              <a:defRPr sz="2000">
                <a:solidFill>
                  <a:srgbClr val="FF0000"/>
                </a:solidFill>
                <a:latin typeface="Verdana" pitchFamily="34" charset="0"/>
                <a:cs typeface="Arial" charset="0"/>
              </a:defRPr>
            </a:lvl6pPr>
            <a:lvl7pPr marL="2971800" indent="-228600" eaLnBrk="0" fontAlgn="base" hangingPunct="0">
              <a:spcBef>
                <a:spcPct val="0"/>
              </a:spcBef>
              <a:spcAft>
                <a:spcPct val="0"/>
              </a:spcAft>
              <a:defRPr sz="2000">
                <a:solidFill>
                  <a:srgbClr val="FF0000"/>
                </a:solidFill>
                <a:latin typeface="Verdana" pitchFamily="34" charset="0"/>
                <a:cs typeface="Arial" charset="0"/>
              </a:defRPr>
            </a:lvl7pPr>
            <a:lvl8pPr marL="3429000" indent="-228600" eaLnBrk="0" fontAlgn="base" hangingPunct="0">
              <a:spcBef>
                <a:spcPct val="0"/>
              </a:spcBef>
              <a:spcAft>
                <a:spcPct val="0"/>
              </a:spcAft>
              <a:defRPr sz="2000">
                <a:solidFill>
                  <a:srgbClr val="FF0000"/>
                </a:solidFill>
                <a:latin typeface="Verdana" pitchFamily="34" charset="0"/>
                <a:cs typeface="Arial" charset="0"/>
              </a:defRPr>
            </a:lvl8pPr>
            <a:lvl9pPr marL="3886200" indent="-228600" eaLnBrk="0" fontAlgn="base" hangingPunct="0">
              <a:spcBef>
                <a:spcPct val="0"/>
              </a:spcBef>
              <a:spcAft>
                <a:spcPct val="0"/>
              </a:spcAft>
              <a:defRPr sz="2000">
                <a:solidFill>
                  <a:srgbClr val="FF0000"/>
                </a:solidFill>
                <a:latin typeface="Verdana" pitchFamily="34" charset="0"/>
                <a:cs typeface="Arial" charset="0"/>
              </a:defRPr>
            </a:lvl9pPr>
          </a:lstStyle>
          <a:p>
            <a:pPr algn="ctr" eaLnBrk="1" hangingPunct="1">
              <a:lnSpc>
                <a:spcPct val="120000"/>
              </a:lnSpc>
            </a:pPr>
            <a:r>
              <a:rPr lang="ru-RU" sz="2800" b="1" dirty="0">
                <a:solidFill>
                  <a:srgbClr val="002060"/>
                </a:solidFill>
                <a:latin typeface="Times New Roman" panose="02020603050405020304" pitchFamily="18" charset="0"/>
                <a:cs typeface="Times New Roman" panose="02020603050405020304" pitchFamily="18" charset="0"/>
              </a:rPr>
              <a:t>Приглашаем к сотрудничеству</a:t>
            </a:r>
          </a:p>
        </p:txBody>
      </p:sp>
      <p:sp>
        <p:nvSpPr>
          <p:cNvPr id="7" name="Прямоугольник 6"/>
          <p:cNvSpPr/>
          <p:nvPr/>
        </p:nvSpPr>
        <p:spPr>
          <a:xfrm>
            <a:off x="2442273" y="1859617"/>
            <a:ext cx="2932188" cy="399998"/>
          </a:xfrm>
          <a:prstGeom prst="rect">
            <a:avLst/>
          </a:prstGeom>
        </p:spPr>
        <p:txBody>
          <a:bodyPr wrap="none" lIns="91332" tIns="45665" rIns="91332" bIns="45665">
            <a:spAutoFit/>
          </a:bodyPr>
          <a:lstStyle/>
          <a:p>
            <a:r>
              <a:rPr lang="en-US" sz="2000" b="1" dirty="0">
                <a:solidFill>
                  <a:srgbClr val="002060"/>
                </a:solidFill>
                <a:latin typeface="Times New Roman" panose="02020603050405020304" pitchFamily="18" charset="0"/>
                <a:cs typeface="Times New Roman" panose="02020603050405020304" pitchFamily="18" charset="0"/>
              </a:rPr>
              <a:t>rcoko@bashkortostan.ru</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402294" y="5103241"/>
            <a:ext cx="4022037" cy="399998"/>
          </a:xfrm>
          <a:prstGeom prst="rect">
            <a:avLst/>
          </a:prstGeom>
        </p:spPr>
        <p:txBody>
          <a:bodyPr wrap="none" lIns="91332" tIns="45665" rIns="91332" bIns="45665">
            <a:spAutoFit/>
          </a:bodyPr>
          <a:lstStyle/>
          <a:p>
            <a:r>
              <a:rPr lang="en-US" sz="2000" b="1" u="sng" dirty="0">
                <a:solidFill>
                  <a:srgbClr val="002060"/>
                </a:solidFill>
                <a:latin typeface="Times New Roman" panose="02020603050405020304" pitchFamily="18" charset="0"/>
                <a:cs typeface="Times New Roman" panose="02020603050405020304" pitchFamily="18" charset="0"/>
              </a:rPr>
              <a:t>https://t.me/+OcbLRmFjdj9lNzMy</a:t>
            </a:r>
            <a:endParaRPr lang="ru-RU" sz="2000" b="1" dirty="0">
              <a:solidFill>
                <a:srgbClr val="002060"/>
              </a:solidFill>
              <a:latin typeface="Times New Roman" panose="02020603050405020304" pitchFamily="18" charset="0"/>
              <a:cs typeface="Times New Roman" panose="02020603050405020304" pitchFamily="18" charset="0"/>
            </a:endParaRPr>
          </a:p>
        </p:txBody>
      </p:sp>
      <p:pic>
        <p:nvPicPr>
          <p:cNvPr id="9" name="Picture 6" descr="https://www.clipartkey.com/mpngs/m/40-403412_iphone-telephone-logo-computer-icons-clip-art-pho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684" y="3203167"/>
            <a:ext cx="1318489" cy="129802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20" descr="https://banner2.cleanpng.com/20180920/aec/kisspng-computer-icons-scalable-vector-graphics-portable-n-ico-onlive-steemkr-5ba3aa0db7a004.23500048153745255775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011" r="20903"/>
          <a:stretch/>
        </p:blipFill>
        <p:spPr bwMode="auto">
          <a:xfrm>
            <a:off x="755586" y="4696882"/>
            <a:ext cx="1425111" cy="14668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2" descr="https://static.tildacdn.com/tild3738-3265-4839-b736-643439363466/envelope-icon-mail-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10" t="3805" r="5800" b="13022"/>
          <a:stretch/>
        </p:blipFill>
        <p:spPr bwMode="auto">
          <a:xfrm>
            <a:off x="782714" y="1467216"/>
            <a:ext cx="1408292" cy="15850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467434" y="3429023"/>
            <a:ext cx="2167363" cy="707775"/>
          </a:xfrm>
          <a:prstGeom prst="rect">
            <a:avLst/>
          </a:prstGeom>
        </p:spPr>
        <p:txBody>
          <a:bodyPr wrap="none" lIns="91332" tIns="45665" rIns="91332" bIns="45665">
            <a:spAutoFit/>
          </a:bodyPr>
          <a:lstStyle/>
          <a:p>
            <a:r>
              <a:rPr lang="ru-RU" sz="2000" b="1" dirty="0">
                <a:solidFill>
                  <a:srgbClr val="002060"/>
                </a:solidFill>
                <a:latin typeface="Times New Roman" panose="02020603050405020304" pitchFamily="18" charset="0"/>
                <a:cs typeface="Times New Roman" panose="02020603050405020304" pitchFamily="18" charset="0"/>
              </a:rPr>
              <a:t>+7 (347) 251 14 61</a:t>
            </a:r>
          </a:p>
          <a:p>
            <a:r>
              <a:rPr lang="ru-RU" sz="2000" b="1" dirty="0">
                <a:solidFill>
                  <a:srgbClr val="002060"/>
                </a:solidFill>
                <a:latin typeface="Times New Roman" panose="02020603050405020304" pitchFamily="18" charset="0"/>
                <a:cs typeface="Times New Roman" panose="02020603050405020304" pitchFamily="18" charset="0"/>
              </a:rPr>
              <a:t>+7 (347) 250 88 65</a:t>
            </a:r>
          </a:p>
        </p:txBody>
      </p:sp>
      <p:pic>
        <p:nvPicPr>
          <p:cNvPr id="13"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1" y="3813095"/>
            <a:ext cx="2376264" cy="259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494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Прямая соединительная линия 2"/>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Прямая соединительная линия 3"/>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5" name="Прямая соединительная линия 4"/>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87148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760" y="1484784"/>
            <a:ext cx="1853952" cy="369332"/>
          </a:xfrm>
          <a:prstGeom prst="rect">
            <a:avLst/>
          </a:prstGeom>
        </p:spPr>
        <p:txBody>
          <a:bodyPr wrap="squar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Объективность</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3"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91538"/>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единительная линия 3"/>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Прямая соединительная линия 4"/>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6" name="Прямая соединительная линия 5"/>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7" name="Прямоугольник 6"/>
          <p:cNvSpPr/>
          <p:nvPr/>
        </p:nvSpPr>
        <p:spPr>
          <a:xfrm>
            <a:off x="2763843" y="559098"/>
            <a:ext cx="6128638" cy="830997"/>
          </a:xfrm>
          <a:prstGeom prst="rect">
            <a:avLst/>
          </a:prstGeom>
        </p:spPr>
        <p:txBody>
          <a:bodyPr wrap="square">
            <a:spAutoFit/>
          </a:bodyPr>
          <a:lstStyle/>
          <a:p>
            <a:pPr algn="ctr"/>
            <a:r>
              <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Преимущества использования оценочных процедур</a:t>
            </a:r>
          </a:p>
        </p:txBody>
      </p:sp>
      <p:sp>
        <p:nvSpPr>
          <p:cNvPr id="9" name="Прямоугольник 8"/>
          <p:cNvSpPr/>
          <p:nvPr/>
        </p:nvSpPr>
        <p:spPr>
          <a:xfrm>
            <a:off x="2345003" y="1464162"/>
            <a:ext cx="655859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a:solidFill>
                  <a:prstClr val="black"/>
                </a:solidFill>
                <a:latin typeface="Times New Roman" panose="02020603050405020304" pitchFamily="18" charset="0"/>
                <a:cs typeface="Times New Roman" panose="02020603050405020304" pitchFamily="18" charset="0"/>
              </a:rPr>
              <a:t>При использовании оценочных процедур данные получаются на основе фактических наблюдений и анализа, что делает оценку более объективной и надежной. </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349053" y="2388241"/>
            <a:ext cx="6554543"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latin typeface="Times New Roman" panose="02020603050405020304" pitchFamily="18" charset="0"/>
                <a:cs typeface="Times New Roman" panose="02020603050405020304" pitchFamily="18" charset="0"/>
              </a:rPr>
              <a:t>Оценочные </a:t>
            </a:r>
            <a:r>
              <a:rPr lang="ru-RU" dirty="0">
                <a:latin typeface="Times New Roman" panose="02020603050405020304" pitchFamily="18" charset="0"/>
                <a:cs typeface="Times New Roman" panose="02020603050405020304" pitchFamily="18" charset="0"/>
              </a:rPr>
              <a:t>процедуры позволяют представить информацию в удобной и понятной форме, что облегчает их использование и понимание результатов.</a:t>
            </a:r>
          </a:p>
        </p:txBody>
      </p:sp>
      <p:sp>
        <p:nvSpPr>
          <p:cNvPr id="11" name="Прямоугольник 10"/>
          <p:cNvSpPr/>
          <p:nvPr/>
        </p:nvSpPr>
        <p:spPr>
          <a:xfrm>
            <a:off x="144091" y="2500908"/>
            <a:ext cx="1656415" cy="646331"/>
          </a:xfrm>
          <a:prstGeom prst="rect">
            <a:avLst/>
          </a:prstGeom>
        </p:spPr>
        <p:txBody>
          <a:bodyPr wrap="none">
            <a:spAutoFit/>
          </a:bodyPr>
          <a:lstStyle/>
          <a:p>
            <a:r>
              <a:rPr lang="ru-RU" b="1" dirty="0">
                <a:solidFill>
                  <a:schemeClr val="tx2">
                    <a:lumMod val="75000"/>
                  </a:schemeClr>
                </a:solidFill>
                <a:latin typeface="Times New Roman" panose="02020603050405020304" pitchFamily="18" charset="0"/>
                <a:cs typeface="Times New Roman" panose="02020603050405020304" pitchFamily="18" charset="0"/>
              </a:rPr>
              <a:t>Понятность </a:t>
            </a:r>
            <a:endParaRPr lang="ru-RU" b="1" dirty="0" smtClean="0">
              <a:solidFill>
                <a:schemeClr val="tx2">
                  <a:lumMod val="75000"/>
                </a:schemeClr>
              </a:solidFill>
              <a:latin typeface="Times New Roman" panose="02020603050405020304" pitchFamily="18" charset="0"/>
              <a:cs typeface="Times New Roman" panose="02020603050405020304" pitchFamily="18" charset="0"/>
            </a:endParaRPr>
          </a:p>
          <a:p>
            <a:r>
              <a:rPr lang="ru-RU" b="1" dirty="0" smtClean="0">
                <a:solidFill>
                  <a:schemeClr val="tx2">
                    <a:lumMod val="75000"/>
                  </a:schemeClr>
                </a:solidFill>
                <a:latin typeface="Times New Roman" panose="02020603050405020304" pitchFamily="18" charset="0"/>
                <a:cs typeface="Times New Roman" panose="02020603050405020304" pitchFamily="18" charset="0"/>
              </a:rPr>
              <a:t>и доступность</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345003" y="3311571"/>
            <a:ext cx="655859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latin typeface="Times New Roman" panose="02020603050405020304" pitchFamily="18" charset="0"/>
                <a:cs typeface="Times New Roman" panose="02020603050405020304" pitchFamily="18" charset="0"/>
              </a:rPr>
              <a:t>Оценочные </a:t>
            </a:r>
            <a:r>
              <a:rPr lang="ru-RU" dirty="0">
                <a:latin typeface="Times New Roman" panose="02020603050405020304" pitchFamily="18" charset="0"/>
                <a:cs typeface="Times New Roman" panose="02020603050405020304" pitchFamily="18" charset="0"/>
              </a:rPr>
              <a:t>процедуры позволяют учесть различные аспекты и составляющие оцениваемого явления или объекта, что позволяет получить более полную картину их характеристик.</a:t>
            </a:r>
          </a:p>
        </p:txBody>
      </p:sp>
      <p:sp>
        <p:nvSpPr>
          <p:cNvPr id="13" name="Прямоугольник 12"/>
          <p:cNvSpPr/>
          <p:nvPr/>
        </p:nvSpPr>
        <p:spPr>
          <a:xfrm>
            <a:off x="183427" y="3434319"/>
            <a:ext cx="1790042" cy="369332"/>
          </a:xfrm>
          <a:prstGeom prst="rect">
            <a:avLst/>
          </a:prstGeom>
        </p:spPr>
        <p:txBody>
          <a:bodyPr wrap="non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Комплексность</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2317277" y="4234900"/>
            <a:ext cx="6586319"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latin typeface="Times New Roman" panose="02020603050405020304" pitchFamily="18" charset="0"/>
                <a:cs typeface="Times New Roman" panose="02020603050405020304" pitchFamily="18" charset="0"/>
              </a:rPr>
              <a:t>Оценочные </a:t>
            </a:r>
            <a:r>
              <a:rPr lang="ru-RU" dirty="0">
                <a:latin typeface="Times New Roman" panose="02020603050405020304" pitchFamily="18" charset="0"/>
                <a:cs typeface="Times New Roman" panose="02020603050405020304" pitchFamily="18" charset="0"/>
              </a:rPr>
              <a:t>процедуры позволяют получить информацию о качественных и количественных характеристиках оцениваемых объектов, что помогает принимать более обоснованные решения и планировать дальнейшие действия.</a:t>
            </a:r>
          </a:p>
        </p:txBody>
      </p:sp>
      <p:sp>
        <p:nvSpPr>
          <p:cNvPr id="15" name="Прямоугольник 14"/>
          <p:cNvSpPr/>
          <p:nvPr/>
        </p:nvSpPr>
        <p:spPr>
          <a:xfrm>
            <a:off x="177280" y="4370106"/>
            <a:ext cx="2121286" cy="369332"/>
          </a:xfrm>
          <a:prstGeom prst="rect">
            <a:avLst/>
          </a:prstGeom>
        </p:spPr>
        <p:txBody>
          <a:bodyPr wrap="none">
            <a:spAutoFit/>
          </a:bodyPr>
          <a:lstStyle/>
          <a:p>
            <a:r>
              <a:rPr lang="ru-RU" b="1" dirty="0" smtClean="0">
                <a:solidFill>
                  <a:schemeClr val="tx2">
                    <a:lumMod val="75000"/>
                  </a:schemeClr>
                </a:solidFill>
                <a:latin typeface="Times New Roman" panose="02020603050405020304" pitchFamily="18" charset="0"/>
                <a:cs typeface="Times New Roman" panose="02020603050405020304" pitchFamily="18" charset="0"/>
              </a:rPr>
              <a:t>Информативность</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2345002" y="5435230"/>
            <a:ext cx="6547477"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dirty="0" smtClean="0">
                <a:latin typeface="Times New Roman" panose="02020603050405020304" pitchFamily="18" charset="0"/>
                <a:cs typeface="Times New Roman" panose="02020603050405020304" pitchFamily="18" charset="0"/>
              </a:rPr>
              <a:t>Оценочные </a:t>
            </a:r>
            <a:r>
              <a:rPr lang="ru-RU" dirty="0">
                <a:latin typeface="Times New Roman" panose="02020603050405020304" pitchFamily="18" charset="0"/>
                <a:cs typeface="Times New Roman" panose="02020603050405020304" pitchFamily="18" charset="0"/>
              </a:rPr>
              <a:t>процедуры позволяют сравнивать различные объекты или явления, выявлять преимущества и недостатки, а также осуществлять ранжирование и выбор оптимальных решений.</a:t>
            </a:r>
          </a:p>
        </p:txBody>
      </p:sp>
      <p:sp>
        <p:nvSpPr>
          <p:cNvPr id="17" name="Прямоугольник 16"/>
          <p:cNvSpPr/>
          <p:nvPr/>
        </p:nvSpPr>
        <p:spPr>
          <a:xfrm>
            <a:off x="183427" y="5543398"/>
            <a:ext cx="2124804" cy="646331"/>
          </a:xfrm>
          <a:prstGeom prst="rect">
            <a:avLst/>
          </a:prstGeom>
        </p:spPr>
        <p:txBody>
          <a:bodyPr wrap="square">
            <a:spAutoFit/>
          </a:bodyPr>
          <a:lstStyle/>
          <a:p>
            <a:r>
              <a:rPr lang="ru-RU" b="1" dirty="0">
                <a:solidFill>
                  <a:schemeClr val="tx2">
                    <a:lumMod val="75000"/>
                  </a:schemeClr>
                </a:solidFill>
                <a:latin typeface="Times New Roman" panose="02020603050405020304" pitchFamily="18" charset="0"/>
                <a:cs typeface="Times New Roman" panose="02020603050405020304" pitchFamily="18" charset="0"/>
              </a:rPr>
              <a:t>Возможность </a:t>
            </a:r>
            <a:r>
              <a:rPr lang="ru-RU" b="1" dirty="0" smtClean="0">
                <a:solidFill>
                  <a:schemeClr val="tx2">
                    <a:lumMod val="75000"/>
                  </a:schemeClr>
                </a:solidFill>
                <a:latin typeface="Times New Roman" panose="02020603050405020304" pitchFamily="18" charset="0"/>
                <a:cs typeface="Times New Roman" panose="02020603050405020304" pitchFamily="18" charset="0"/>
              </a:rPr>
              <a:t>сравнения </a:t>
            </a:r>
            <a:endParaRPr lang="ru-RU"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7" name="Нашивка 26"/>
          <p:cNvSpPr/>
          <p:nvPr/>
        </p:nvSpPr>
        <p:spPr>
          <a:xfrm>
            <a:off x="1964543" y="1525434"/>
            <a:ext cx="369342" cy="2880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sp>
        <p:nvSpPr>
          <p:cNvPr id="28" name="Нашивка 27"/>
          <p:cNvSpPr/>
          <p:nvPr/>
        </p:nvSpPr>
        <p:spPr>
          <a:xfrm>
            <a:off x="1929224" y="2664539"/>
            <a:ext cx="369342" cy="2880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sp>
        <p:nvSpPr>
          <p:cNvPr id="29" name="Нашивка 28"/>
          <p:cNvSpPr/>
          <p:nvPr/>
        </p:nvSpPr>
        <p:spPr>
          <a:xfrm>
            <a:off x="1928569" y="3492363"/>
            <a:ext cx="369342" cy="2880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sp>
        <p:nvSpPr>
          <p:cNvPr id="30" name="Нашивка 29"/>
          <p:cNvSpPr/>
          <p:nvPr/>
        </p:nvSpPr>
        <p:spPr>
          <a:xfrm>
            <a:off x="2082822" y="4462267"/>
            <a:ext cx="369342" cy="2880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sp>
        <p:nvSpPr>
          <p:cNvPr id="31" name="Нашивка 30"/>
          <p:cNvSpPr/>
          <p:nvPr/>
        </p:nvSpPr>
        <p:spPr>
          <a:xfrm>
            <a:off x="1964543" y="5722547"/>
            <a:ext cx="369342" cy="288032"/>
          </a:xfrm>
          <a:prstGeom prst="chevr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322213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500"/>
                                        <p:tgtEl>
                                          <p:spTgt spid="31"/>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p:bldP spid="12" grpId="0" animBg="1"/>
      <p:bldP spid="13" grpId="0"/>
      <p:bldP spid="14" grpId="0" animBg="1"/>
      <p:bldP spid="15" grpId="0"/>
      <p:bldP spid="16" grpId="0" animBg="1"/>
      <p:bldP spid="17" grpId="0"/>
      <p:bldP spid="27" grpId="0"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atalov\Desktop\ЛОГОТИП\РЦО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116640"/>
            <a:ext cx="2763837" cy="10509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Прямая соединительная линия 2"/>
          <p:cNvCxnSpPr/>
          <p:nvPr/>
        </p:nvCxnSpPr>
        <p:spPr>
          <a:xfrm>
            <a:off x="3131840" y="260648"/>
            <a:ext cx="576064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Прямая соединительная линия 3"/>
          <p:cNvCxnSpPr/>
          <p:nvPr/>
        </p:nvCxnSpPr>
        <p:spPr>
          <a:xfrm>
            <a:off x="3851921" y="332656"/>
            <a:ext cx="5040560" cy="0"/>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cxnSp>
        <p:nvCxnSpPr>
          <p:cNvPr id="5" name="Прямая соединительная линия 4"/>
          <p:cNvCxnSpPr/>
          <p:nvPr/>
        </p:nvCxnSpPr>
        <p:spPr>
          <a:xfrm>
            <a:off x="4572000" y="404664"/>
            <a:ext cx="4320480"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1452642" y="2564904"/>
            <a:ext cx="6480720" cy="1600327"/>
          </a:xfrm>
          <a:prstGeom prst="rect">
            <a:avLst/>
          </a:prstGeom>
          <a:noFill/>
        </p:spPr>
        <p:txBody>
          <a:bodyPr wrap="square" lIns="91332" tIns="45665" rIns="91332" bIns="45665" rtlCol="0">
            <a:spAutoFit/>
          </a:bodyPr>
          <a:lstStyle/>
          <a:p>
            <a:pPr algn="ctr"/>
            <a:r>
              <a:rPr lang="ru-RU" sz="4000" b="1" dirty="0">
                <a:solidFill>
                  <a:srgbClr val="002060"/>
                </a:solidFill>
                <a:latin typeface="Times New Roman" panose="02020603050405020304" pitchFamily="18" charset="0"/>
                <a:cs typeface="Times New Roman" panose="02020603050405020304" pitchFamily="18" charset="0"/>
              </a:rPr>
              <a:t>Д</a:t>
            </a:r>
            <a:r>
              <a:rPr lang="ru-RU" sz="4000" b="1" dirty="0" smtClean="0">
                <a:solidFill>
                  <a:srgbClr val="002060"/>
                </a:solidFill>
                <a:latin typeface="Times New Roman" panose="02020603050405020304" pitchFamily="18" charset="0"/>
                <a:cs typeface="Times New Roman" panose="02020603050405020304" pitchFamily="18" charset="0"/>
              </a:rPr>
              <a:t>ля чего нужны оценочные процедуры?</a:t>
            </a:r>
            <a:endParaRPr lang="ru-RU" sz="4000" b="1" dirty="0">
              <a:solidFill>
                <a:srgbClr val="00206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010451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E44572-AD08-498D-A262-18561DAEA3F7}"/>
              </a:ext>
            </a:extLst>
          </p:cNvPr>
          <p:cNvSpPr txBox="1"/>
          <p:nvPr/>
        </p:nvSpPr>
        <p:spPr>
          <a:xfrm>
            <a:off x="1115616" y="-64541"/>
            <a:ext cx="7920880" cy="1200323"/>
          </a:xfrm>
          <a:prstGeom prst="rect">
            <a:avLst/>
          </a:prstGeom>
          <a:noFill/>
        </p:spPr>
        <p:txBody>
          <a:bodyPr wrap="square" lIns="91434" tIns="45717" rIns="91434" bIns="45717">
            <a:spAutoFit/>
          </a:bodyPr>
          <a:lstStyle/>
          <a:p>
            <a:pPr algn="ctr" defTabSz="914400" fontAlgn="base">
              <a:spcBef>
                <a:spcPct val="0"/>
              </a:spcBef>
              <a:spcAft>
                <a:spcPct val="0"/>
              </a:spcAft>
            </a:pPr>
            <a:r>
              <a:rPr lang="ru-RU" b="1" dirty="0">
                <a:solidFill>
                  <a:srgbClr val="0000CC"/>
                </a:solidFill>
                <a:latin typeface="Times New Roman" panose="02020603050405020304" pitchFamily="18" charset="0"/>
                <a:cs typeface="Times New Roman" panose="02020603050405020304" pitchFamily="18" charset="0"/>
              </a:rPr>
              <a:t>Федеральный закон от 24 сентября 2022 г. № 371-ФЗ «О внесении изменений в Федеральный закон «Об образовании в Российской Федерации» </a:t>
            </a:r>
            <a:r>
              <a:rPr lang="ru-RU" b="1" dirty="0" smtClean="0">
                <a:solidFill>
                  <a:srgbClr val="0000CC"/>
                </a:solidFill>
                <a:latin typeface="Times New Roman" panose="02020603050405020304" pitchFamily="18" charset="0"/>
                <a:cs typeface="Times New Roman" panose="02020603050405020304" pitchFamily="18" charset="0"/>
              </a:rPr>
              <a:t>и статью </a:t>
            </a:r>
            <a:r>
              <a:rPr lang="ru-RU" b="1" dirty="0">
                <a:solidFill>
                  <a:srgbClr val="0000CC"/>
                </a:solidFill>
                <a:latin typeface="Times New Roman" panose="02020603050405020304" pitchFamily="18" charset="0"/>
                <a:cs typeface="Times New Roman" panose="02020603050405020304" pitchFamily="18" charset="0"/>
              </a:rPr>
              <a:t>1 Федерального </a:t>
            </a:r>
            <a:r>
              <a:rPr lang="ru-RU" b="1" dirty="0" smtClean="0">
                <a:solidFill>
                  <a:srgbClr val="0000CC"/>
                </a:solidFill>
                <a:latin typeface="Times New Roman" panose="02020603050405020304" pitchFamily="18" charset="0"/>
                <a:cs typeface="Times New Roman" panose="02020603050405020304" pitchFamily="18" charset="0"/>
              </a:rPr>
              <a:t>закона</a:t>
            </a:r>
          </a:p>
          <a:p>
            <a:pPr algn="ctr" defTabSz="914400" fontAlgn="base">
              <a:spcBef>
                <a:spcPct val="0"/>
              </a:spcBef>
              <a:spcAft>
                <a:spcPct val="0"/>
              </a:spcAft>
            </a:pPr>
            <a:r>
              <a:rPr lang="ru-RU" b="1" dirty="0" smtClean="0">
                <a:solidFill>
                  <a:srgbClr val="0000CC"/>
                </a:solidFill>
                <a:latin typeface="Times New Roman" panose="02020603050405020304" pitchFamily="18" charset="0"/>
                <a:cs typeface="Times New Roman" panose="02020603050405020304" pitchFamily="18" charset="0"/>
              </a:rPr>
              <a:t> </a:t>
            </a:r>
            <a:r>
              <a:rPr lang="ru-RU" b="1" dirty="0">
                <a:solidFill>
                  <a:srgbClr val="0000CC"/>
                </a:solidFill>
                <a:latin typeface="Times New Roman" panose="02020603050405020304" pitchFamily="18" charset="0"/>
                <a:cs typeface="Times New Roman" panose="02020603050405020304" pitchFamily="18" charset="0"/>
              </a:rPr>
              <a:t>«Об обязательных требованиях в Российской Федерации»</a:t>
            </a:r>
          </a:p>
        </p:txBody>
      </p:sp>
      <p:sp>
        <p:nvSpPr>
          <p:cNvPr id="7" name="TextBox 6">
            <a:extLst>
              <a:ext uri="{FF2B5EF4-FFF2-40B4-BE49-F238E27FC236}">
                <a16:creationId xmlns:a16="http://schemas.microsoft.com/office/drawing/2014/main" id="{7F253C37-7253-4741-A18D-64BB122581A9}"/>
              </a:ext>
            </a:extLst>
          </p:cNvPr>
          <p:cNvSpPr txBox="1"/>
          <p:nvPr/>
        </p:nvSpPr>
        <p:spPr>
          <a:xfrm>
            <a:off x="251520" y="1412780"/>
            <a:ext cx="8640960" cy="3170093"/>
          </a:xfrm>
          <a:prstGeom prst="rect">
            <a:avLst/>
          </a:prstGeom>
          <a:noFill/>
        </p:spPr>
        <p:txBody>
          <a:bodyPr wrap="square" lIns="91434" tIns="45717" rIns="91434" bIns="45717">
            <a:spAutoFit/>
          </a:bodyPr>
          <a:lstStyle/>
          <a:p>
            <a:pPr algn="just" defTabSz="914400" fontAlgn="base">
              <a:spcBef>
                <a:spcPct val="0"/>
              </a:spcBef>
              <a:spcAft>
                <a:spcPct val="0"/>
              </a:spcAft>
            </a:pPr>
            <a:r>
              <a:rPr lang="ru-RU" sz="2000" b="1" u="sng" dirty="0">
                <a:solidFill>
                  <a:srgbClr val="0000CC"/>
                </a:solidFill>
                <a:latin typeface="Times New Roman" panose="02020603050405020304" pitchFamily="18" charset="0"/>
                <a:cs typeface="Times New Roman" panose="02020603050405020304" pitchFamily="18" charset="0"/>
              </a:rPr>
              <a:t>Статья 2</a:t>
            </a:r>
          </a:p>
          <a:p>
            <a:pPr algn="just" defTabSz="914400" fontAlgn="base">
              <a:spcBef>
                <a:spcPct val="0"/>
              </a:spcBef>
              <a:spcAft>
                <a:spcPct val="0"/>
              </a:spcAft>
            </a:pPr>
            <a:r>
              <a:rPr lang="ru-RU" sz="2000" b="1" dirty="0">
                <a:solidFill>
                  <a:srgbClr val="FF0000"/>
                </a:solidFill>
                <a:latin typeface="Times New Roman" panose="02020603050405020304" pitchFamily="18" charset="0"/>
                <a:cs typeface="Times New Roman" panose="02020603050405020304" pitchFamily="18" charset="0"/>
              </a:rPr>
              <a:t>10.1) </a:t>
            </a:r>
            <a:r>
              <a:rPr lang="ru-RU" sz="2000" b="1" i="1" u="sng" dirty="0">
                <a:solidFill>
                  <a:srgbClr val="FF0000"/>
                </a:solidFill>
                <a:latin typeface="Times New Roman" panose="02020603050405020304" pitchFamily="18" charset="0"/>
                <a:cs typeface="Times New Roman" panose="02020603050405020304" pitchFamily="18" charset="0"/>
              </a:rPr>
              <a:t>Федеральная основная общеобразовательная программа</a:t>
            </a:r>
            <a:r>
              <a:rPr lang="ru-RU" sz="2000" b="1" dirty="0">
                <a:solidFill>
                  <a:srgbClr val="FF0000"/>
                </a:solidFill>
                <a:latin typeface="Times New Roman" panose="02020603050405020304" pitchFamily="18" charset="0"/>
                <a:cs typeface="Times New Roman" panose="02020603050405020304" pitchFamily="18" charset="0"/>
              </a:rPr>
              <a:t> – </a:t>
            </a:r>
            <a:r>
              <a:rPr lang="ru-RU" sz="2000" b="1" dirty="0">
                <a:solidFill>
                  <a:srgbClr val="0000CC"/>
                </a:solidFill>
                <a:latin typeface="Times New Roman" panose="02020603050405020304" pitchFamily="18" charset="0"/>
                <a:cs typeface="Times New Roman" panose="02020603050405020304" pitchFamily="18" charset="0"/>
              </a:rPr>
              <a:t>учебно-методическая документация </a:t>
            </a:r>
            <a:r>
              <a:rPr lang="ru-RU" sz="2000" b="1" dirty="0">
                <a:solidFill>
                  <a:srgbClr val="FF0000"/>
                </a:solidFill>
                <a:latin typeface="Times New Roman" panose="02020603050405020304" pitchFamily="18" charset="0"/>
                <a:cs typeface="Times New Roman" panose="02020603050405020304" pitchFamily="18" charset="0"/>
              </a:rPr>
              <a:t>(федеральный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a:t>
            </a:r>
            <a:r>
              <a:rPr lang="ru-RU" sz="2000" b="1" dirty="0">
                <a:solidFill>
                  <a:srgbClr val="0000CC"/>
                </a:solidFill>
                <a:latin typeface="Times New Roman" panose="02020603050405020304" pitchFamily="18" charset="0"/>
                <a:cs typeface="Times New Roman" panose="02020603050405020304" pitchFamily="18" charset="0"/>
              </a:rPr>
              <a:t>определяющая</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a:solidFill>
                  <a:srgbClr val="0000CC"/>
                </a:solidFill>
                <a:latin typeface="Times New Roman" panose="02020603050405020304" pitchFamily="18" charset="0"/>
                <a:cs typeface="Times New Roman" panose="02020603050405020304" pitchFamily="18" charset="0"/>
              </a:rPr>
              <a:t>единые</a:t>
            </a:r>
            <a:r>
              <a:rPr lang="ru-RU" sz="2000" b="1" dirty="0">
                <a:solidFill>
                  <a:srgbClr val="FF0000"/>
                </a:solidFill>
                <a:latin typeface="Times New Roman" panose="02020603050405020304" pitchFamily="18" charset="0"/>
                <a:cs typeface="Times New Roman" panose="02020603050405020304" pitchFamily="18" charset="0"/>
              </a:rPr>
              <a:t> </a:t>
            </a:r>
            <a:r>
              <a:rPr lang="ru-RU" sz="2000" b="1" dirty="0">
                <a:solidFill>
                  <a:srgbClr val="0000CC"/>
                </a:solidFill>
                <a:latin typeface="Times New Roman" panose="02020603050405020304" pitchFamily="18" charset="0"/>
                <a:cs typeface="Times New Roman" panose="02020603050405020304" pitchFamily="18" charset="0"/>
              </a:rPr>
              <a:t>для Российской Федерации </a:t>
            </a:r>
            <a:r>
              <a:rPr lang="ru-RU" sz="2000" b="1" dirty="0">
                <a:solidFill>
                  <a:srgbClr val="FF0000"/>
                </a:solidFill>
                <a:latin typeface="Times New Roman" panose="02020603050405020304" pitchFamily="18" charset="0"/>
                <a:cs typeface="Times New Roman" panose="02020603050405020304" pitchFamily="18" charset="0"/>
              </a:rPr>
              <a:t>базовые объем и содержание образования </a:t>
            </a:r>
            <a:r>
              <a:rPr lang="ru-RU" sz="2000" b="1" dirty="0">
                <a:solidFill>
                  <a:srgbClr val="0000CC"/>
                </a:solidFill>
                <a:latin typeface="Times New Roman" panose="02020603050405020304" pitchFamily="18" charset="0"/>
                <a:cs typeface="Times New Roman" panose="02020603050405020304" pitchFamily="18" charset="0"/>
              </a:rPr>
              <a:t>определенного уровня и (или) определенной направленности,</a:t>
            </a:r>
            <a:r>
              <a:rPr lang="ru-RU" sz="2000" b="1" dirty="0">
                <a:solidFill>
                  <a:srgbClr val="FF0000"/>
                </a:solidFill>
                <a:latin typeface="Times New Roman" panose="02020603050405020304" pitchFamily="18" charset="0"/>
                <a:cs typeface="Times New Roman" panose="02020603050405020304" pitchFamily="18" charset="0"/>
              </a:rPr>
              <a:t> планируемые результаты </a:t>
            </a:r>
            <a:r>
              <a:rPr lang="ru-RU" sz="2000" b="1" dirty="0">
                <a:solidFill>
                  <a:srgbClr val="0000CC"/>
                </a:solidFill>
                <a:latin typeface="Times New Roman" panose="02020603050405020304" pitchFamily="18" charset="0"/>
                <a:cs typeface="Times New Roman" panose="02020603050405020304" pitchFamily="18" charset="0"/>
              </a:rPr>
              <a:t>освоения образовательной программы</a:t>
            </a:r>
          </a:p>
        </p:txBody>
      </p:sp>
      <p:pic>
        <p:nvPicPr>
          <p:cNvPr id="1026" name="Picture 2">
            <a:extLst>
              <a:ext uri="{FF2B5EF4-FFF2-40B4-BE49-F238E27FC236}">
                <a16:creationId xmlns:a16="http://schemas.microsoft.com/office/drawing/2014/main" id="{9867E19E-DCA3-4DC6-9436-0E57E084C2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1"/>
            <a:ext cx="1259633" cy="150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74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989510B-A852-40EC-9A88-27C250B50128}"/>
              </a:ext>
            </a:extLst>
          </p:cNvPr>
          <p:cNvPicPr/>
          <p:nvPr/>
        </p:nvPicPr>
        <p:blipFill rotWithShape="1">
          <a:blip r:embed="rId2"/>
          <a:srcRect l="5598" t="10176" r="9633" b="5699"/>
          <a:stretch/>
        </p:blipFill>
        <p:spPr bwMode="auto">
          <a:xfrm>
            <a:off x="9153" y="744513"/>
            <a:ext cx="9108504" cy="5132759"/>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2572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18D16120-10F9-4685-A7F6-3300A9F369DF}"/>
              </a:ext>
            </a:extLst>
          </p:cNvPr>
          <p:cNvPicPr/>
          <p:nvPr/>
        </p:nvPicPr>
        <p:blipFill rotWithShape="1">
          <a:blip r:embed="rId2"/>
          <a:srcRect l="201" t="12061" r="3720" b="5191"/>
          <a:stretch/>
        </p:blipFill>
        <p:spPr bwMode="auto">
          <a:xfrm>
            <a:off x="32370" y="-35074"/>
            <a:ext cx="9144000" cy="65225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847926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1206</TotalTime>
  <Words>4272</Words>
  <Application>Microsoft Office PowerPoint</Application>
  <PresentationFormat>Экран (4:3)</PresentationFormat>
  <Paragraphs>1480</Paragraphs>
  <Slides>44</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44</vt:i4>
      </vt:variant>
    </vt:vector>
  </HeadingPairs>
  <TitlesOfParts>
    <vt:vector size="49"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Разделы ФОП</vt:lpstr>
      <vt:lpstr>ФООП  Система оценки</vt:lpstr>
      <vt:lpstr>Оценка планируемых результатов ФОП</vt:lpstr>
      <vt:lpstr>Метапредметные результаты ФОП ООО (п.17)</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Динис Баталов</dc:creator>
  <cp:lastModifiedBy>1</cp:lastModifiedBy>
  <cp:revision>64</cp:revision>
  <cp:lastPrinted>2023-09-26T04:38:39Z</cp:lastPrinted>
  <dcterms:created xsi:type="dcterms:W3CDTF">2023-09-20T05:29:19Z</dcterms:created>
  <dcterms:modified xsi:type="dcterms:W3CDTF">2023-09-27T05:03:36Z</dcterms:modified>
</cp:coreProperties>
</file>