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9"/>
  </p:notesMasterIdLst>
  <p:sldIdLst>
    <p:sldId id="275" r:id="rId2"/>
    <p:sldId id="265" r:id="rId3"/>
    <p:sldId id="266" r:id="rId4"/>
    <p:sldId id="267" r:id="rId5"/>
    <p:sldId id="268" r:id="rId6"/>
    <p:sldId id="273" r:id="rId7"/>
    <p:sldId id="269" r:id="rId8"/>
    <p:sldId id="274" r:id="rId9"/>
    <p:sldId id="270" r:id="rId10"/>
    <p:sldId id="271" r:id="rId11"/>
    <p:sldId id="272" r:id="rId12"/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310" r:id="rId21"/>
    <p:sldId id="311" r:id="rId22"/>
    <p:sldId id="369" r:id="rId23"/>
    <p:sldId id="395" r:id="rId24"/>
    <p:sldId id="301" r:id="rId25"/>
    <p:sldId id="423" r:id="rId26"/>
    <p:sldId id="280" r:id="rId27"/>
    <p:sldId id="424" r:id="rId28"/>
    <p:sldId id="425" r:id="rId29"/>
    <p:sldId id="426" r:id="rId30"/>
    <p:sldId id="429" r:id="rId31"/>
    <p:sldId id="428" r:id="rId32"/>
    <p:sldId id="391" r:id="rId33"/>
    <p:sldId id="430" r:id="rId34"/>
    <p:sldId id="431" r:id="rId35"/>
    <p:sldId id="281" r:id="rId36"/>
    <p:sldId id="448" r:id="rId37"/>
    <p:sldId id="450" r:id="rId38"/>
    <p:sldId id="432" r:id="rId39"/>
    <p:sldId id="285" r:id="rId40"/>
    <p:sldId id="390" r:id="rId41"/>
    <p:sldId id="264" r:id="rId42"/>
    <p:sldId id="305" r:id="rId43"/>
    <p:sldId id="452" r:id="rId44"/>
    <p:sldId id="276" r:id="rId45"/>
    <p:sldId id="278" r:id="rId46"/>
    <p:sldId id="451" r:id="rId47"/>
    <p:sldId id="453" r:id="rId48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0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45BF5-0593-4109-8AE1-7A7F2DCBD1EB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6F65AB-4FE0-4207-A897-DD9A31D346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204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6F65AB-4FE0-4207-A897-DD9A31D3467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178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 userDrawn="1"/>
        </p:nvSpPr>
        <p:spPr>
          <a:xfrm>
            <a:off x="0" y="578487"/>
            <a:ext cx="8277226" cy="700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 userDrawn="1"/>
        </p:nvSpPr>
        <p:spPr>
          <a:xfrm>
            <a:off x="442912" y="4680857"/>
            <a:ext cx="8701088" cy="29391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дзаголовок 2"/>
          <p:cNvSpPr txBox="1"/>
          <p:nvPr userDrawn="1"/>
        </p:nvSpPr>
        <p:spPr>
          <a:xfrm>
            <a:off x="8073458" y="4684940"/>
            <a:ext cx="1070543" cy="2857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dirty="0">
                <a:solidFill>
                  <a:schemeClr val="tx1"/>
                </a:solidFill>
              </a:rPr>
              <a:t>uust.ru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  <a:prstGeom prst="rect">
            <a:avLst/>
          </a:prstGeom>
        </p:spPr>
        <p:txBody>
          <a:bodyPr/>
          <a:lstStyle>
            <a:lvl1pPr algn="l">
              <a:defRPr sz="1500">
                <a:solidFill>
                  <a:schemeClr val="tx1"/>
                </a:solidFill>
              </a:defRPr>
            </a:lvl1pPr>
          </a:lstStyle>
          <a:p>
            <a:fld id="{CB07D4DF-2351-4A60-A90B-60ED82532F7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2912" y="200621"/>
            <a:ext cx="2708058" cy="31616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1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476750" y="800100"/>
            <a:ext cx="4295775" cy="36830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0000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Текст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1" y="578486"/>
            <a:ext cx="3263264" cy="7008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8277226" y="116262"/>
            <a:ext cx="495299" cy="4581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36" y="200621"/>
            <a:ext cx="326579" cy="326579"/>
          </a:xfrm>
          <a:prstGeom prst="rect">
            <a:avLst/>
          </a:prstGeom>
        </p:spPr>
      </p:pic>
      <p:sp>
        <p:nvSpPr>
          <p:cNvPr id="27" name="Объект 26"/>
          <p:cNvSpPr>
            <a:spLocks noGrp="1"/>
          </p:cNvSpPr>
          <p:nvPr>
            <p:ph sz="quarter" idx="13" hasCustomPrompt="1"/>
          </p:nvPr>
        </p:nvSpPr>
        <p:spPr>
          <a:xfrm>
            <a:off x="442912" y="800099"/>
            <a:ext cx="3829051" cy="36830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000000"/>
                </a:solidFill>
              </a:defRPr>
            </a:lvl1pPr>
          </a:lstStyle>
          <a:p>
            <a:r>
              <a:rPr lang="ru-RU" dirty="0"/>
              <a:t>Фото</a:t>
            </a:r>
          </a:p>
        </p:txBody>
      </p:sp>
    </p:spTree>
    <p:extLst>
      <p:ext uri="{BB962C8B-B14F-4D97-AF65-F5344CB8AC3E}">
        <p14:creationId xmlns:p14="http://schemas.microsoft.com/office/powerpoint/2010/main" val="314842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 userDrawn="1"/>
        </p:nvSpPr>
        <p:spPr>
          <a:xfrm>
            <a:off x="0" y="578487"/>
            <a:ext cx="8277226" cy="700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42912" y="4680857"/>
            <a:ext cx="8701088" cy="293915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дзаголовок 2"/>
          <p:cNvSpPr txBox="1"/>
          <p:nvPr userDrawn="1"/>
        </p:nvSpPr>
        <p:spPr>
          <a:xfrm>
            <a:off x="8073458" y="4684940"/>
            <a:ext cx="1070543" cy="2857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dirty="0">
                <a:solidFill>
                  <a:schemeClr val="tx1"/>
                </a:solidFill>
              </a:rPr>
              <a:t>uust.ru</a:t>
            </a:r>
            <a:endParaRPr lang="ru-RU" sz="1500" dirty="0">
              <a:solidFill>
                <a:schemeClr val="tx1"/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  <a:prstGeom prst="rect">
            <a:avLst/>
          </a:prstGeom>
        </p:spPr>
        <p:txBody>
          <a:bodyPr/>
          <a:lstStyle>
            <a:lvl1pPr algn="l">
              <a:defRPr sz="1500">
                <a:solidFill>
                  <a:schemeClr val="tx1"/>
                </a:solidFill>
              </a:defRPr>
            </a:lvl1pPr>
          </a:lstStyle>
          <a:p>
            <a:fld id="{CB07D4DF-2351-4A60-A90B-60ED82532F73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2912" y="200621"/>
            <a:ext cx="2708058" cy="31616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12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42911" y="1220384"/>
            <a:ext cx="8329614" cy="326274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0000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Текст</a:t>
            </a:r>
          </a:p>
        </p:txBody>
      </p:sp>
      <p:sp>
        <p:nvSpPr>
          <p:cNvPr id="13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442701" y="714519"/>
            <a:ext cx="8329824" cy="43991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00" b="1">
                <a:solidFill>
                  <a:srgbClr val="000000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5" name="Прямоугольник 14"/>
          <p:cNvSpPr/>
          <p:nvPr userDrawn="1"/>
        </p:nvSpPr>
        <p:spPr>
          <a:xfrm>
            <a:off x="1" y="578486"/>
            <a:ext cx="3263264" cy="7008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0" name="Прямоугольник 19"/>
          <p:cNvSpPr/>
          <p:nvPr userDrawn="1"/>
        </p:nvSpPr>
        <p:spPr>
          <a:xfrm>
            <a:off x="8277226" y="116262"/>
            <a:ext cx="495299" cy="4581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36" y="200621"/>
            <a:ext cx="326579" cy="32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68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2769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2504" cy="138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296" y="1200151"/>
            <a:ext cx="4032504" cy="138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276999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276999"/>
          </a:xfrm>
        </p:spPr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276999"/>
          </a:xfrm>
        </p:spPr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9352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ъект 20"/>
          <p:cNvSpPr>
            <a:spLocks noGrp="1"/>
          </p:cNvSpPr>
          <p:nvPr>
            <p:ph sz="quarter" idx="10"/>
          </p:nvPr>
        </p:nvSpPr>
        <p:spPr>
          <a:xfrm>
            <a:off x="0" y="807244"/>
            <a:ext cx="9144000" cy="4343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578487"/>
            <a:ext cx="8277226" cy="700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442912" y="4680857"/>
            <a:ext cx="8701088" cy="293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дзаголовок 2"/>
          <p:cNvSpPr txBox="1"/>
          <p:nvPr userDrawn="1"/>
        </p:nvSpPr>
        <p:spPr>
          <a:xfrm>
            <a:off x="442913" y="4684940"/>
            <a:ext cx="8701089" cy="2857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Уфимский</a:t>
            </a:r>
            <a:r>
              <a:rPr lang="en-US" sz="1350" baseline="0" dirty="0">
                <a:solidFill>
                  <a:schemeClr val="bg1">
                    <a:lumMod val="65000"/>
                  </a:schemeClr>
                </a:solidFill>
              </a:rPr>
              <a:t> университет науки и технологий</a:t>
            </a:r>
            <a:endParaRPr lang="ru-RU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2912" y="200621"/>
            <a:ext cx="2708058" cy="31616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1" y="578486"/>
            <a:ext cx="3263264" cy="7008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8277226" y="116262"/>
            <a:ext cx="495299" cy="4581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36" y="200621"/>
            <a:ext cx="326579" cy="32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747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Объект 20"/>
          <p:cNvSpPr>
            <a:spLocks noGrp="1"/>
          </p:cNvSpPr>
          <p:nvPr>
            <p:ph sz="quarter" idx="10"/>
          </p:nvPr>
        </p:nvSpPr>
        <p:spPr>
          <a:xfrm>
            <a:off x="0" y="807244"/>
            <a:ext cx="9144000" cy="43434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578487"/>
            <a:ext cx="8277226" cy="700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442912" y="4680857"/>
            <a:ext cx="8701088" cy="293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дзаголовок 2"/>
          <p:cNvSpPr txBox="1"/>
          <p:nvPr userDrawn="1"/>
        </p:nvSpPr>
        <p:spPr>
          <a:xfrm>
            <a:off x="442913" y="4684940"/>
            <a:ext cx="8701089" cy="28575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dirty="0">
                <a:solidFill>
                  <a:schemeClr val="bg1">
                    <a:lumMod val="65000"/>
                  </a:schemeClr>
                </a:solidFill>
              </a:rPr>
              <a:t>Уфимский</a:t>
            </a:r>
            <a:r>
              <a:rPr lang="en-US" sz="1350" baseline="0" dirty="0">
                <a:solidFill>
                  <a:schemeClr val="bg1">
                    <a:lumMod val="65000"/>
                  </a:schemeClr>
                </a:solidFill>
              </a:rPr>
              <a:t> университет науки и технологий</a:t>
            </a:r>
            <a:endParaRPr lang="ru-RU" sz="135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42912" y="200621"/>
            <a:ext cx="2708058" cy="31616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100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16" name="Прямоугольник 15"/>
          <p:cNvSpPr/>
          <p:nvPr userDrawn="1"/>
        </p:nvSpPr>
        <p:spPr>
          <a:xfrm>
            <a:off x="1" y="578486"/>
            <a:ext cx="3263264" cy="70085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8277226" y="116262"/>
            <a:ext cx="495299" cy="4581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636" y="200621"/>
            <a:ext cx="326579" cy="32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2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22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0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4.png"/><Relationship Id="rId11" Type="http://schemas.openxmlformats.org/officeDocument/2006/relationships/image" Target="../media/image69.png"/><Relationship Id="rId5" Type="http://schemas.openxmlformats.org/officeDocument/2006/relationships/image" Target="../media/image6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794993-29F9-D2B6-2803-2FA268AD5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809750"/>
            <a:ext cx="7772400" cy="1292662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Межвузовский кампус и УУНИТ: новые возможности для развития технического и естественно-научного образования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13F0D9-B5B9-EB85-A837-A58A574A52F9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295400" y="3562350"/>
            <a:ext cx="6400800" cy="1477328"/>
          </a:xfrm>
        </p:spPr>
        <p:txBody>
          <a:bodyPr/>
          <a:lstStyle/>
          <a:p>
            <a:pPr algn="just"/>
            <a:r>
              <a:rPr lang="ru-RU" sz="2400" dirty="0"/>
              <a:t>Базунова Марина Викторовна, кандидат химических наук, доцент кафедры высокомолекулярных соединений и общей химической технологии ИХЗЧС ФГБОУ ВО </a:t>
            </a:r>
            <a:r>
              <a:rPr lang="ru-RU" sz="2400" dirty="0" err="1"/>
              <a:t>УУНиТ</a:t>
            </a:r>
            <a:r>
              <a:rPr lang="ru-RU" sz="2400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C2FC489-BBAD-84C7-D873-A688C043B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361950"/>
            <a:ext cx="942975" cy="8667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D65974C-9D0D-FEAF-8559-A822288F5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9" y="325693"/>
            <a:ext cx="159669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46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542076"/>
            <a:ext cx="7772400" cy="430887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7030A0"/>
                </a:solidFill>
              </a:rPr>
              <a:t>Межвузовский кампус Евразийского НОЦ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ECD533-B10B-266A-939B-FBCF38D09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99" y="1064874"/>
            <a:ext cx="6599959" cy="407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4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15000" y="0"/>
            <a:ext cx="3429000" cy="4422041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Межвузовский кампус – это единая научно-образовательная среда, объединяющая ресурсы пяти ведущих университетов Республики Башкортостан: </a:t>
            </a:r>
            <a:r>
              <a:rPr lang="ru-RU" dirty="0" err="1">
                <a:solidFill>
                  <a:srgbClr val="7030A0"/>
                </a:solidFill>
              </a:rPr>
              <a:t>УУНиТ</a:t>
            </a:r>
            <a:r>
              <a:rPr lang="ru-RU" dirty="0">
                <a:solidFill>
                  <a:srgbClr val="7030A0"/>
                </a:solidFill>
              </a:rPr>
              <a:t>, БГМУ, УГНТУ, </a:t>
            </a:r>
            <a:r>
              <a:rPr lang="ru-RU" dirty="0" err="1">
                <a:solidFill>
                  <a:srgbClr val="7030A0"/>
                </a:solidFill>
              </a:rPr>
              <a:t>БашГАУ</a:t>
            </a:r>
            <a:r>
              <a:rPr lang="ru-RU" dirty="0">
                <a:solidFill>
                  <a:srgbClr val="7030A0"/>
                </a:solidFill>
              </a:rPr>
              <a:t> и БГПУ. Он обеспечивает доступ студентов и молодых учёных к общей инфраструктуре: лабораториям, образовательным программам и проектным трекам – вне зависимости от принадлежности к конкретному вузу. Это формирует принцип открытой науки и образования, а также сквозную модель подготовки «от школы до индустрии».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6798E4-B207-2A8A-417C-36890EAA5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3950"/>
            <a:ext cx="5562600" cy="312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2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419600" y="152579"/>
            <a:ext cx="4724400" cy="4785181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Кампус является физической и инфраструктурной основой Евразийского НОЦ мирового уровня, обеспечивая реализацию междисциплинарных проектов университетов, научных организаций и индустриальных партнёров. На практике это означает создание единого контура, где научные разработки сразу проходят путь от идеи до внедрения в экономику и промышленность.</a:t>
            </a:r>
          </a:p>
          <a:p>
            <a:r>
              <a:rPr lang="ru-RU" sz="1600" b="1" dirty="0">
                <a:solidFill>
                  <a:srgbClr val="7030A0"/>
                </a:solidFill>
              </a:rPr>
              <a:t>Ключевая миссия проекта </a:t>
            </a:r>
            <a:r>
              <a:rPr lang="ru-RU" sz="1600" dirty="0">
                <a:solidFill>
                  <a:srgbClr val="7030A0"/>
                </a:solidFill>
              </a:rPr>
              <a:t>– формирование современной среды генерации знаний и технологий, развитие человеческого капитала и ускорение трансфера научных разработок в экономику. Кампус формирует модель непрерывного образовательного пути «от школы до индустрии», объединяя раннюю профориентацию, университетское обучение, исследования и последующее трудоустройство в высокотехнологичных секторах.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969C29-5B11-B32A-52F1-F0982644C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2737"/>
            <a:ext cx="415766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09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76600" y="205740"/>
            <a:ext cx="5685945" cy="5232202"/>
          </a:xfrm>
        </p:spPr>
        <p:txBody>
          <a:bodyPr/>
          <a:lstStyle/>
          <a:p>
            <a:r>
              <a:rPr lang="ru-RU" sz="1600" dirty="0">
                <a:solidFill>
                  <a:srgbClr val="7030A0"/>
                </a:solidFill>
              </a:rPr>
              <a:t>В широком смысле кампус – это не просто инфраструктура, а комплексная экосистема площадью 142 468 м², объединяющая образование, науку, инновации, молодежную политику и городскую среду. Проект реализуется в рамках федеральной программы создания сети университетских кампусов, инициированной по поручению Президента России в 2021 году, и входит в число восьми победителей первого конкурсного отбора </a:t>
            </a:r>
            <a:r>
              <a:rPr lang="ru-RU" sz="1600" dirty="0" err="1">
                <a:solidFill>
                  <a:srgbClr val="7030A0"/>
                </a:solidFill>
              </a:rPr>
              <a:t>Минобрнауки</a:t>
            </a:r>
            <a:r>
              <a:rPr lang="ru-RU" sz="1600" dirty="0">
                <a:solidFill>
                  <a:srgbClr val="7030A0"/>
                </a:solidFill>
              </a:rPr>
              <a:t> РФ.</a:t>
            </a:r>
          </a:p>
          <a:p>
            <a:r>
              <a:rPr lang="ru-RU" sz="1600" dirty="0">
                <a:solidFill>
                  <a:srgbClr val="7030A0"/>
                </a:solidFill>
              </a:rPr>
              <a:t>Проект реализуется в 2023–2027 годах с общим объёмом инвестиций 27,01 млрд рублей (до 28,5 млрд по ФЭМ) и рассчитан на размещение более 4 тысяч человек в жилой инфраструктуре. Кампус включает учебные, научные, жилые и общественные пространства, а также офисы индустриальных партнёров и технологические зоны.</a:t>
            </a:r>
          </a:p>
          <a:p>
            <a:r>
              <a:rPr lang="ru-RU" sz="1600" dirty="0">
                <a:solidFill>
                  <a:srgbClr val="7030A0"/>
                </a:solidFill>
              </a:rPr>
              <a:t> Строительство ведётся в две очереди. Первая очередь – IQ-парк (37,5 тыс. м²) – введена в декабре 2023 года и открыта 1 февраля 2024 года. Вторая очередь включает Геномный центр (5 тыс. м², открыт 4 апреля 2025 года) и Главное здание площадью 100 тыс. м², ввод которого запланирован на 2027 год.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4E7983-0EBE-6745-7A59-470A76E44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55" y="514350"/>
            <a:ext cx="3040707" cy="3761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3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19400" y="57150"/>
            <a:ext cx="6309852" cy="1981200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7030A0"/>
                </a:solidFill>
              </a:rPr>
              <a:t>Создание сети современных кампусов является федеральным проектом, реализуемым в рамках национального проекта «Молодёжь и дети». Его ключевая цель – формирование современной, комфортной и технологичной инфраструктуры для профессионального и личностного развития молодёжи, а также повышение качества условий проживания студентов в университетских кампусах и общежитиях.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07C008-8344-4DC0-09A5-B50A8E358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" y="2038350"/>
            <a:ext cx="4645519" cy="30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967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2400" y="22613"/>
            <a:ext cx="4876800" cy="4985980"/>
          </a:xfrm>
        </p:spPr>
        <p:txBody>
          <a:bodyPr/>
          <a:lstStyle/>
          <a:p>
            <a:pPr algn="just"/>
            <a:r>
              <a:rPr lang="ru-RU" sz="1700" dirty="0">
                <a:solidFill>
                  <a:srgbClr val="7030A0"/>
                </a:solidFill>
              </a:rPr>
              <a:t>Торжественный запуск кампуса начался с ввода </a:t>
            </a:r>
            <a:r>
              <a:rPr lang="ru-RU" sz="1700" b="1" dirty="0">
                <a:solidFill>
                  <a:srgbClr val="7030A0"/>
                </a:solidFill>
              </a:rPr>
              <a:t>IQ-парка</a:t>
            </a:r>
            <a:r>
              <a:rPr lang="ru-RU" sz="1700" dirty="0">
                <a:solidFill>
                  <a:srgbClr val="7030A0"/>
                </a:solidFill>
              </a:rPr>
              <a:t> – первого действующего объекта, ставшего научно-образовательным и инновационным технопарком. Здесь размещены 22 университетские лаборатории, 25 офисов индустриальных партнёров, </a:t>
            </a:r>
            <a:r>
              <a:rPr lang="ru-RU" sz="1700" dirty="0" err="1">
                <a:solidFill>
                  <a:srgbClr val="7030A0"/>
                </a:solidFill>
              </a:rPr>
              <a:t>стартап</a:t>
            </a:r>
            <a:r>
              <a:rPr lang="ru-RU" sz="1700" dirty="0">
                <a:solidFill>
                  <a:srgbClr val="7030A0"/>
                </a:solidFill>
              </a:rPr>
              <a:t>-студия и центр предпринимательства, что позволило сразу запустить полный цикл исследовательской и проектной деятельности.</a:t>
            </a:r>
          </a:p>
          <a:p>
            <a:pPr algn="just"/>
            <a:r>
              <a:rPr lang="ru-RU" sz="1700" b="1" dirty="0">
                <a:solidFill>
                  <a:srgbClr val="7030A0"/>
                </a:solidFill>
              </a:rPr>
              <a:t>Геномный центр </a:t>
            </a:r>
            <a:r>
              <a:rPr lang="ru-RU" sz="1700" dirty="0">
                <a:solidFill>
                  <a:srgbClr val="7030A0"/>
                </a:solidFill>
              </a:rPr>
              <a:t>стал ключевым объектом второй очереди. Он объединяет Центр интеллектуальной генетики Уфимского федерального исследовательского центра РАН и образовательный кластер «Школа 21+» </a:t>
            </a:r>
            <a:r>
              <a:rPr lang="ru-RU" sz="1700" dirty="0" err="1">
                <a:solidFill>
                  <a:srgbClr val="7030A0"/>
                </a:solidFill>
              </a:rPr>
              <a:t>Сбера</a:t>
            </a:r>
            <a:r>
              <a:rPr lang="ru-RU" sz="1700" dirty="0">
                <a:solidFill>
                  <a:srgbClr val="7030A0"/>
                </a:solidFill>
              </a:rPr>
              <a:t>. Центр развивает направления генетики, </a:t>
            </a:r>
            <a:r>
              <a:rPr lang="ru-RU" sz="1700" dirty="0" err="1">
                <a:solidFill>
                  <a:srgbClr val="7030A0"/>
                </a:solidFill>
              </a:rPr>
              <a:t>биоинформатики</a:t>
            </a:r>
            <a:r>
              <a:rPr lang="ru-RU" sz="1700" dirty="0">
                <a:solidFill>
                  <a:srgbClr val="7030A0"/>
                </a:solidFill>
              </a:rPr>
              <a:t>, ИИ и персонализированной медицины, продолжая сильную региональную школу, где выявлены гены более чем 20 наследственных заболеваний и созданы ДНК-тест-системы.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2A2DA0-15F6-F463-4616-50C8655666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25686"/>
            <a:ext cx="3719816" cy="24810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B6908E-6296-3D12-6034-4217B924B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529512"/>
            <a:ext cx="3728783" cy="247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48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1384995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Уникальность уфимского кампуса – в сочетании масштабной научной инфраструктуры с современными цифровыми и креативными форматами. Он одновременно является университетским, исследовательским, индустриальным и городским пространством.</a:t>
            </a:r>
            <a:br>
              <a:rPr lang="ru-RU" dirty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0" y="2275244"/>
            <a:ext cx="4724400" cy="2769989"/>
          </a:xfrm>
        </p:spPr>
        <p:txBody>
          <a:bodyPr/>
          <a:lstStyle/>
          <a:p>
            <a:endParaRPr lang="ru-RU" dirty="0">
              <a:solidFill>
                <a:srgbClr val="7030A0"/>
              </a:solidFill>
            </a:endParaRPr>
          </a:p>
          <a:p>
            <a:r>
              <a:rPr lang="ru-RU" dirty="0">
                <a:solidFill>
                  <a:srgbClr val="7030A0"/>
                </a:solidFill>
              </a:rPr>
              <a:t>Яркий пример – Центр </a:t>
            </a:r>
            <a:r>
              <a:rPr lang="ru-RU" dirty="0" err="1">
                <a:solidFill>
                  <a:srgbClr val="7030A0"/>
                </a:solidFill>
              </a:rPr>
              <a:t>киберспорта</a:t>
            </a:r>
            <a:r>
              <a:rPr lang="ru-RU" dirty="0">
                <a:solidFill>
                  <a:srgbClr val="7030A0"/>
                </a:solidFill>
              </a:rPr>
              <a:t> и спортивного программирования «СПАРКС», объединяющий </a:t>
            </a:r>
            <a:r>
              <a:rPr lang="ru-RU" dirty="0" err="1">
                <a:solidFill>
                  <a:srgbClr val="7030A0"/>
                </a:solidFill>
              </a:rPr>
              <a:t>киберспорт</a:t>
            </a:r>
            <a:r>
              <a:rPr lang="ru-RU" dirty="0">
                <a:solidFill>
                  <a:srgbClr val="7030A0"/>
                </a:solidFill>
              </a:rPr>
              <a:t>, спортивное программирование и деятельность региональной федерации. Центр открыт для студентов и школьников, проводит </a:t>
            </a:r>
            <a:r>
              <a:rPr lang="ru-RU" dirty="0" err="1">
                <a:solidFill>
                  <a:srgbClr val="7030A0"/>
                </a:solidFill>
              </a:rPr>
              <a:t>хакатоны</a:t>
            </a:r>
            <a:r>
              <a:rPr lang="ru-RU" dirty="0">
                <a:solidFill>
                  <a:srgbClr val="7030A0"/>
                </a:solidFill>
              </a:rPr>
              <a:t>, соревнования и IT-проекты, формируя компетенции в сфере цифровой экономики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38E6C8C-C698-BEDC-474A-5E02DD20A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85950"/>
            <a:ext cx="4724400" cy="316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28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67200" y="205741"/>
            <a:ext cx="4648200" cy="4937760"/>
          </a:xfrm>
        </p:spPr>
        <p:txBody>
          <a:bodyPr/>
          <a:lstStyle/>
          <a:p>
            <a:pPr algn="just"/>
            <a:r>
              <a:rPr lang="ru-RU" dirty="0">
                <a:solidFill>
                  <a:srgbClr val="7030A0"/>
                </a:solidFill>
              </a:rPr>
              <a:t>Исследования в кампусе формируются в соответствии с приоритетами научно-технологического развития региона и страны. Основные направления включают биомедицину и генетику, инжиниринг и передовые производственные технологии, цифровую и зелёную химию, а также исследования «новой среды жизни» – экологии, декарбонизации, городской среды и креативных индустрий.</a:t>
            </a:r>
          </a:p>
          <a:p>
            <a:pPr algn="just"/>
            <a:r>
              <a:rPr lang="ru-RU" dirty="0">
                <a:solidFill>
                  <a:srgbClr val="7030A0"/>
                </a:solidFill>
              </a:rPr>
              <a:t>Отдельный акцент сделан на междисциплинарности: проекты объединяют медицину, IT, инженерные науки и цифровые технологии. Это позволяет развивать персонализированную медицину, искусственный интеллект, робототехнику и технологии умных систем с ориентацией на практическое внедрение.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A3795B-FA2C-0250-7F2A-DFC5729A2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21509"/>
            <a:ext cx="3733800" cy="277342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C305BED-984A-D6F7-7441-8BAF86FF18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2809362"/>
            <a:ext cx="3857797" cy="204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741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38600" y="205740"/>
            <a:ext cx="4648200" cy="4431983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Кампус функционирует как площадка полного инновационного цикла – от фундаментальных исследований до промышленного внедрения. Индустриальные партнёры участвуют в постановке задач, совместных НИОКР, тестировании технологий и подготовке кадров.</a:t>
            </a:r>
            <a:br>
              <a:rPr lang="ru-RU" dirty="0">
                <a:solidFill>
                  <a:srgbClr val="7030A0"/>
                </a:solidFill>
              </a:rPr>
            </a:b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Среди ключевых партнёров наших лабораторий: НПП «Полигон», ООО «Газпром </a:t>
            </a:r>
            <a:r>
              <a:rPr lang="ru-RU" dirty="0" err="1">
                <a:solidFill>
                  <a:srgbClr val="7030A0"/>
                </a:solidFill>
              </a:rPr>
              <a:t>Нефтехим</a:t>
            </a:r>
            <a:r>
              <a:rPr lang="ru-RU" dirty="0">
                <a:solidFill>
                  <a:srgbClr val="7030A0"/>
                </a:solidFill>
              </a:rPr>
              <a:t> Салават», АО «</a:t>
            </a:r>
            <a:r>
              <a:rPr lang="ru-RU" dirty="0" err="1">
                <a:solidFill>
                  <a:srgbClr val="7030A0"/>
                </a:solidFill>
              </a:rPr>
              <a:t>Полиэф</a:t>
            </a:r>
            <a:r>
              <a:rPr lang="ru-RU" dirty="0">
                <a:solidFill>
                  <a:srgbClr val="7030A0"/>
                </a:solidFill>
              </a:rPr>
              <a:t>», ПАО ОДК УМПО, ГК «</a:t>
            </a:r>
            <a:r>
              <a:rPr lang="ru-RU" dirty="0" err="1">
                <a:solidFill>
                  <a:srgbClr val="7030A0"/>
                </a:solidFill>
              </a:rPr>
              <a:t>Таврос</a:t>
            </a:r>
            <a:r>
              <a:rPr lang="ru-RU" dirty="0">
                <a:solidFill>
                  <a:srgbClr val="7030A0"/>
                </a:solidFill>
              </a:rPr>
              <a:t>», «Башкирские распределительные тепловые сети», «Лексема» и «</a:t>
            </a:r>
            <a:r>
              <a:rPr lang="ru-RU" dirty="0" err="1">
                <a:solidFill>
                  <a:srgbClr val="7030A0"/>
                </a:solidFill>
              </a:rPr>
              <a:t>Авиватех</a:t>
            </a:r>
            <a:r>
              <a:rPr lang="ru-RU" dirty="0">
                <a:solidFill>
                  <a:srgbClr val="7030A0"/>
                </a:solidFill>
              </a:rPr>
              <a:t>». Форматы сотрудничества включают совместные лаборатории, консорциумы и образовательные программы.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5D76C0-7A09-2428-9048-F73CF6A8A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25718"/>
            <a:ext cx="2038350" cy="9525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2809959-6B5A-9DCA-FF95-E33CFFB19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30111"/>
            <a:ext cx="1809750" cy="10096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689144D-BCC8-BAC9-5EFE-D9C4735CB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417" y="1621462"/>
            <a:ext cx="2105233" cy="14836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F0E123-9789-B01E-A682-27E88CCC4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025" y="2672715"/>
            <a:ext cx="2047875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99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0" y="133350"/>
            <a:ext cx="3962400" cy="4154984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Кампус является одной из крупнейших просветительских площадок региона: его посетили более 200 тысяч человек, проведено свыше 1000 мероприятий. Здесь регулярно проходят лекции, научные фестивали, </a:t>
            </a:r>
            <a:r>
              <a:rPr lang="ru-RU" dirty="0" err="1">
                <a:solidFill>
                  <a:srgbClr val="7030A0"/>
                </a:solidFill>
              </a:rPr>
              <a:t>хакатоны</a:t>
            </a:r>
            <a:r>
              <a:rPr lang="ru-RU" dirty="0">
                <a:solidFill>
                  <a:srgbClr val="7030A0"/>
                </a:solidFill>
              </a:rPr>
              <a:t>, экскурсии для школьников и дни карьеры.</a:t>
            </a:r>
          </a:p>
          <a:p>
            <a:endParaRPr lang="ru-RU" dirty="0">
              <a:solidFill>
                <a:srgbClr val="7030A0"/>
              </a:solidFill>
            </a:endParaRPr>
          </a:p>
          <a:p>
            <a:r>
              <a:rPr lang="ru-RU" dirty="0">
                <a:solidFill>
                  <a:srgbClr val="7030A0"/>
                </a:solidFill>
              </a:rPr>
              <a:t>Особое внимание уделяется работе со школьниками 6–11 классов, которые знакомятся с лабораториями, исследовательскими направлениями и профессиями будущего. Кампус также объединяет пространства Российского общества «Знание», РГО, РВИО и РИО, формируя федеральную просветительскую инфраструктуру.</a:t>
            </a:r>
          </a:p>
          <a:p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8DEBB0-735A-5A91-1D30-D7D1B34C1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276350"/>
            <a:ext cx="4546600" cy="340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09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802" y="141858"/>
            <a:ext cx="8970177" cy="50016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802" y="141858"/>
            <a:ext cx="8864968" cy="48414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71" y="68641"/>
            <a:ext cx="9121128" cy="505655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218123" y="0"/>
            <a:ext cx="8169116" cy="599123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ИНСТИТУТ ХИМИИ И ЗАЩИТЫ </a:t>
            </a:r>
            <a:br>
              <a:rPr lang="ru-RU" b="1" dirty="0">
                <a:latin typeface="+mn-lt"/>
                <a:cs typeface="Arial" panose="020B0604020202020204" pitchFamily="34" charset="0"/>
                <a:sym typeface="+mn-ea"/>
              </a:rPr>
            </a:br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В ЧРЕЗВЫЧАЙНЫХ СИТУАЦИЯХ </a:t>
            </a:r>
            <a:endParaRPr lang="ru-RU" altLang="en-US" dirty="0"/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altLang="en-US"/>
          </a:p>
          <a:p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74343" y="4681835"/>
            <a:ext cx="1134126" cy="230832"/>
          </a:xfrm>
        </p:spPr>
        <p:txBody>
          <a:bodyPr/>
          <a:lstStyle/>
          <a:p>
            <a:fld id="{CB07D4DF-2351-4A60-A90B-60ED82532F73}" type="slidenum">
              <a:rPr lang="ru-RU" smtClean="0"/>
              <a:t>20</a:t>
            </a:fld>
            <a:endParaRPr lang="ru-RU" dirty="0"/>
          </a:p>
        </p:txBody>
      </p:sp>
      <p:pic>
        <p:nvPicPr>
          <p:cNvPr id="6" name="Рисунок 3"/>
          <p:cNvPicPr>
            <a:picLocks noGrp="1" noChangeAspect="1"/>
          </p:cNvPicPr>
          <p:nvPr>
            <p:ph sz="quarter" idx="13"/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99574" y="1116331"/>
            <a:ext cx="3934778" cy="2997041"/>
          </a:xfrm>
          <a:prstGeom prst="rect">
            <a:avLst/>
          </a:prstGeom>
        </p:spPr>
      </p:pic>
      <p:pic>
        <p:nvPicPr>
          <p:cNvPr id="1028" name="Picture 4" descr="https://avatars.mds.yandex.net/i?id=e95c60f1f8922f77e3e70bc4da44ea38_l-9042901-images-thumbs&amp;n=1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122" y="1116330"/>
            <a:ext cx="4698683" cy="2910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9984" y="3523298"/>
            <a:ext cx="2007870" cy="1457801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7"/>
          <a:srcRect l="18159" t="16202" r="13121" b="17542"/>
          <a:stretch>
            <a:fillRect/>
          </a:stretch>
        </p:blipFill>
        <p:spPr>
          <a:xfrm>
            <a:off x="118586" y="87154"/>
            <a:ext cx="1569720" cy="151495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36080" y="4668579"/>
            <a:ext cx="1134126" cy="230832"/>
          </a:xfrm>
        </p:spPr>
        <p:txBody>
          <a:bodyPr/>
          <a:lstStyle/>
          <a:p>
            <a:fld id="{DB5AFA45-59E8-4BB1-815B-AE6194DA9FAD}" type="slidenum">
              <a:rPr lang="ru-RU" smtClean="0"/>
              <a:t>21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2581" y="175507"/>
            <a:ext cx="6565386" cy="316166"/>
          </a:xfrm>
        </p:spPr>
        <p:txBody>
          <a:bodyPr/>
          <a:lstStyle/>
          <a:p>
            <a:r>
              <a:rPr lang="ru-RU" sz="2700" dirty="0"/>
              <a:t>7 кафедр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581" y="976766"/>
            <a:ext cx="27529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v"/>
            </a:pPr>
            <a:r>
              <a:rPr lang="ru-RU" i="0" dirty="0">
                <a:solidFill>
                  <a:schemeClr val="tx2">
                    <a:lumMod val="10000"/>
                  </a:schemeClr>
                </a:solidFill>
                <a:effectLst/>
              </a:rPr>
              <a:t>Аналитической химии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2581" y="1339925"/>
            <a:ext cx="3522345" cy="60721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14313" indent="-214313" algn="l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Б</a:t>
            </a:r>
            <a:r>
              <a:rPr lang="ru-RU" i="0" dirty="0">
                <a:solidFill>
                  <a:schemeClr val="tx2">
                    <a:lumMod val="10000"/>
                  </a:schemeClr>
                </a:solidFill>
                <a:effectLst/>
              </a:rPr>
              <a:t>езопасности производства и промышленной экологии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0198" y="2418631"/>
            <a:ext cx="4597718" cy="317659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14313" indent="-214313" algn="l">
              <a:buFont typeface="Wingdings" panose="05000000000000000000" pitchFamily="2" charset="2"/>
              <a:buChar char="v"/>
            </a:pPr>
            <a:r>
              <a:rPr lang="ru-RU" i="0" dirty="0">
                <a:solidFill>
                  <a:schemeClr val="tx2">
                    <a:lumMod val="10000"/>
                  </a:schemeClr>
                </a:solidFill>
                <a:effectLst/>
              </a:rPr>
              <a:t>Органической и биоорганической химии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3587" y="1901151"/>
            <a:ext cx="4584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l">
              <a:buFont typeface="Wingdings" panose="05000000000000000000" pitchFamily="2" charset="2"/>
              <a:buChar char="v"/>
            </a:pPr>
            <a:r>
              <a:rPr lang="ru-RU" i="0" dirty="0">
                <a:solidFill>
                  <a:schemeClr val="tx2">
                    <a:lumMod val="10000"/>
                  </a:schemeClr>
                </a:solidFill>
                <a:effectLst/>
              </a:rPr>
              <a:t>Высокомолекулярных соединений </a:t>
            </a:r>
            <a:br>
              <a:rPr lang="ru-RU" i="0" dirty="0">
                <a:solidFill>
                  <a:schemeClr val="tx2">
                    <a:lumMod val="10000"/>
                  </a:schemeClr>
                </a:solidFill>
                <a:effectLst/>
              </a:rPr>
            </a:br>
            <a:r>
              <a:rPr lang="ru-RU" i="0" dirty="0">
                <a:solidFill>
                  <a:schemeClr val="tx2">
                    <a:lumMod val="10000"/>
                  </a:schemeClr>
                </a:solidFill>
                <a:effectLst/>
              </a:rPr>
              <a:t>и общей химической технологии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080" y="3290839"/>
            <a:ext cx="4584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Font typeface="Wingdings" panose="05000000000000000000" pitchFamily="2" charset="2"/>
              <a:buChar char="v"/>
            </a:pP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Пожарной безопасности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3951" y="2853067"/>
            <a:ext cx="4584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l">
              <a:buFont typeface="Wingdings" panose="05000000000000000000" pitchFamily="2" charset="2"/>
              <a:buChar char="v"/>
            </a:pPr>
            <a:r>
              <a:rPr lang="ru-RU" i="0" dirty="0">
                <a:solidFill>
                  <a:schemeClr val="tx1">
                    <a:lumMod val="50000"/>
                  </a:schemeClr>
                </a:solidFill>
                <a:effectLst/>
              </a:rPr>
              <a:t>Неорганической и технической химии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2522" y="3596476"/>
            <a:ext cx="4077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 algn="l">
              <a:buFont typeface="Wingdings" panose="05000000000000000000" pitchFamily="2" charset="2"/>
              <a:buChar char="v"/>
            </a:pPr>
            <a:r>
              <a:rPr lang="ru-RU" i="0" dirty="0">
                <a:solidFill>
                  <a:schemeClr val="tx1">
                    <a:lumMod val="50000"/>
                  </a:schemeClr>
                </a:solidFill>
                <a:effectLst/>
              </a:rPr>
              <a:t>Физической химии и химической экологии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8219" y="1681096"/>
            <a:ext cx="438165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l">
              <a:buFont typeface="Wingdings" panose="05000000000000000000" pitchFamily="2" charset="2"/>
              <a:buChar char="v"/>
            </a:pPr>
            <a:r>
              <a:rPr lang="ru-RU" sz="1350" dirty="0">
                <a:cs typeface="Arial" panose="020B0604020202020204" pitchFamily="34" charset="0"/>
              </a:rPr>
              <a:t>Орган по </a:t>
            </a:r>
            <a:r>
              <a:rPr lang="ru-RU" sz="1350" dirty="0" err="1">
                <a:cs typeface="Arial" panose="020B0604020202020204" pitchFamily="34" charset="0"/>
              </a:rPr>
              <a:t>валидации</a:t>
            </a:r>
            <a:r>
              <a:rPr lang="ru-RU" sz="1350" dirty="0">
                <a:cs typeface="Arial" panose="020B0604020202020204" pitchFamily="34" charset="0"/>
              </a:rPr>
              <a:t> и верификации парниковых газов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4555321" y="981154"/>
            <a:ext cx="43430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v"/>
            </a:pPr>
            <a:r>
              <a:rPr lang="ru-RU" sz="1350" dirty="0">
                <a:cs typeface="Arial" panose="020B0604020202020204" pitchFamily="34" charset="0"/>
              </a:rPr>
              <a:t>«Прототипирование технологий органического синтеза» совместно с ООО «</a:t>
            </a:r>
            <a:r>
              <a:rPr lang="ru-RU" sz="1350" dirty="0" err="1">
                <a:cs typeface="Arial" panose="020B0604020202020204" pitchFamily="34" charset="0"/>
              </a:rPr>
              <a:t>Газохим</a:t>
            </a:r>
            <a:r>
              <a:rPr lang="ru-RU" sz="1350" dirty="0">
                <a:cs typeface="Arial" panose="020B0604020202020204" pitchFamily="34" charset="0"/>
              </a:rPr>
              <a:t> Инжиниринг»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4548218" y="2222387"/>
            <a:ext cx="4270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v"/>
            </a:pPr>
            <a:r>
              <a:rPr lang="ru-RU" b="0" i="0" dirty="0">
                <a:effectLst/>
              </a:rPr>
              <a:t>Лаборатория </a:t>
            </a:r>
            <a:r>
              <a:rPr lang="ru-RU" b="0" i="0" dirty="0" err="1">
                <a:effectLst/>
              </a:rPr>
              <a:t>энантиоселективных</a:t>
            </a:r>
            <a:r>
              <a:rPr lang="ru-RU" b="0" i="0" dirty="0">
                <a:effectLst/>
              </a:rPr>
              <a:t> сорбционных процессов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4552756" y="2851957"/>
            <a:ext cx="43919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v"/>
            </a:pPr>
            <a:r>
              <a:rPr lang="ru-RU" b="0" i="0" dirty="0">
                <a:effectLst/>
              </a:rPr>
              <a:t>Лаборатория «Электрохимические сенсоры и сенсорные системы»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567667" y="3481526"/>
            <a:ext cx="436217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Wingdings" panose="05000000000000000000" pitchFamily="2" charset="2"/>
              <a:buChar char="v"/>
            </a:pPr>
            <a:r>
              <a:rPr lang="ru-RU" b="0" i="0" dirty="0">
                <a:effectLst/>
              </a:rPr>
              <a:t>Студенческое конструкторское бюро «</a:t>
            </a:r>
            <a:r>
              <a:rPr lang="en-US" b="0" i="0" dirty="0">
                <a:effectLst/>
              </a:rPr>
              <a:t>Safety Lab»</a:t>
            </a:r>
            <a:endParaRPr lang="ru-RU" b="0" i="0" dirty="0">
              <a:effectLst/>
            </a:endParaRPr>
          </a:p>
          <a:p>
            <a:pPr algn="just"/>
            <a:endParaRPr lang="ru-RU" sz="1350" dirty="0"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v"/>
            </a:pPr>
            <a:r>
              <a:rPr lang="ru-RU" sz="1350" dirty="0">
                <a:cs typeface="Arial" panose="020B0604020202020204" pitchFamily="34" charset="0"/>
              </a:rPr>
              <a:t>Лаборатория </a:t>
            </a:r>
            <a:r>
              <a:rPr lang="ru-RU" sz="1350" dirty="0" err="1">
                <a:cs typeface="Arial" panose="020B0604020202020204" pitchFamily="34" charset="0"/>
              </a:rPr>
              <a:t>рециклинга</a:t>
            </a:r>
            <a:r>
              <a:rPr lang="ru-RU" sz="1350" dirty="0">
                <a:cs typeface="Arial" panose="020B0604020202020204" pitchFamily="34" charset="0"/>
              </a:rPr>
              <a:t> и модификации полимеров </a:t>
            </a:r>
          </a:p>
          <a:p>
            <a:endParaRPr lang="ru-RU" dirty="0"/>
          </a:p>
        </p:txBody>
      </p:sp>
      <p:sp>
        <p:nvSpPr>
          <p:cNvPr id="29" name="Заголовок 3"/>
          <p:cNvSpPr txBox="1"/>
          <p:nvPr/>
        </p:nvSpPr>
        <p:spPr>
          <a:xfrm>
            <a:off x="4491990" y="170974"/>
            <a:ext cx="4149090" cy="3162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dirty="0"/>
              <a:t>Современные лаборатории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492645" y="632460"/>
            <a:ext cx="62676" cy="35509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50000"/>
                </a:schemeClr>
              </a:gs>
              <a:gs pos="82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мещающее содержимое 2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874"/>
          <a:stretch>
            <a:fillRect/>
          </a:stretch>
        </p:blipFill>
        <p:spPr>
          <a:xfrm>
            <a:off x="5289232" y="374533"/>
            <a:ext cx="3854768" cy="2891314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9" y="374533"/>
            <a:ext cx="2953226" cy="3937635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-144447" y="4293970"/>
            <a:ext cx="2511608" cy="4605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b="1" dirty="0"/>
              <a:t>Лаборатория Промышленной экологии</a:t>
            </a:r>
          </a:p>
        </p:txBody>
      </p:sp>
      <p:pic>
        <p:nvPicPr>
          <p:cNvPr id="4" name="Замещающее содержимое 3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2757964" y="2343350"/>
            <a:ext cx="3510439" cy="2632710"/>
          </a:xfrm>
          <a:prstGeom prst="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2966226" y="1405138"/>
            <a:ext cx="2393351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1725" b="1" dirty="0"/>
              <a:t>Кафедра Неорганической и технической химии</a:t>
            </a:r>
            <a:r>
              <a:rPr lang="ru-RU" altLang="en-US" sz="1650" b="1" dirty="0"/>
              <a:t> </a:t>
            </a:r>
          </a:p>
        </p:txBody>
      </p:sp>
      <p:sp>
        <p:nvSpPr>
          <p:cNvPr id="10" name="Текстовое поле 9"/>
          <p:cNvSpPr txBox="1"/>
          <p:nvPr/>
        </p:nvSpPr>
        <p:spPr>
          <a:xfrm>
            <a:off x="6659206" y="3300259"/>
            <a:ext cx="25523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cs typeface="Arial" panose="020B0604020202020204" pitchFamily="34" charset="0"/>
                <a:sym typeface="+mn-ea"/>
              </a:rPr>
              <a:t>Лаборатория </a:t>
            </a:r>
            <a:r>
              <a:rPr lang="ru-RU" b="1" dirty="0" err="1">
                <a:cs typeface="Arial" panose="020B0604020202020204" pitchFamily="34" charset="0"/>
                <a:sym typeface="+mn-ea"/>
              </a:rPr>
              <a:t>рециклинга</a:t>
            </a:r>
            <a:r>
              <a:rPr lang="ru-RU" b="1" dirty="0">
                <a:cs typeface="Arial" panose="020B0604020202020204" pitchFamily="34" charset="0"/>
                <a:sym typeface="+mn-ea"/>
              </a:rPr>
              <a:t> и модификации полимеров </a:t>
            </a:r>
            <a:endParaRPr lang="ru-RU" b="1" dirty="0">
              <a:cs typeface="Arial" panose="020B0604020202020204" pitchFamily="34" charset="0"/>
            </a:endParaRPr>
          </a:p>
          <a:p>
            <a:pPr algn="ctr"/>
            <a:r>
              <a:rPr lang="ru-RU" altLang="en-US" b="1" dirty="0"/>
              <a:t>в Межвузовском Кампусе </a:t>
            </a:r>
          </a:p>
        </p:txBody>
      </p:sp>
      <p:sp>
        <p:nvSpPr>
          <p:cNvPr id="11" name="Заголовок 2"/>
          <p:cNvSpPr txBox="1"/>
          <p:nvPr/>
        </p:nvSpPr>
        <p:spPr>
          <a:xfrm>
            <a:off x="2366049" y="-44993"/>
            <a:ext cx="5109171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Лаборатории института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6726" y="3811269"/>
            <a:ext cx="2020553" cy="923330"/>
          </a:xfrm>
        </p:spPr>
        <p:txBody>
          <a:bodyPr/>
          <a:lstStyle/>
          <a:p>
            <a:pPr algn="ctr"/>
            <a:r>
              <a:rPr lang="ru-RU" sz="1500" b="1" dirty="0"/>
              <a:t>Студенческое конструкторское бюро «</a:t>
            </a:r>
            <a:r>
              <a:rPr lang="ru-RU" sz="1500" b="1" dirty="0" err="1"/>
              <a:t>Safety</a:t>
            </a:r>
            <a:r>
              <a:rPr lang="ru-RU" sz="1500" b="1" dirty="0"/>
              <a:t> </a:t>
            </a:r>
            <a:r>
              <a:rPr lang="ru-RU" sz="1500" b="1" dirty="0" err="1"/>
              <a:t>Lab</a:t>
            </a:r>
            <a:r>
              <a:rPr lang="ru-RU" sz="1500" b="1" dirty="0"/>
              <a:t>»</a:t>
            </a:r>
          </a:p>
          <a:p>
            <a:pPr lvl="0" algn="ctr"/>
            <a:endParaRPr lang="en-US" sz="1500" dirty="0"/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0571" y="486613"/>
            <a:ext cx="4040856" cy="3030889"/>
          </a:xfrm>
          <a:prstGeom prst="rect">
            <a:avLst/>
          </a:prstGeom>
        </p:spPr>
      </p:pic>
      <p:pic>
        <p:nvPicPr>
          <p:cNvPr id="12" name="Замещающее содержимое 11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18667" b="9254"/>
          <a:stretch>
            <a:fillRect/>
          </a:stretch>
        </p:blipFill>
        <p:spPr>
          <a:xfrm>
            <a:off x="4783087" y="125211"/>
            <a:ext cx="3966152" cy="2144027"/>
          </a:xfrm>
          <a:prstGeom prst="rect">
            <a:avLst/>
          </a:prstGeom>
        </p:spPr>
      </p:pic>
      <p:pic>
        <p:nvPicPr>
          <p:cNvPr id="10" name="Изображение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6741" y="2714940"/>
            <a:ext cx="3233788" cy="2428561"/>
          </a:xfrm>
          <a:prstGeom prst="rect">
            <a:avLst/>
          </a:prstGeom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/>
          <a:srcRect t="26788"/>
          <a:stretch>
            <a:fillRect/>
          </a:stretch>
        </p:blipFill>
        <p:spPr>
          <a:xfrm>
            <a:off x="5270529" y="2557065"/>
            <a:ext cx="4567714" cy="250840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-4859" y="4866501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9A0DB2DC-4C9A-4742-B13C-FB6460FD3503}" type="slidenum">
              <a:rPr lang="en-US"/>
              <a:t>23</a:t>
            </a:fld>
            <a:endParaRPr lang="ru-RU" dirty="0"/>
          </a:p>
        </p:txBody>
      </p:sp>
      <p:sp>
        <p:nvSpPr>
          <p:cNvPr id="14" name="Замещающий номер слайда 4"/>
          <p:cNvSpPr txBox="1"/>
          <p:nvPr/>
        </p:nvSpPr>
        <p:spPr>
          <a:xfrm>
            <a:off x="-38022" y="40912"/>
            <a:ext cx="4821109" cy="357188"/>
          </a:xfr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350" b="1" dirty="0" err="1"/>
              <a:t>Эколаборатория</a:t>
            </a:r>
            <a:r>
              <a:rPr lang="ru-RU" sz="1350" b="1" dirty="0"/>
              <a:t> использования </a:t>
            </a:r>
            <a:r>
              <a:rPr lang="ru-RU" sz="1350" b="1" dirty="0" err="1"/>
              <a:t>рециклинговых</a:t>
            </a:r>
            <a:r>
              <a:rPr lang="ru-RU" sz="1350" b="1" dirty="0"/>
              <a:t> и </a:t>
            </a:r>
            <a:r>
              <a:rPr lang="ru-RU" sz="1350" b="1" dirty="0" err="1"/>
              <a:t>иммерсивных</a:t>
            </a:r>
            <a:r>
              <a:rPr lang="ru-RU" sz="1350" b="1" dirty="0"/>
              <a:t> технологий в безопасности</a:t>
            </a:r>
          </a:p>
          <a:p>
            <a:pPr algn="ctr"/>
            <a:endParaRPr lang="en-US" sz="1350" dirty="0"/>
          </a:p>
        </p:txBody>
      </p:sp>
      <p:sp>
        <p:nvSpPr>
          <p:cNvPr id="15" name="Замещающий номер слайда 4"/>
          <p:cNvSpPr txBox="1"/>
          <p:nvPr/>
        </p:nvSpPr>
        <p:spPr>
          <a:xfrm>
            <a:off x="5017134" y="2269237"/>
            <a:ext cx="4821109" cy="357188"/>
          </a:xfr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b="1" dirty="0"/>
              <a:t>Кафедра Пожарной безопасности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762477"/>
            <a:ext cx="9144000" cy="3725704"/>
          </a:xfrm>
        </p:spPr>
        <p:txBody>
          <a:bodyPr/>
          <a:lstStyle/>
          <a:p>
            <a:pPr algn="ctr"/>
            <a:r>
              <a:rPr lang="en-US" altLang="ru-RU" b="1" i="1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ru-RU" altLang="en-US" b="1" i="1" dirty="0">
                <a:latin typeface="Arial" panose="020B0604020202020204" pitchFamily="34" charset="0"/>
                <a:cs typeface="Arial" panose="020B0604020202020204" pitchFamily="34" charset="0"/>
              </a:rPr>
              <a:t>8 бюджетных мест </a:t>
            </a:r>
            <a:r>
              <a:rPr lang="ru-RU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бакалавриата</a:t>
            </a:r>
            <a:r>
              <a:rPr lang="ru-RU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alt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специалитета</a:t>
            </a:r>
            <a:r>
              <a:rPr lang="ru-RU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alt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3 кластера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D4DF-2351-4A60-A90B-60ED82532F73}" type="slidenum">
              <a:rPr lang="ru-RU" smtClean="0"/>
              <a:t>24</a:t>
            </a:fld>
            <a:endParaRPr lang="ru-RU" dirty="0"/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284322" y="2412683"/>
            <a:ext cx="2540794" cy="1883569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ru-RU" altLang="en-US" sz="1425" b="1" dirty="0">
                <a:latin typeface="Arial" panose="020B0604020202020204" pitchFamily="34" charset="0"/>
                <a:cs typeface="Arial" panose="020B0604020202020204" pitchFamily="34" charset="0"/>
              </a:rPr>
              <a:t>классическая химия:</a:t>
            </a:r>
          </a:p>
          <a:p>
            <a:pPr algn="ctr"/>
            <a:endParaRPr lang="ru-RU" altLang="en-US" sz="142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- фундаментальная и прикладная химия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(спец.)</a:t>
            </a: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- химия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(бак.)</a:t>
            </a: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- х</a:t>
            </a:r>
            <a:r>
              <a:rPr lang="en-US" alt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имия</a:t>
            </a:r>
            <a:r>
              <a:rPr lang="en-US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физика</a:t>
            </a:r>
            <a:r>
              <a:rPr lang="en-US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механика</a:t>
            </a:r>
            <a:r>
              <a:rPr lang="en-US" altLang="ru-RU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материалов</a:t>
            </a:r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(бак.)</a:t>
            </a:r>
          </a:p>
        </p:txBody>
      </p:sp>
      <p:sp>
        <p:nvSpPr>
          <p:cNvPr id="13" name="Текстовое поле 12"/>
          <p:cNvSpPr txBox="1"/>
          <p:nvPr/>
        </p:nvSpPr>
        <p:spPr>
          <a:xfrm>
            <a:off x="3032003" y="2301161"/>
            <a:ext cx="3189985" cy="2586370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ru-RU" altLang="en-US" sz="1425" b="1" dirty="0">
                <a:latin typeface="Arial" panose="020B0604020202020204" pitchFamily="34" charset="0"/>
                <a:cs typeface="Arial" panose="020B0604020202020204" pitchFamily="34" charset="0"/>
              </a:rPr>
              <a:t>инженерный кластер:</a:t>
            </a:r>
          </a:p>
          <a:p>
            <a:pPr algn="ctr"/>
            <a:endParaRPr lang="ru-RU" altLang="en-US" sz="142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  химическая технология </a:t>
            </a:r>
            <a:r>
              <a:rPr lang="ru-RU" altLang="en-US" sz="1500" dirty="0" err="1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энергонасыщенных</a:t>
            </a:r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материалов и изделий (цифровая химия,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спец.</a:t>
            </a:r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)</a:t>
            </a:r>
            <a:endParaRPr lang="ru-RU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- химическая технология (технология и переработка полимеров)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(бак.)</a:t>
            </a:r>
          </a:p>
          <a:p>
            <a:endParaRPr lang="ru-RU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Текстовое поле 15"/>
          <p:cNvSpPr txBox="1"/>
          <p:nvPr/>
        </p:nvSpPr>
        <p:spPr>
          <a:xfrm>
            <a:off x="6428899" y="2412682"/>
            <a:ext cx="2544128" cy="1987868"/>
          </a:xfrm>
          <a:prstGeom prst="rect">
            <a:avLst/>
          </a:prstGeom>
          <a:solidFill>
            <a:schemeClr val="tx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ru-RU" altLang="en-US" sz="1425" b="1" dirty="0">
                <a:latin typeface="Arial" panose="020B0604020202020204" pitchFamily="34" charset="0"/>
                <a:cs typeface="Arial" panose="020B0604020202020204" pitchFamily="34" charset="0"/>
              </a:rPr>
              <a:t>безопасность:</a:t>
            </a:r>
          </a:p>
          <a:p>
            <a:pPr algn="ctr"/>
            <a:endParaRPr lang="ru-RU" altLang="en-US" sz="1425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alt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техносферная</a:t>
            </a:r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 безопасность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(бак.)</a:t>
            </a: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</a:rPr>
              <a:t>-пожарная безопасность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</a:rPr>
              <a:t>(спец.)</a:t>
            </a:r>
          </a:p>
          <a:p>
            <a:r>
              <a:rPr lang="ru-RU" altLang="en-US" sz="15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-землеустройство и кадастры </a:t>
            </a:r>
            <a:r>
              <a:rPr lang="ru-RU" altLang="en-US" sz="15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(бак.)</a:t>
            </a:r>
            <a:endParaRPr lang="ru-RU" altLang="en-US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alt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099661" y="-58720"/>
            <a:ext cx="6718459" cy="7386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ИНСТИТУТ ХИМИИ И ЗАЩИТЫ </a:t>
            </a:r>
            <a:b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</a:br>
            <a:r>
              <a:rPr lang="ru-RU" sz="21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В ЧРЕЗВЫЧАЙНЫХ СИТУАЦИЯХ</a:t>
            </a:r>
            <a:endParaRPr lang="ru-RU" altLang="en-US" sz="21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1314" y="1622208"/>
            <a:ext cx="815138" cy="8151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1502" y="1655110"/>
            <a:ext cx="757798" cy="7577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69612" y="1496385"/>
            <a:ext cx="804776" cy="80477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</p:spPr>
        <p:txBody>
          <a:bodyPr/>
          <a:lstStyle/>
          <a:p>
            <a:r>
              <a:rPr lang="ru-RU" dirty="0"/>
              <a:t>12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8301" y="660231"/>
            <a:ext cx="47041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</a:rPr>
              <a:t>Фундаментальная и прикладная химия/химия</a:t>
            </a:r>
          </a:p>
        </p:txBody>
      </p:sp>
      <p:sp>
        <p:nvSpPr>
          <p:cNvPr id="18" name="Объект 3"/>
          <p:cNvSpPr txBox="1"/>
          <p:nvPr/>
        </p:nvSpPr>
        <p:spPr>
          <a:xfrm>
            <a:off x="457201" y="1655427"/>
            <a:ext cx="4192016" cy="3282437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chemeClr val="tx1"/>
                </a:solidFill>
              </a:rPr>
              <a:t>Химик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chemeClr val="tx1"/>
                </a:solidFill>
              </a:rPr>
              <a:t>Лаборант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chemeClr val="tx1"/>
                </a:solidFill>
              </a:rPr>
              <a:t>Химик-аналитик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chemeClr val="tx1"/>
                </a:solidFill>
              </a:rPr>
              <a:t>Преподаватель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chemeClr val="tx1"/>
                </a:solidFill>
              </a:rPr>
              <a:t>Инженер-исследователь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2100" b="1" dirty="0">
                <a:solidFill>
                  <a:schemeClr val="tx1"/>
                </a:solidFill>
              </a:rPr>
              <a:t>Менеджер по продаже химических реактивов</a:t>
            </a:r>
          </a:p>
        </p:txBody>
      </p:sp>
      <p:pic>
        <p:nvPicPr>
          <p:cNvPr id="19" name="Замещающее содержимое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886" y="840650"/>
            <a:ext cx="3509146" cy="2368701"/>
          </a:xfrm>
          <a:prstGeom prst="rect">
            <a:avLst/>
          </a:prstGeom>
        </p:spPr>
      </p:pic>
      <p:pic>
        <p:nvPicPr>
          <p:cNvPr id="20" name="Замещающее содержимое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7529" y="2327501"/>
            <a:ext cx="3636472" cy="24246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13094" y="155896"/>
            <a:ext cx="5036035" cy="316166"/>
          </a:xfrm>
        </p:spPr>
        <p:txBody>
          <a:bodyPr/>
          <a:lstStyle/>
          <a:p>
            <a:r>
              <a:rPr lang="ru-RU" sz="2700" dirty="0"/>
              <a:t>Выпускники-химики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138" y="2453147"/>
            <a:ext cx="26821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/>
              <a:t>Центр ядерной медицины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138" y="4355783"/>
            <a:ext cx="3109436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25" b="1" dirty="0"/>
              <a:t>Центр гигиены и эпидемиологии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566" y="2837405"/>
            <a:ext cx="2595800" cy="16414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70239" y="4462001"/>
            <a:ext cx="2190023" cy="3116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25" b="1" dirty="0"/>
              <a:t>OOO </a:t>
            </a:r>
            <a:r>
              <a:rPr lang="ru-RU" sz="1425" b="1" dirty="0"/>
              <a:t>«Фармстандарт»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/>
          <a:srcRect l="3086" t="9176" r="3938" b="28537"/>
          <a:stretch>
            <a:fillRect/>
          </a:stretch>
        </p:blipFill>
        <p:spPr>
          <a:xfrm>
            <a:off x="529219" y="2868931"/>
            <a:ext cx="2709251" cy="15260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69704" y="4632008"/>
            <a:ext cx="299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НПО «</a:t>
            </a:r>
            <a:r>
              <a:rPr lang="ru-RU" b="1" dirty="0" err="1"/>
              <a:t>Иммунопрепарат</a:t>
            </a:r>
            <a:r>
              <a:rPr lang="ru-RU" b="1" dirty="0"/>
              <a:t>»</a:t>
            </a:r>
          </a:p>
        </p:txBody>
      </p:sp>
      <p:pic>
        <p:nvPicPr>
          <p:cNvPr id="16" name="Picture 6" descr="https://profitula.ru/wp-content/themes/profi2017/img/link/proizvodstvenniy-kontro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t="24618" r="7870" b="8982"/>
          <a:stretch>
            <a:fillRect/>
          </a:stretch>
        </p:blipFill>
        <p:spPr bwMode="auto">
          <a:xfrm>
            <a:off x="4265631" y="121616"/>
            <a:ext cx="4031869" cy="2229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281738" y="2455545"/>
            <a:ext cx="1975009" cy="2771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500" b="1" dirty="0"/>
              <a:t>ОАО «УЗЭМИК»</a:t>
            </a:r>
          </a:p>
        </p:txBody>
      </p:sp>
      <p:pic>
        <p:nvPicPr>
          <p:cNvPr id="18" name="Объект 7"/>
          <p:cNvPicPr>
            <a:picLocks noChangeAspect="1"/>
          </p:cNvPicPr>
          <p:nvPr/>
        </p:nvPicPr>
        <p:blipFill rotWithShape="1">
          <a:blip r:embed="rId5"/>
          <a:srcRect t="6022" r="2408"/>
          <a:stretch>
            <a:fillRect/>
          </a:stretch>
        </p:blipFill>
        <p:spPr>
          <a:xfrm>
            <a:off x="269225" y="641470"/>
            <a:ext cx="3354687" cy="181712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l="26270" t="19127" r="26845" b="5682"/>
          <a:stretch>
            <a:fillRect/>
          </a:stretch>
        </p:blipFill>
        <p:spPr>
          <a:xfrm>
            <a:off x="3498463" y="2133737"/>
            <a:ext cx="2314005" cy="2473905"/>
          </a:xfrm>
          <a:prstGeom prst="rect">
            <a:avLst/>
          </a:prstGeom>
        </p:spPr>
      </p:pic>
      <p:sp>
        <p:nvSpPr>
          <p:cNvPr id="13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</p:spPr>
        <p:txBody>
          <a:bodyPr/>
          <a:lstStyle/>
          <a:p>
            <a:r>
              <a:rPr lang="ru-RU" dirty="0"/>
              <a:t>13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</p:spPr>
        <p:txBody>
          <a:bodyPr/>
          <a:lstStyle/>
          <a:p>
            <a:r>
              <a:rPr lang="ru-RU" dirty="0"/>
              <a:t>14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699" y="694725"/>
            <a:ext cx="43153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Химия, физика и механика материалов</a:t>
            </a:r>
          </a:p>
        </p:txBody>
      </p:sp>
      <p:sp>
        <p:nvSpPr>
          <p:cNvPr id="18" name="Объект 3"/>
          <p:cNvSpPr txBox="1"/>
          <p:nvPr/>
        </p:nvSpPr>
        <p:spPr>
          <a:xfrm>
            <a:off x="442913" y="1497330"/>
            <a:ext cx="4192016" cy="3305520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Инженер-материаловед;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Инженер-</a:t>
            </a:r>
            <a:r>
              <a:rPr lang="ru-RU" sz="1650" b="1" dirty="0" err="1">
                <a:solidFill>
                  <a:schemeClr val="tx1"/>
                </a:solidFill>
              </a:rPr>
              <a:t>композитчик</a:t>
            </a:r>
            <a:r>
              <a:rPr lang="ru-RU" sz="1650" b="1" dirty="0">
                <a:solidFill>
                  <a:schemeClr val="tx1"/>
                </a:solidFill>
              </a:rPr>
              <a:t>;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 err="1">
                <a:solidFill>
                  <a:schemeClr val="tx1"/>
                </a:solidFill>
              </a:rPr>
              <a:t>Нанотехнолог</a:t>
            </a:r>
            <a:r>
              <a:rPr lang="ru-RU" sz="1650" b="1" dirty="0">
                <a:solidFill>
                  <a:schemeClr val="tx1"/>
                </a:solidFill>
              </a:rPr>
              <a:t>;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Химик-технолог;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Лаборант по физико-механическим испытаниям;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Проектировщик </a:t>
            </a:r>
            <a:r>
              <a:rPr lang="ru-RU" sz="1650" b="1" dirty="0" err="1">
                <a:solidFill>
                  <a:schemeClr val="tx1"/>
                </a:solidFill>
              </a:rPr>
              <a:t>наноматериалов</a:t>
            </a:r>
            <a:r>
              <a:rPr lang="ru-RU" sz="1650" b="1" dirty="0">
                <a:solidFill>
                  <a:schemeClr val="tx1"/>
                </a:solidFill>
              </a:rPr>
              <a:t>;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Материаловед-исследователь;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453" y="717097"/>
            <a:ext cx="4672172" cy="3874604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</p:spPr>
        <p:txBody>
          <a:bodyPr/>
          <a:lstStyle/>
          <a:p>
            <a:r>
              <a:rPr lang="ru-RU" dirty="0"/>
              <a:t>15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8110" y="717233"/>
            <a:ext cx="5137309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50" b="1" dirty="0">
                <a:solidFill>
                  <a:srgbClr val="C00000"/>
                </a:solidFill>
              </a:rPr>
              <a:t>Химическая технология </a:t>
            </a:r>
            <a:r>
              <a:rPr lang="ru-RU" sz="1950" b="1" dirty="0" err="1">
                <a:solidFill>
                  <a:srgbClr val="C00000"/>
                </a:solidFill>
              </a:rPr>
              <a:t>энергонасыщенных</a:t>
            </a:r>
            <a:r>
              <a:rPr lang="ru-RU" sz="1950" b="1" dirty="0">
                <a:solidFill>
                  <a:srgbClr val="C00000"/>
                </a:solidFill>
              </a:rPr>
              <a:t> материалов и изделий (цифровая химия)</a:t>
            </a:r>
          </a:p>
        </p:txBody>
      </p:sp>
      <p:sp>
        <p:nvSpPr>
          <p:cNvPr id="18" name="Объект 3"/>
          <p:cNvSpPr txBox="1"/>
          <p:nvPr/>
        </p:nvSpPr>
        <p:spPr>
          <a:xfrm>
            <a:off x="118111" y="1712237"/>
            <a:ext cx="4192016" cy="2991588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Технолог-программист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Химик-технолог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Химик-аналитик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Инженер-исследователь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Лаборант-химик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altLang="en-US" sz="1800" b="1" dirty="0">
                <a:solidFill>
                  <a:schemeClr val="tx1"/>
                </a:solidFill>
              </a:rPr>
              <a:t>Специалист по машинному обучению</a:t>
            </a:r>
          </a:p>
        </p:txBody>
      </p:sp>
      <p:pic>
        <p:nvPicPr>
          <p:cNvPr id="8" name="Замещающее содержимое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207" y="2354533"/>
            <a:ext cx="4574606" cy="2287304"/>
          </a:xfrm>
          <a:prstGeom prst="rect">
            <a:avLst/>
          </a:prstGeom>
        </p:spPr>
      </p:pic>
      <p:pic>
        <p:nvPicPr>
          <p:cNvPr id="9" name="Замещающее содержимое 32"/>
          <p:cNvPicPr>
            <a:picLocks noChangeAspect="1"/>
          </p:cNvPicPr>
          <p:nvPr/>
        </p:nvPicPr>
        <p:blipFill>
          <a:blip r:embed="rId3"/>
          <a:srcRect r="14763"/>
          <a:stretch>
            <a:fillRect/>
          </a:stretch>
        </p:blipFill>
        <p:spPr>
          <a:xfrm>
            <a:off x="5323761" y="624221"/>
            <a:ext cx="3120390" cy="20593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60971" y="4746806"/>
            <a:ext cx="1134126" cy="230832"/>
          </a:xfrm>
        </p:spPr>
        <p:txBody>
          <a:bodyPr/>
          <a:lstStyle/>
          <a:p>
            <a:r>
              <a:rPr lang="ru-RU" dirty="0"/>
              <a:t>16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" y="640080"/>
            <a:ext cx="5125879" cy="9925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950" b="1" dirty="0">
                <a:solidFill>
                  <a:srgbClr val="C00000"/>
                </a:solidFill>
              </a:rPr>
              <a:t>Химическая технология</a:t>
            </a:r>
          </a:p>
          <a:p>
            <a:r>
              <a:rPr lang="ru-RU" sz="1950" b="1" dirty="0">
                <a:solidFill>
                  <a:srgbClr val="C00000"/>
                </a:solidFill>
              </a:rPr>
              <a:t>(профиль: технология и переработка полимеров)</a:t>
            </a:r>
          </a:p>
        </p:txBody>
      </p:sp>
      <p:sp>
        <p:nvSpPr>
          <p:cNvPr id="18" name="Объект 3"/>
          <p:cNvSpPr txBox="1"/>
          <p:nvPr/>
        </p:nvSpPr>
        <p:spPr>
          <a:xfrm>
            <a:off x="1" y="1721362"/>
            <a:ext cx="4192016" cy="3240887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</p:spPr>
        <p:txBody>
          <a:bodyPr wrap="square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Инженер-технолог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Химик-технолог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Инженер-исследователь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Лаборант по физико-механическим испытаниям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Инженер-химик</a:t>
            </a:r>
          </a:p>
          <a:p>
            <a:pPr marL="257175" indent="-257175"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800" b="1" dirty="0">
                <a:solidFill>
                  <a:schemeClr val="tx1"/>
                </a:solidFill>
              </a:rPr>
              <a:t>Менеджер по качеству на производстве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462" y="1392647"/>
            <a:ext cx="5176538" cy="304666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60971" y="4686278"/>
            <a:ext cx="1134126" cy="230832"/>
          </a:xfrm>
        </p:spPr>
        <p:txBody>
          <a:bodyPr/>
          <a:lstStyle/>
          <a:p>
            <a:r>
              <a:rPr lang="ru-RU" dirty="0"/>
              <a:t>19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7189" y="639857"/>
            <a:ext cx="551271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50" b="1" dirty="0">
                <a:solidFill>
                  <a:srgbClr val="C00000"/>
                </a:solidFill>
              </a:rPr>
              <a:t>Пожарная безопасность</a:t>
            </a:r>
          </a:p>
        </p:txBody>
      </p:sp>
      <p:sp>
        <p:nvSpPr>
          <p:cNvPr id="18" name="Объект 3"/>
          <p:cNvSpPr txBox="1"/>
          <p:nvPr/>
        </p:nvSpPr>
        <p:spPr>
          <a:xfrm>
            <a:off x="180499" y="1154430"/>
            <a:ext cx="5313521" cy="2774633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</p:spPr>
        <p:txBody>
          <a:bodyPr wrap="square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Инспектор по пожарной безопасности 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Аудитор по пожарной безопасности 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Инженер-проектировщик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Инженер-исследователь в области пожарной безопасности</a:t>
            </a:r>
          </a:p>
          <a:p>
            <a:pPr marL="257175" indent="-257175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 по охране труда и пожарной безопасности</a:t>
            </a:r>
          </a:p>
          <a:p>
            <a:pPr marL="257175" indent="-257175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endParaRPr lang="ru-RU" sz="1650" b="1" dirty="0">
              <a:solidFill>
                <a:schemeClr val="tx1"/>
              </a:solidFill>
            </a:endParaRPr>
          </a:p>
        </p:txBody>
      </p:sp>
      <p:pic>
        <p:nvPicPr>
          <p:cNvPr id="11" name="Picture 2" descr="https://almamater13.ru/800/600/http/cf.ppt-online.org/files/slide/r/rxJY0fKXHzq7B1kR3SNCu4aj8w2bhIlgMFyWnt/slide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" t="23137" r="8479"/>
          <a:stretch>
            <a:fillRect/>
          </a:stretch>
        </p:blipFill>
        <p:spPr bwMode="auto">
          <a:xfrm>
            <a:off x="5493921" y="689995"/>
            <a:ext cx="3093569" cy="199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s://rostov-on-don.centrfenix.ru/files/pages/proektirovanie-pozharnoi-signalizacii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663" y="2729598"/>
            <a:ext cx="2980392" cy="162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53752" y="4737811"/>
            <a:ext cx="1134126" cy="230832"/>
          </a:xfrm>
        </p:spPr>
        <p:txBody>
          <a:bodyPr/>
          <a:lstStyle/>
          <a:p>
            <a:r>
              <a:rPr lang="ru-RU" dirty="0"/>
              <a:t>18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5263" y="785827"/>
            <a:ext cx="5512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</a:rPr>
              <a:t>Техносферная безопасность</a:t>
            </a:r>
          </a:p>
        </p:txBody>
      </p:sp>
      <p:sp>
        <p:nvSpPr>
          <p:cNvPr id="18" name="Объект 3"/>
          <p:cNvSpPr txBox="1"/>
          <p:nvPr/>
        </p:nvSpPr>
        <p:spPr>
          <a:xfrm>
            <a:off x="195262" y="1497806"/>
            <a:ext cx="5062538" cy="2918460"/>
          </a:xfrm>
          <a:prstGeom prst="rect">
            <a:avLst/>
          </a:prstGeom>
          <a:solidFill>
            <a:schemeClr val="bg1">
              <a:alpha val="0"/>
            </a:schemeClr>
          </a:solidFill>
          <a:ln w="57150">
            <a:noFill/>
          </a:ln>
        </p:spPr>
        <p:txBody>
          <a:bodyPr wrap="square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Специалист по обеспечению </a:t>
            </a:r>
            <a:br>
              <a:rPr lang="ru-RU" sz="1650" b="1" dirty="0">
                <a:solidFill>
                  <a:schemeClr val="tx1"/>
                </a:solidFill>
              </a:rPr>
            </a:br>
            <a:r>
              <a:rPr lang="ru-RU" sz="1650" b="1" dirty="0">
                <a:solidFill>
                  <a:schemeClr val="tx1"/>
                </a:solidFill>
              </a:rPr>
              <a:t>промышленной безопасности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Инженер-проектировщик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 по охране труда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 по чрезвычайным ситуациям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Специалист по охране окружающей среды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Инженер-эколог</a:t>
            </a:r>
          </a:p>
          <a:p>
            <a:pPr marL="257175" indent="-257175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v"/>
            </a:pPr>
            <a:r>
              <a:rPr lang="ru-RU" sz="1650" b="1" dirty="0">
                <a:solidFill>
                  <a:schemeClr val="tx1"/>
                </a:solidFill>
              </a:rPr>
              <a:t>Риск-менеджер</a:t>
            </a:r>
          </a:p>
        </p:txBody>
      </p:sp>
      <p:pic>
        <p:nvPicPr>
          <p:cNvPr id="12" name="Picture 2" descr="https://polinka.top/uploads/posts/2023-06/1686113278_polinka-top-p-tekhnosfernaya-bezopasnost-kartinki-krasiv-1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7" b="12725"/>
          <a:stretch>
            <a:fillRect/>
          </a:stretch>
        </p:blipFill>
        <p:spPr bwMode="auto">
          <a:xfrm>
            <a:off x="5167546" y="2287303"/>
            <a:ext cx="2954579" cy="2359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i5.photo.2gis.com/images/branch/0/30258560121083983_f2b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213" y="798195"/>
            <a:ext cx="1898488" cy="189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/>
          <a:srcRect l="9366" r="12603"/>
          <a:stretch>
            <a:fillRect/>
          </a:stretch>
        </p:blipFill>
        <p:spPr>
          <a:xfrm>
            <a:off x="4287970" y="674623"/>
            <a:ext cx="2222126" cy="189848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2894" y="130969"/>
            <a:ext cx="7850505" cy="385763"/>
          </a:xfrm>
        </p:spPr>
        <p:txBody>
          <a:bodyPr/>
          <a:lstStyle/>
          <a:p>
            <a:r>
              <a:rPr lang="ru-RU" sz="2700" dirty="0"/>
              <a:t>Кем могут работать выпускники?</a:t>
            </a:r>
          </a:p>
        </p:txBody>
      </p:sp>
      <p:sp>
        <p:nvSpPr>
          <p:cNvPr id="6" name="Заголовок 1"/>
          <p:cNvSpPr txBox="1"/>
          <p:nvPr/>
        </p:nvSpPr>
        <p:spPr>
          <a:xfrm>
            <a:off x="0" y="615791"/>
            <a:ext cx="4998720" cy="63248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100" b="1" dirty="0">
                <a:solidFill>
                  <a:srgbClr val="C00000"/>
                </a:solidFill>
                <a:latin typeface="+mn-lt"/>
              </a:rPr>
              <a:t>Землеустройство и кадастры</a:t>
            </a:r>
            <a:r>
              <a:rPr lang="ru-RU" sz="2100" b="1" dirty="0">
                <a:latin typeface="+mn-lt"/>
              </a:rPr>
              <a:t> </a:t>
            </a:r>
            <a:r>
              <a:rPr lang="ru-RU" sz="1800" b="1" dirty="0">
                <a:latin typeface="+mn-lt"/>
              </a:rPr>
              <a:t>(заочное направление)</a:t>
            </a:r>
          </a:p>
        </p:txBody>
      </p:sp>
      <p:sp>
        <p:nvSpPr>
          <p:cNvPr id="7" name="Объект 3"/>
          <p:cNvSpPr txBox="1"/>
          <p:nvPr/>
        </p:nvSpPr>
        <p:spPr>
          <a:xfrm>
            <a:off x="197168" y="1258253"/>
            <a:ext cx="3782854" cy="3308509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chemeClr val="tx1"/>
                </a:solidFill>
              </a:rPr>
              <a:t>землеустроитель </a:t>
            </a:r>
            <a:r>
              <a:rPr lang="ru-RU" sz="1500" dirty="0">
                <a:solidFill>
                  <a:schemeClr val="tx1"/>
                </a:solidFill>
              </a:rPr>
              <a:t>(</a:t>
            </a:r>
            <a:r>
              <a:rPr lang="en-US" altLang="en-US" sz="1500" dirty="0">
                <a:solidFill>
                  <a:schemeClr val="tx1"/>
                </a:solidFill>
              </a:rPr>
              <a:t>учёт</a:t>
            </a:r>
            <a:r>
              <a:rPr lang="en-US" altLang="ru-RU" sz="1500" dirty="0">
                <a:solidFill>
                  <a:schemeClr val="tx1"/>
                </a:solidFill>
              </a:rPr>
              <a:t>, </a:t>
            </a:r>
            <a:r>
              <a:rPr lang="en-US" altLang="en-US" sz="1500" dirty="0">
                <a:solidFill>
                  <a:schemeClr val="tx1"/>
                </a:solidFill>
              </a:rPr>
              <a:t>оценк</a:t>
            </a:r>
            <a:r>
              <a:rPr lang="ru-RU" altLang="en-US" sz="1500" dirty="0">
                <a:solidFill>
                  <a:schemeClr val="tx1"/>
                </a:solidFill>
              </a:rPr>
              <a:t>а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и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мониторинг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земель</a:t>
            </a:r>
            <a:r>
              <a:rPr lang="ru-RU" altLang="en-US" sz="1500" dirty="0">
                <a:solidFill>
                  <a:schemeClr val="tx1"/>
                </a:solidFill>
              </a:rPr>
              <a:t>)</a:t>
            </a:r>
            <a:endParaRPr lang="en-US" altLang="en-US" sz="1500" dirty="0">
              <a:solidFill>
                <a:schemeClr val="tx1"/>
              </a:solidFill>
            </a:endParaRPr>
          </a:p>
          <a:p>
            <a:pPr marL="257175" indent="-257175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chemeClr val="tx1"/>
                </a:solidFill>
              </a:rPr>
              <a:t>геодезист </a:t>
            </a:r>
            <a:r>
              <a:rPr lang="ru-RU" sz="1500" dirty="0">
                <a:solidFill>
                  <a:schemeClr val="tx1"/>
                </a:solidFill>
              </a:rPr>
              <a:t>(</a:t>
            </a:r>
            <a:r>
              <a:rPr lang="en-US" altLang="en-US" sz="1500" dirty="0">
                <a:solidFill>
                  <a:schemeClr val="tx1"/>
                </a:solidFill>
              </a:rPr>
              <a:t>измерения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на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местности</a:t>
            </a:r>
            <a:r>
              <a:rPr lang="en-US" altLang="ru-RU" sz="1500" dirty="0">
                <a:solidFill>
                  <a:schemeClr val="tx1"/>
                </a:solidFill>
              </a:rPr>
              <a:t>, </a:t>
            </a:r>
            <a:r>
              <a:rPr lang="en-US" altLang="en-US" sz="1500" dirty="0">
                <a:solidFill>
                  <a:schemeClr val="tx1"/>
                </a:solidFill>
              </a:rPr>
              <a:t>обработк</a:t>
            </a:r>
            <a:r>
              <a:rPr lang="ru-RU" altLang="en-US" sz="1500" dirty="0">
                <a:solidFill>
                  <a:schemeClr val="tx1"/>
                </a:solidFill>
              </a:rPr>
              <a:t>а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данных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и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создание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карт</a:t>
            </a:r>
            <a:r>
              <a:rPr lang="en-US" altLang="ru-RU" sz="1500" dirty="0">
                <a:solidFill>
                  <a:schemeClr val="tx1"/>
                </a:solidFill>
              </a:rPr>
              <a:t>, </a:t>
            </a:r>
            <a:r>
              <a:rPr lang="en-US" altLang="en-US" sz="1500" dirty="0">
                <a:solidFill>
                  <a:schemeClr val="tx1"/>
                </a:solidFill>
              </a:rPr>
              <a:t>планов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и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цифровых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моделей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земной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поверхности</a:t>
            </a:r>
            <a:r>
              <a:rPr lang="ru-RU" altLang="en-US" sz="1500" dirty="0">
                <a:solidFill>
                  <a:schemeClr val="tx1"/>
                </a:solidFill>
              </a:rPr>
              <a:t>)</a:t>
            </a:r>
            <a:r>
              <a:rPr lang="ru-RU" sz="1500" b="1" dirty="0">
                <a:solidFill>
                  <a:schemeClr val="tx1"/>
                </a:solidFill>
              </a:rPr>
              <a:t> </a:t>
            </a:r>
          </a:p>
          <a:p>
            <a:pPr marL="257175" indent="-257175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chemeClr val="tx1"/>
                </a:solidFill>
              </a:rPr>
              <a:t>кадастровый инженер </a:t>
            </a:r>
            <a:r>
              <a:rPr lang="ru-RU" sz="1500" dirty="0">
                <a:solidFill>
                  <a:schemeClr val="tx1"/>
                </a:solidFill>
              </a:rPr>
              <a:t>(</a:t>
            </a:r>
            <a:r>
              <a:rPr lang="en-US" altLang="en-US" sz="1500" dirty="0">
                <a:solidFill>
                  <a:schemeClr val="tx1"/>
                </a:solidFill>
              </a:rPr>
              <a:t>техническ</a:t>
            </a:r>
            <a:r>
              <a:rPr lang="ru-RU" altLang="en-US" sz="1500" dirty="0">
                <a:solidFill>
                  <a:schemeClr val="tx1"/>
                </a:solidFill>
              </a:rPr>
              <a:t>ая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работ</a:t>
            </a:r>
            <a:r>
              <a:rPr lang="ru-RU" altLang="en-US" sz="1500" dirty="0">
                <a:solidFill>
                  <a:schemeClr val="tx1"/>
                </a:solidFill>
              </a:rPr>
              <a:t>а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с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недвижимостью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и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земельными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участками</a:t>
            </a:r>
            <a:r>
              <a:rPr lang="ru-RU" altLang="en-US" sz="1500" dirty="0">
                <a:solidFill>
                  <a:schemeClr val="tx1"/>
                </a:solidFill>
              </a:rPr>
              <a:t>) </a:t>
            </a:r>
            <a:endParaRPr lang="ru-RU" sz="1500" dirty="0">
              <a:solidFill>
                <a:schemeClr val="tx1"/>
              </a:solidFill>
            </a:endParaRPr>
          </a:p>
          <a:p>
            <a:pPr marL="257175" indent="-257175">
              <a:lnSpc>
                <a:spcPct val="100000"/>
              </a:lnSpc>
              <a:spcAft>
                <a:spcPts val="750"/>
              </a:spcAft>
              <a:buFont typeface="Wingdings" panose="05000000000000000000" pitchFamily="2" charset="2"/>
              <a:buChar char="v"/>
            </a:pPr>
            <a:r>
              <a:rPr lang="ru-RU" sz="1500" b="1" dirty="0">
                <a:solidFill>
                  <a:schemeClr val="tx1"/>
                </a:solidFill>
              </a:rPr>
              <a:t>оценщик недвижимости </a:t>
            </a:r>
            <a:r>
              <a:rPr lang="ru-RU" sz="1500" dirty="0">
                <a:solidFill>
                  <a:schemeClr val="tx1"/>
                </a:solidFill>
              </a:rPr>
              <a:t>(</a:t>
            </a:r>
            <a:r>
              <a:rPr lang="en-US" altLang="en-US" sz="1500" dirty="0">
                <a:solidFill>
                  <a:schemeClr val="tx1"/>
                </a:solidFill>
              </a:rPr>
              <a:t>рыночн</a:t>
            </a:r>
            <a:r>
              <a:rPr lang="ru-RU" altLang="en-US" sz="1500" dirty="0">
                <a:solidFill>
                  <a:schemeClr val="tx1"/>
                </a:solidFill>
              </a:rPr>
              <a:t>ая</a:t>
            </a:r>
            <a:r>
              <a:rPr lang="en-US" altLang="ru-RU" sz="1500" dirty="0">
                <a:solidFill>
                  <a:schemeClr val="tx1"/>
                </a:solidFill>
              </a:rPr>
              <a:t>, </a:t>
            </a:r>
            <a:r>
              <a:rPr lang="en-US" altLang="en-US" sz="1500" dirty="0">
                <a:solidFill>
                  <a:schemeClr val="tx1"/>
                </a:solidFill>
              </a:rPr>
              <a:t>кадастров</a:t>
            </a:r>
            <a:r>
              <a:rPr lang="ru-RU" altLang="en-US" sz="1500" dirty="0">
                <a:solidFill>
                  <a:schemeClr val="tx1"/>
                </a:solidFill>
              </a:rPr>
              <a:t>ая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или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ин</a:t>
            </a:r>
            <a:r>
              <a:rPr lang="ru-RU" altLang="en-US" sz="1500" dirty="0">
                <a:solidFill>
                  <a:schemeClr val="tx1"/>
                </a:solidFill>
              </a:rPr>
              <a:t>ая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стоимость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объектов</a:t>
            </a:r>
            <a:r>
              <a:rPr lang="en-US" altLang="ru-RU" sz="1500" dirty="0">
                <a:solidFill>
                  <a:schemeClr val="tx1"/>
                </a:solidFill>
              </a:rPr>
              <a:t> </a:t>
            </a:r>
            <a:r>
              <a:rPr lang="en-US" altLang="en-US" sz="1500" dirty="0">
                <a:solidFill>
                  <a:schemeClr val="tx1"/>
                </a:solidFill>
              </a:rPr>
              <a:t>недвижимости</a:t>
            </a:r>
            <a:r>
              <a:rPr lang="ru-RU" altLang="en-US" sz="15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221" y="708661"/>
            <a:ext cx="2682962" cy="178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486" y="1061931"/>
            <a:ext cx="2402735" cy="180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" t="58572" r="48470" b="4172"/>
          <a:stretch>
            <a:fillRect/>
          </a:stretch>
        </p:blipFill>
        <p:spPr bwMode="auto">
          <a:xfrm>
            <a:off x="4998811" y="2455318"/>
            <a:ext cx="3206870" cy="211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57200" y="4664570"/>
            <a:ext cx="1134126" cy="230832"/>
          </a:xfrm>
        </p:spPr>
        <p:txBody>
          <a:bodyPr/>
          <a:lstStyle/>
          <a:p>
            <a:r>
              <a:rPr lang="ru-RU" dirty="0"/>
              <a:t>21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/>
              <a:t>Предметы ЕГЭ        Специалитет (5 лет) </a:t>
            </a:r>
          </a:p>
          <a:p>
            <a:endParaRPr lang="ru-RU" sz="2700" dirty="0"/>
          </a:p>
        </p:txBody>
      </p:sp>
      <p:graphicFrame>
        <p:nvGraphicFramePr>
          <p:cNvPr id="9" name="Объект 3"/>
          <p:cNvGraphicFramePr/>
          <p:nvPr>
            <p:custDataLst>
              <p:tags r:id="rId1"/>
            </p:custDataLst>
          </p:nvPr>
        </p:nvGraphicFramePr>
        <p:xfrm>
          <a:off x="-476" y="934403"/>
          <a:ext cx="9144477" cy="3669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6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62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ru-RU" sz="18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Направление подготовки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Форма обучения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Предметы ЕГЭ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44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1" dirty="0"/>
                        <a:t>Пожарная безопасность</a:t>
                      </a:r>
                      <a:r>
                        <a:rPr lang="ru-RU" sz="1600" b="1" baseline="0" dirty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dirty="0"/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/>
                        <a:t>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Математика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Химия/физика/информатика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3956">
                <a:tc>
                  <a:txBody>
                    <a:bodyPr/>
                    <a:lstStyle/>
                    <a:p>
                      <a:r>
                        <a:rPr lang="ru-RU" sz="16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Фундаментальная и прикладная химия 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(В</a:t>
                      </a:r>
                      <a:r>
                        <a:rPr lang="ru-RU" sz="1400" b="0" dirty="0"/>
                        <a:t>ысокомолекулярные соединения, биоорганическая химия,</a:t>
                      </a:r>
                      <a:r>
                        <a:rPr lang="ru-RU" sz="1400" b="0" baseline="0" dirty="0"/>
                        <a:t> </a:t>
                      </a:r>
                      <a:r>
                        <a:rPr lang="ru-RU" sz="1400" b="0" dirty="0"/>
                        <a:t>аналитическая химия, </a:t>
                      </a:r>
                    </a:p>
                    <a:p>
                      <a:r>
                        <a:rPr lang="ru-RU" sz="1400" b="0" dirty="0"/>
                        <a:t>физическая химия)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Химия</a:t>
                      </a:r>
                    </a:p>
                    <a:p>
                      <a:pPr indent="0">
                        <a:buNone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3)Математика/биология/физика/</a:t>
                      </a:r>
                    </a:p>
                    <a:p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/информатика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3929">
                <a:tc>
                  <a:txBody>
                    <a:bodyPr/>
                    <a:lstStyle/>
                    <a:p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Химическая технология </a:t>
                      </a:r>
                      <a:r>
                        <a:rPr lang="ru-RU" sz="16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энергонасыщенных</a:t>
                      </a:r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материалов и изделий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(цифровая</a:t>
                      </a:r>
                      <a:r>
                        <a:rPr lang="ru-RU" sz="16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химия)</a:t>
                      </a:r>
                      <a:endParaRPr lang="ru-RU" sz="1600" b="0" dirty="0"/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/>
                        <a:t>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Русский язык 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Химия</a:t>
                      </a: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400" b="1" dirty="0">
                          <a:effectLst/>
                          <a:sym typeface="+mn-ea"/>
                        </a:rPr>
                        <a:t>Математика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/физика/информатика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653564" y="1483519"/>
            <a:ext cx="3490436" cy="3104674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53752" y="4737811"/>
            <a:ext cx="1134126" cy="230832"/>
          </a:xfrm>
        </p:spPr>
        <p:txBody>
          <a:bodyPr/>
          <a:lstStyle/>
          <a:p>
            <a:r>
              <a:rPr lang="ru-RU" dirty="0"/>
              <a:t>22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/>
              <a:t>Предметы ЕГЭ        Бакалавриат (4 года) </a:t>
            </a:r>
          </a:p>
          <a:p>
            <a:endParaRPr lang="ru-RU" sz="27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78291" y="953452"/>
            <a:ext cx="3720465" cy="3542348"/>
          </a:xfrm>
          <a:prstGeom prst="rect">
            <a:avLst/>
          </a:prstGeom>
          <a:noFill/>
          <a:ln w="762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Объект 3"/>
          <p:cNvGraphicFramePr/>
          <p:nvPr>
            <p:custDataLst>
              <p:tags r:id="rId1"/>
            </p:custDataLst>
          </p:nvPr>
        </p:nvGraphicFramePr>
        <p:xfrm>
          <a:off x="75248" y="585311"/>
          <a:ext cx="8984457" cy="4146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4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49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0545">
                <a:tc>
                  <a:txBody>
                    <a:bodyPr/>
                    <a:lstStyle/>
                    <a:p>
                      <a:pPr algn="l">
                        <a:spcAft>
                          <a:spcPts val="500"/>
                        </a:spcAft>
                      </a:pPr>
                      <a:r>
                        <a:rPr lang="ru-RU" sz="17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Направление подготовки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Форма обучения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>
                          <a:solidFill>
                            <a:schemeClr val="tx2">
                              <a:lumMod val="10000"/>
                            </a:schemeClr>
                          </a:solidFill>
                        </a:rPr>
                        <a:t>Предметы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5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>
                          <a:latin typeface="+mn-lt"/>
                          <a:cs typeface="Arial" panose="020B0604020202020204" pitchFamily="34" charset="0"/>
                        </a:rPr>
                        <a:t>Техносферная безопасность</a:t>
                      </a:r>
                    </a:p>
                    <a:p>
                      <a:pPr>
                        <a:spcAft>
                          <a:spcPts val="500"/>
                        </a:spcAft>
                      </a:pPr>
                      <a:endParaRPr lang="ru-RU" sz="15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очная</a:t>
                      </a:r>
                    </a:p>
                    <a:p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заочная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arenR"/>
                      </a:pPr>
                      <a:r>
                        <a:rPr lang="ru-RU" sz="1300" b="1" dirty="0">
                          <a:effectLst/>
                          <a:sym typeface="+mn-ea"/>
                        </a:rPr>
                        <a:t>Русский язык </a:t>
                      </a:r>
                      <a:endParaRPr lang="ru-RU" sz="13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300" b="1" dirty="0">
                          <a:effectLst/>
                          <a:sym typeface="+mn-ea"/>
                        </a:rPr>
                        <a:t>Математика</a:t>
                      </a:r>
                      <a:endParaRPr lang="ru-RU" sz="13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>
                        <a:buAutoNum type="arabicParenR"/>
                      </a:pPr>
                      <a:r>
                        <a:rPr lang="ru-RU" sz="1300" b="1" dirty="0">
                          <a:effectLst/>
                          <a:sym typeface="+mn-ea"/>
                        </a:rPr>
                        <a:t>Химия/физика/информатика</a:t>
                      </a:r>
                      <a:endParaRPr lang="ru-RU" sz="1300" b="1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/>
                        <a:t>Химия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/>
                        <a:t>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300" b="1" dirty="0"/>
                        <a:t>1)  Русский язык 2) Химия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300" b="1" dirty="0"/>
                        <a:t>3)</a:t>
                      </a:r>
                      <a:r>
                        <a:rPr lang="ru-RU" sz="1300" b="1" dirty="0" err="1"/>
                        <a:t>Матем</a:t>
                      </a:r>
                      <a:r>
                        <a:rPr lang="ru-RU" sz="1300" b="1" dirty="0"/>
                        <a:t>./биология/физика/информатика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5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>
                          <a:latin typeface="+mn-lt"/>
                          <a:cs typeface="Arial" panose="020B0604020202020204" pitchFamily="34" charset="0"/>
                        </a:rPr>
                        <a:t>Химическая технология (технология и переработка полимеров)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очная заочная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1)  </a:t>
                      </a:r>
                      <a:r>
                        <a:rPr lang="ru-RU" sz="1300" b="1" dirty="0">
                          <a:effectLst/>
                          <a:sym typeface="+mn-ea"/>
                        </a:rPr>
                        <a:t>Русский язык 2) Химия</a:t>
                      </a:r>
                      <a:endParaRPr lang="ru-RU" sz="13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indent="0">
                        <a:buNone/>
                      </a:pPr>
                      <a:r>
                        <a:rPr lang="ru-RU" sz="1300" b="1" dirty="0">
                          <a:effectLst/>
                          <a:sym typeface="+mn-ea"/>
                        </a:rPr>
                        <a:t>3)  Математика/физика/информатика</a:t>
                      </a:r>
                      <a:endParaRPr lang="ru-RU" sz="13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445">
                <a:tc>
                  <a:txBody>
                    <a:bodyPr/>
                    <a:lstStyle/>
                    <a:p>
                      <a:pPr>
                        <a:spcAft>
                          <a:spcPts val="500"/>
                        </a:spcAft>
                        <a:buNone/>
                      </a:pPr>
                      <a:r>
                        <a:rPr lang="en-US" altLang="en-US" sz="1500" b="1" dirty="0">
                          <a:latin typeface="+mn-lt"/>
                          <a:cs typeface="Arial" panose="020B0604020202020204" pitchFamily="34" charset="0"/>
                        </a:rPr>
                        <a:t>Химия</a:t>
                      </a:r>
                      <a:r>
                        <a:rPr lang="en-US" altLang="ru-RU" sz="1500" b="1" dirty="0">
                          <a:latin typeface="+mn-lt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altLang="en-US" sz="1500" b="1" dirty="0">
                          <a:latin typeface="+mn-lt"/>
                          <a:cs typeface="Arial" panose="020B0604020202020204" pitchFamily="34" charset="0"/>
                        </a:rPr>
                        <a:t>физика</a:t>
                      </a:r>
                      <a:r>
                        <a:rPr lang="en-US" altLang="ru-RU" sz="1500" b="1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en-US" sz="1500" b="1" dirty="0">
                          <a:latin typeface="+mn-lt"/>
                          <a:cs typeface="Arial" panose="020B0604020202020204" pitchFamily="34" charset="0"/>
                        </a:rPr>
                        <a:t>и</a:t>
                      </a:r>
                      <a:r>
                        <a:rPr lang="en-US" altLang="ru-RU" sz="1500" b="1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en-US" sz="1500" b="1" dirty="0">
                          <a:latin typeface="+mn-lt"/>
                          <a:cs typeface="Arial" panose="020B0604020202020204" pitchFamily="34" charset="0"/>
                        </a:rPr>
                        <a:t>механика</a:t>
                      </a:r>
                      <a:r>
                        <a:rPr lang="en-US" altLang="ru-RU" sz="1500" b="1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en-US" sz="1500" b="1" dirty="0">
                          <a:latin typeface="+mn-lt"/>
                          <a:cs typeface="Arial" panose="020B0604020202020204" pitchFamily="34" charset="0"/>
                        </a:rPr>
                        <a:t>материалов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altLang="en-US" sz="1300" b="1" dirty="0">
                          <a:latin typeface="+mn-lt"/>
                          <a:cs typeface="Arial" panose="020B0604020202020204" pitchFamily="34" charset="0"/>
                        </a:rPr>
                        <a:t>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300" b="1" dirty="0">
                          <a:sym typeface="+mn-ea"/>
                        </a:rPr>
                        <a:t>1)  Русский язык 2) Химия </a:t>
                      </a:r>
                      <a:endParaRPr lang="ru-RU" sz="1300" b="1" dirty="0"/>
                    </a:p>
                    <a:p>
                      <a:pPr marL="0" indent="0">
                        <a:buNone/>
                      </a:pPr>
                      <a:r>
                        <a:rPr lang="ru-RU" sz="1300" b="1" dirty="0">
                          <a:sym typeface="+mn-ea"/>
                        </a:rPr>
                        <a:t>3)</a:t>
                      </a:r>
                      <a:r>
                        <a:rPr lang="ru-RU" sz="1300" b="1" dirty="0" err="1">
                          <a:sym typeface="+mn-ea"/>
                        </a:rPr>
                        <a:t>Матем</a:t>
                      </a:r>
                      <a:r>
                        <a:rPr lang="ru-RU" sz="1300" b="1" dirty="0">
                          <a:sym typeface="+mn-ea"/>
                        </a:rPr>
                        <a:t>./биология/физика/информатика</a:t>
                      </a:r>
                      <a:endParaRPr lang="ru-RU" altLang="en-US" sz="13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72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>
                          <a:latin typeface="+mn-lt"/>
                          <a:cs typeface="Arial" panose="020B0604020202020204" pitchFamily="34" charset="0"/>
                        </a:rPr>
                        <a:t>Педагогическое образование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500" b="1" dirty="0">
                          <a:latin typeface="+mn-lt"/>
                          <a:cs typeface="Arial" panose="020B0604020202020204" pitchFamily="34" charset="0"/>
                        </a:rPr>
                        <a:t>(химия, биология)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очная</a:t>
                      </a:r>
                      <a:endParaRPr lang="en-US" sz="13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ru-RU" sz="13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1)  Русский язык 2) Биология  3) Тест 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77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500" b="1" dirty="0">
                          <a:cs typeface="+mn-lt"/>
                        </a:rPr>
                        <a:t>Землеустройство и кадастры 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заочная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300" b="1" dirty="0">
                          <a:latin typeface="+mn-lt"/>
                          <a:cs typeface="Arial" panose="020B0604020202020204" pitchFamily="34" charset="0"/>
                        </a:rPr>
                        <a:t>1)  </a:t>
                      </a:r>
                      <a:r>
                        <a:rPr lang="ru-RU" sz="1300" b="1" dirty="0">
                          <a:cs typeface="Arial" panose="020B0604020202020204" pitchFamily="34" charset="0"/>
                          <a:sym typeface="+mn-ea"/>
                        </a:rPr>
                        <a:t>Русский язык 2) Математика </a:t>
                      </a:r>
                      <a:endParaRPr lang="en-US" sz="130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ru-RU" sz="1300" b="1" dirty="0">
                          <a:cs typeface="Arial" panose="020B0604020202020204" pitchFamily="34" charset="0"/>
                          <a:sym typeface="+mn-ea"/>
                        </a:rPr>
                        <a:t>3) Ф</a:t>
                      </a:r>
                      <a:r>
                        <a:rPr lang="ru-RU" altLang="en-US" sz="1300" b="1" dirty="0">
                          <a:cs typeface="Arial" panose="020B0604020202020204" pitchFamily="34" charset="0"/>
                          <a:sym typeface="+mn-ea"/>
                        </a:rPr>
                        <a:t>изика/география/</a:t>
                      </a:r>
                      <a:r>
                        <a:rPr lang="ru-RU" sz="1300" b="1" dirty="0">
                          <a:cs typeface="Arial" panose="020B0604020202020204" pitchFamily="34" charset="0"/>
                          <a:sym typeface="+mn-ea"/>
                        </a:rPr>
                        <a:t>химия/информатика</a:t>
                      </a:r>
                      <a:endParaRPr lang="ru-RU" sz="13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90547" y="4683919"/>
            <a:ext cx="496253" cy="285750"/>
          </a:xfrm>
        </p:spPr>
        <p:txBody>
          <a:bodyPr/>
          <a:lstStyle/>
          <a:p>
            <a:fld id="{CB07D4DF-2351-4A60-A90B-60ED82532F73}" type="slidenum">
              <a:rPr lang="ru-RU" smtClean="0"/>
              <a:t>35</a:t>
            </a:fld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1246495"/>
          </a:xfrm>
        </p:spPr>
        <p:txBody>
          <a:bodyPr/>
          <a:lstStyle/>
          <a:p>
            <a:r>
              <a:rPr lang="ru-RU" sz="2700" b="1" dirty="0"/>
              <a:t>Крупные партнеры-работодатели </a:t>
            </a:r>
            <a:br>
              <a:rPr lang="ru-RU" dirty="0"/>
            </a:br>
            <a:br>
              <a:rPr lang="ru-RU" sz="2700" dirty="0">
                <a:latin typeface="Arial Black" panose="020B0A04020102020204" pitchFamily="34" charset="0"/>
              </a:rPr>
            </a:br>
            <a:endParaRPr lang="ru-RU" sz="27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39" y="1079659"/>
            <a:ext cx="1722596" cy="1710690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0778" y="2730818"/>
            <a:ext cx="1814989" cy="114681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6690" y="3000375"/>
            <a:ext cx="1974533" cy="116728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3629" y="713899"/>
            <a:ext cx="2016919" cy="2016919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7091" y="1137274"/>
            <a:ext cx="1759013" cy="1042785"/>
          </a:xfrm>
          <a:prstGeom prst="rect">
            <a:avLst/>
          </a:prstGeom>
        </p:spPr>
      </p:pic>
      <p:pic>
        <p:nvPicPr>
          <p:cNvPr id="26" name="Picture 10" descr="https://www.bvn.ru/upload/iblock/723/7237aae090a91c1d21d178bbda5f38f6.jpg"/>
          <p:cNvPicPr>
            <a:picLocks noChangeAspect="1" noChangeArrowheads="1"/>
          </p:cNvPicPr>
          <p:nvPr/>
        </p:nvPicPr>
        <p:blipFill rotWithShape="1">
          <a:blip r:embed="rId7" cstate="print"/>
          <a:srcRect l="30205" r="27849"/>
          <a:stretch>
            <a:fillRect/>
          </a:stretch>
        </p:blipFill>
        <p:spPr bwMode="auto">
          <a:xfrm>
            <a:off x="7516192" y="2910898"/>
            <a:ext cx="1435997" cy="1598300"/>
          </a:xfrm>
          <a:prstGeom prst="rect">
            <a:avLst/>
          </a:prstGeom>
          <a:noFill/>
        </p:spPr>
      </p:pic>
      <p:pic>
        <p:nvPicPr>
          <p:cNvPr id="2050" name="Picture 2" descr="https://medq.ru/images/1664789159_sponsor_image_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777" y="2552224"/>
            <a:ext cx="2585561" cy="90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Замещающее содержимое 3"/>
          <p:cNvPicPr>
            <a:picLocks noGrp="1" noChangeAspect="1"/>
          </p:cNvPicPr>
          <p:nvPr>
            <p:ph sz="half" idx="1"/>
          </p:nvPr>
        </p:nvPicPr>
        <p:blipFill>
          <a:blip r:embed="rId9"/>
          <a:stretch>
            <a:fillRect/>
          </a:stretch>
        </p:blipFill>
        <p:spPr>
          <a:xfrm>
            <a:off x="7158514" y="766286"/>
            <a:ext cx="1785938" cy="1785938"/>
          </a:xfrm>
          <a:prstGeom prst="rect">
            <a:avLst/>
          </a:prstGeom>
        </p:spPr>
      </p:pic>
      <p:pic>
        <p:nvPicPr>
          <p:cNvPr id="6" name="Замещающее содержимое 5"/>
          <p:cNvPicPr>
            <a:picLocks noGrp="1" noChangeAspect="1"/>
          </p:cNvPicPr>
          <p:nvPr>
            <p:ph sz="half" idx="2"/>
          </p:nvPr>
        </p:nvPicPr>
        <p:blipFill>
          <a:blip r:embed="rId10"/>
          <a:stretch>
            <a:fillRect/>
          </a:stretch>
        </p:blipFill>
        <p:spPr>
          <a:xfrm>
            <a:off x="4886325" y="3826669"/>
            <a:ext cx="2272189" cy="568166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40706" y="4022408"/>
            <a:ext cx="2846070" cy="866299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D4DF-2351-4A60-A90B-60ED82532F73}" type="slidenum">
              <a:rPr lang="ru-RU" smtClean="0"/>
              <a:t>36</a:t>
            </a:fld>
            <a:endParaRPr lang="ru-RU" dirty="0"/>
          </a:p>
        </p:txBody>
      </p:sp>
      <p:pic>
        <p:nvPicPr>
          <p:cNvPr id="10" name="Замещающее содержимое 9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89184" y="0"/>
            <a:ext cx="7106603" cy="463200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6" name="Замещающее содержимое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" y="61913"/>
            <a:ext cx="3962876" cy="3590925"/>
          </a:xfrm>
          <a:prstGeom prst="rect">
            <a:avLst/>
          </a:prstGeom>
        </p:spPr>
      </p:pic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7D4DF-2351-4A60-A90B-60ED82532F73}" type="slidenum">
              <a:rPr lang="ru-RU" smtClean="0"/>
              <a:t>37</a:t>
            </a:fld>
            <a:endParaRPr lang="ru-RU" dirty="0"/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346234" y="3882867"/>
            <a:ext cx="2269808" cy="6338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ru-RU"/>
              <a:t>https://m.vk.com/wall-25307495_107048</a:t>
            </a:r>
          </a:p>
        </p:txBody>
      </p:sp>
      <p:sp>
        <p:nvSpPr>
          <p:cNvPr id="8" name="Текстовое поле 7"/>
          <p:cNvSpPr txBox="1"/>
          <p:nvPr/>
        </p:nvSpPr>
        <p:spPr>
          <a:xfrm>
            <a:off x="3962877" y="691991"/>
            <a:ext cx="5181124" cy="74942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en-US" altLang="en-US" sz="1400" b="1" dirty="0" err="1"/>
              <a:t>Самый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высокий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уровень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заработной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платы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в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республике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традиционно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наблюдается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в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добывающих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обрабатывающих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производствах</a:t>
            </a:r>
            <a:r>
              <a:rPr lang="en-US" altLang="ru-RU" sz="1400" b="1" dirty="0"/>
              <a:t>, </a:t>
            </a:r>
            <a:r>
              <a:rPr lang="en-US" altLang="en-US" sz="1400" b="1" dirty="0"/>
              <a:t>а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также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в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сферах</a:t>
            </a:r>
            <a:r>
              <a:rPr lang="en-US" altLang="ru-RU" sz="1400" b="1" dirty="0"/>
              <a:t>, </a:t>
            </a:r>
            <a:r>
              <a:rPr lang="en-US" altLang="en-US" sz="1400" b="1" dirty="0" err="1"/>
              <a:t>связанных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с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высокими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технологиями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финансами</a:t>
            </a:r>
            <a:r>
              <a:rPr lang="en-US" altLang="ru-RU" sz="1400" b="1" dirty="0"/>
              <a:t>.</a:t>
            </a:r>
          </a:p>
          <a:p>
            <a:pPr algn="l"/>
            <a:endParaRPr lang="en-US" altLang="ru-RU" sz="1400" b="1" dirty="0"/>
          </a:p>
          <a:p>
            <a:pPr algn="l"/>
            <a:r>
              <a:rPr lang="en-US" altLang="en-US" sz="1400" b="1" dirty="0" err="1"/>
              <a:t>Абсолютный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лидер</a:t>
            </a:r>
            <a:r>
              <a:rPr lang="en-US" altLang="ru-RU" sz="1400" b="1" dirty="0"/>
              <a:t> — </a:t>
            </a:r>
            <a:r>
              <a:rPr lang="en-US" altLang="en-US" sz="1400" b="1" dirty="0" err="1"/>
              <a:t>производство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кокса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нефтепродуктов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со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средней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зарплатой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126`067,5. </a:t>
            </a:r>
            <a:r>
              <a:rPr lang="en-US" altLang="en-US" sz="1400" b="1" dirty="0" err="1"/>
              <a:t>На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сопоставимом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уровне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находится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сфера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научных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исследований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разработок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126`246,8.</a:t>
            </a:r>
          </a:p>
          <a:p>
            <a:pPr algn="l"/>
            <a:endParaRPr lang="en-US" altLang="ru-RU" sz="1400" b="1" dirty="0"/>
          </a:p>
          <a:p>
            <a:pPr algn="l"/>
            <a:r>
              <a:rPr lang="en-US" altLang="en-US" sz="1400" b="1" dirty="0" err="1"/>
              <a:t>Высокие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заработки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также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зафиксированы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в</a:t>
            </a:r>
            <a:r>
              <a:rPr lang="en-US" altLang="ru-RU" sz="1400" b="1" dirty="0"/>
              <a:t>:</a:t>
            </a:r>
          </a:p>
          <a:p>
            <a:pPr algn="l"/>
            <a:r>
              <a:rPr lang="en-US" altLang="en-US" sz="1400" b="1" dirty="0" err="1"/>
              <a:t>добыче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полезных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ископаемых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114`215,7; </a:t>
            </a:r>
            <a:r>
              <a:rPr lang="en-US" altLang="en-US" sz="1400" b="1" dirty="0" err="1"/>
              <a:t>производстве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химических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веществ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химических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продуктов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104`094; </a:t>
            </a:r>
            <a:r>
              <a:rPr lang="en-US" altLang="en-US" sz="1400" b="1" dirty="0" err="1"/>
              <a:t>области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информации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связи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103`102,7; </a:t>
            </a:r>
            <a:r>
              <a:rPr lang="en-US" altLang="en-US" sz="1400" b="1" dirty="0" err="1"/>
              <a:t>финансовой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страховой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деятельности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102`311,5; </a:t>
            </a:r>
            <a:r>
              <a:rPr lang="en-US" altLang="en-US" sz="1400" b="1" dirty="0" err="1"/>
              <a:t>производстве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компьютеров</a:t>
            </a:r>
            <a:r>
              <a:rPr lang="en-US" altLang="ru-RU" sz="1400" b="1" dirty="0"/>
              <a:t>, </a:t>
            </a:r>
            <a:r>
              <a:rPr lang="en-US" altLang="en-US" sz="1400" b="1" dirty="0" err="1"/>
              <a:t>электронных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оптических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изделий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101`080,4; </a:t>
            </a:r>
            <a:r>
              <a:rPr lang="en-US" altLang="en-US" sz="1400" b="1" dirty="0" err="1"/>
              <a:t>производстве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электрического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оборудования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101`004; </a:t>
            </a:r>
            <a:r>
              <a:rPr lang="en-US" altLang="en-US" sz="1400" b="1" dirty="0" err="1"/>
              <a:t>производстве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прочих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транспортных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средств</a:t>
            </a:r>
            <a:r>
              <a:rPr lang="en-US" altLang="ru-RU" sz="1400" b="1" dirty="0"/>
              <a:t> </a:t>
            </a:r>
            <a:r>
              <a:rPr lang="en-US" altLang="en-US" sz="1400" b="1" dirty="0"/>
              <a:t>и</a:t>
            </a:r>
            <a:r>
              <a:rPr lang="en-US" altLang="ru-RU" sz="1400" b="1" dirty="0"/>
              <a:t> </a:t>
            </a:r>
            <a:r>
              <a:rPr lang="en-US" altLang="en-US" sz="1400" b="1" dirty="0" err="1"/>
              <a:t>оборудования</a:t>
            </a:r>
            <a:r>
              <a:rPr lang="en-US" altLang="ru-RU" sz="1400" b="1" dirty="0"/>
              <a:t> — </a:t>
            </a:r>
            <a:r>
              <a:rPr lang="en-US" altLang="en-US" sz="1400" b="1" dirty="0"/>
              <a:t>₽</a:t>
            </a:r>
            <a:r>
              <a:rPr lang="en-US" altLang="ru-RU" sz="1400" b="1" dirty="0"/>
              <a:t>101`222,6.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3" y="640080"/>
            <a:ext cx="7758589" cy="316230"/>
          </a:xfrm>
        </p:spPr>
        <p:txBody>
          <a:bodyPr/>
          <a:lstStyle/>
          <a:p>
            <a:pPr algn="ctr"/>
            <a:r>
              <a:rPr lang="ru-RU" b="1" dirty="0">
                <a:latin typeface="+mn-lt"/>
                <a:cs typeface="Arial" panose="020B0604020202020204" pitchFamily="34" charset="0"/>
                <a:sym typeface="+mn-ea"/>
              </a:rPr>
              <a:t> </a:t>
            </a:r>
            <a:endParaRPr lang="ru-RU" altLang="en-US" sz="1950" dirty="0">
              <a:latin typeface="Arial" panose="020B0604020202020204" pitchFamily="34" charset="0"/>
            </a:endParaRPr>
          </a:p>
        </p:txBody>
      </p:sp>
      <p:sp>
        <p:nvSpPr>
          <p:cNvPr id="14" name="Замещающий 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42913" y="4680059"/>
            <a:ext cx="1134126" cy="230832"/>
          </a:xfrm>
        </p:spPr>
        <p:txBody>
          <a:bodyPr/>
          <a:lstStyle/>
          <a:p>
            <a:r>
              <a:rPr lang="ru-RU" dirty="0"/>
              <a:t>26</a:t>
            </a:r>
          </a:p>
        </p:txBody>
      </p:sp>
      <p:sp>
        <p:nvSpPr>
          <p:cNvPr id="15" name="Заголовок 2"/>
          <p:cNvSpPr txBox="1"/>
          <p:nvPr/>
        </p:nvSpPr>
        <p:spPr>
          <a:xfrm>
            <a:off x="457200" y="95965"/>
            <a:ext cx="8229600" cy="8572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b="1" dirty="0"/>
              <a:t>Оплачиваемые летние практики</a:t>
            </a:r>
          </a:p>
        </p:txBody>
      </p:sp>
      <p:pic>
        <p:nvPicPr>
          <p:cNvPr id="18" name="Замещающее содержимо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0272"/>
            <a:ext cx="3891815" cy="2918861"/>
          </a:xfrm>
          <a:prstGeom prst="rect">
            <a:avLst/>
          </a:prstGeom>
        </p:spPr>
      </p:pic>
      <p:sp>
        <p:nvSpPr>
          <p:cNvPr id="19" name="Текстовое поле 8"/>
          <p:cNvSpPr txBox="1"/>
          <p:nvPr/>
        </p:nvSpPr>
        <p:spPr>
          <a:xfrm>
            <a:off x="602858" y="3970919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b="1" dirty="0"/>
              <a:t>«Альтернатива» </a:t>
            </a:r>
          </a:p>
        </p:txBody>
      </p:sp>
      <p:sp>
        <p:nvSpPr>
          <p:cNvPr id="20" name="Текстовое поле 11"/>
          <p:cNvSpPr txBox="1"/>
          <p:nvPr/>
        </p:nvSpPr>
        <p:spPr>
          <a:xfrm>
            <a:off x="3891815" y="1250244"/>
            <a:ext cx="1739929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1650" b="1" dirty="0"/>
              <a:t>«</a:t>
            </a:r>
            <a:r>
              <a:rPr lang="ru-RU" altLang="en-US" sz="1650" b="1" dirty="0" err="1"/>
              <a:t>Акополимер</a:t>
            </a:r>
            <a:r>
              <a:rPr lang="ru-RU" altLang="en-US" sz="1650" b="1" dirty="0"/>
              <a:t>»</a:t>
            </a:r>
          </a:p>
        </p:txBody>
      </p:sp>
      <p:pic>
        <p:nvPicPr>
          <p:cNvPr id="21" name="Picture 18" descr="C:\Users\fayru\Downloads\WhatsApp Image 2024-01-27 at 17.56.33.jpeg"/>
          <p:cNvPicPr>
            <a:picLocks noChangeAspect="1" noChangeArrowheads="1"/>
          </p:cNvPicPr>
          <p:nvPr/>
        </p:nvPicPr>
        <p:blipFill>
          <a:blip r:embed="rId3" cstate="print"/>
          <a:srcRect l="3986" t="20121" r="3100"/>
          <a:stretch>
            <a:fillRect/>
          </a:stretch>
        </p:blipFill>
        <p:spPr bwMode="auto">
          <a:xfrm>
            <a:off x="5546407" y="1243890"/>
            <a:ext cx="3597593" cy="2315051"/>
          </a:xfrm>
          <a:prstGeom prst="rect">
            <a:avLst/>
          </a:prstGeom>
          <a:noFill/>
        </p:spPr>
      </p:pic>
      <p:sp>
        <p:nvSpPr>
          <p:cNvPr id="22" name="Текстовое поле 1"/>
          <p:cNvSpPr txBox="1"/>
          <p:nvPr/>
        </p:nvSpPr>
        <p:spPr>
          <a:xfrm>
            <a:off x="6186012" y="3709285"/>
            <a:ext cx="2957989" cy="41549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2100" b="1" dirty="0">
                <a:cs typeface="+mn-lt"/>
                <a:sym typeface="+mn-ea"/>
              </a:rPr>
              <a:t>«</a:t>
            </a:r>
            <a:r>
              <a:rPr lang="ru-RU" sz="2100" b="1" dirty="0" err="1">
                <a:cs typeface="+mn-lt"/>
                <a:sym typeface="+mn-ea"/>
              </a:rPr>
              <a:t>Ласселсбергер</a:t>
            </a:r>
            <a:r>
              <a:rPr lang="ru-RU" sz="2100" b="1" dirty="0">
                <a:cs typeface="+mn-lt"/>
                <a:sym typeface="+mn-ea"/>
              </a:rPr>
              <a:t>»</a:t>
            </a:r>
            <a:endParaRPr lang="ru-RU" altLang="en-US" sz="2100" b="1" dirty="0">
              <a:cs typeface="+mn-lt"/>
              <a:sym typeface="+mn-ea"/>
            </a:endParaRPr>
          </a:p>
        </p:txBody>
      </p:sp>
      <p:pic>
        <p:nvPicPr>
          <p:cNvPr id="17" name="Замещающее содержимое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5911" y="1610201"/>
            <a:ext cx="2192179" cy="292322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35604" y="4701067"/>
            <a:ext cx="1134126" cy="230832"/>
          </a:xfrm>
        </p:spPr>
        <p:txBody>
          <a:bodyPr/>
          <a:lstStyle/>
          <a:p>
            <a:fld id="{DB5AFA45-59E8-4BB1-815B-AE6194DA9FAD}" type="slidenum">
              <a:rPr lang="ru-RU" smtClean="0"/>
              <a:t>39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5604" y="84523"/>
            <a:ext cx="6565386" cy="316166"/>
          </a:xfrm>
        </p:spPr>
        <p:txBody>
          <a:bodyPr/>
          <a:lstStyle/>
          <a:p>
            <a:r>
              <a:rPr lang="ru-RU" sz="2700" dirty="0"/>
              <a:t>Научная карьера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6080" y="737248"/>
            <a:ext cx="20249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/>
              <a:t>Магистратура</a:t>
            </a:r>
            <a:endParaRPr lang="ru-RU" sz="21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Объект 2"/>
          <p:cNvSpPr txBox="1"/>
          <p:nvPr/>
        </p:nvSpPr>
        <p:spPr>
          <a:xfrm>
            <a:off x="343138" y="1312447"/>
            <a:ext cx="4031936" cy="281102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defTabSz="1350169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</a:rPr>
              <a:t>Химия. Медицинская и фармацевтическая химия</a:t>
            </a:r>
          </a:p>
          <a:p>
            <a:pPr marL="257175" indent="-257175" defTabSz="1350169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</a:rPr>
              <a:t>Химия. Новые материалы в нефтехимии и других отраслях</a:t>
            </a:r>
          </a:p>
          <a:p>
            <a:pPr marL="257175" indent="-257175" defTabSz="1350169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</a:rPr>
              <a:t>Экология и природопользование</a:t>
            </a:r>
          </a:p>
          <a:p>
            <a:pPr marL="257175" indent="-257175" defTabSz="1350169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</a:rPr>
              <a:t>Химическая технология. Технология и переработка полимеров</a:t>
            </a:r>
          </a:p>
          <a:p>
            <a:pPr marL="257175" indent="-257175" defTabSz="1350169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</a:rPr>
              <a:t>Техносферная безопасность</a:t>
            </a:r>
          </a:p>
          <a:p>
            <a:pPr marL="257175" indent="-257175" defTabSz="1350169">
              <a:buFont typeface="Wingdings" panose="05000000000000000000" pitchFamily="2" charset="2"/>
              <a:buChar char="v"/>
            </a:pPr>
            <a:r>
              <a:rPr lang="ru-RU" sz="1500" dirty="0">
                <a:solidFill>
                  <a:schemeClr val="tx1"/>
                </a:solidFill>
              </a:rPr>
              <a:t>Материаловедение и технология материалов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1" y="737248"/>
            <a:ext cx="192552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/>
              <a:t>Аспирантура</a:t>
            </a:r>
            <a:endParaRPr lang="ru-RU" sz="1050" b="1" dirty="0">
              <a:solidFill>
                <a:schemeClr val="tx2">
                  <a:lumMod val="10000"/>
                </a:schemeClr>
              </a:solidFill>
              <a:latin typeface="+mj-lt"/>
            </a:endParaRPr>
          </a:p>
        </p:txBody>
      </p:sp>
      <p:sp>
        <p:nvSpPr>
          <p:cNvPr id="9" name="Объект 2"/>
          <p:cNvSpPr txBox="1"/>
          <p:nvPr/>
        </p:nvSpPr>
        <p:spPr>
          <a:xfrm>
            <a:off x="4572000" y="1312447"/>
            <a:ext cx="3718560" cy="246144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sz="1650" dirty="0">
                <a:solidFill>
                  <a:schemeClr val="tx1"/>
                </a:solidFill>
              </a:rPr>
              <a:t>Геоэкология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sz="1650" dirty="0">
                <a:solidFill>
                  <a:schemeClr val="tx1"/>
                </a:solidFill>
              </a:rPr>
              <a:t>Техноферная безопасность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sz="1650" dirty="0">
                <a:solidFill>
                  <a:schemeClr val="tx1"/>
                </a:solidFill>
              </a:rPr>
              <a:t>Высокомолекулярные соединения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sz="1650" dirty="0">
                <a:solidFill>
                  <a:schemeClr val="tx1"/>
                </a:solidFill>
              </a:rPr>
              <a:t>Физическая химия</a:t>
            </a:r>
          </a:p>
          <a:p>
            <a:pPr marL="257175" indent="-257175" defTabSz="810101">
              <a:buFont typeface="Wingdings" panose="05000000000000000000" pitchFamily="2" charset="2"/>
              <a:buChar char="v"/>
            </a:pPr>
            <a:r>
              <a:rPr lang="ru-RU" sz="1650" dirty="0">
                <a:solidFill>
                  <a:schemeClr val="tx1"/>
                </a:solidFill>
              </a:rPr>
              <a:t>Органическая химия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ru-RU" sz="1650" dirty="0">
                <a:solidFill>
                  <a:schemeClr val="tx1"/>
                </a:solidFill>
              </a:rPr>
              <a:t>Аналитическая химия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endParaRPr lang="ru-RU" sz="1650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048" y="3152254"/>
            <a:ext cx="1451009" cy="1451009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32410" y="107633"/>
            <a:ext cx="8521065" cy="409099"/>
          </a:xfrm>
        </p:spPr>
        <p:txBody>
          <a:bodyPr/>
          <a:lstStyle/>
          <a:p>
            <a:r>
              <a:rPr lang="ru-RU" altLang="en-US" b="1" dirty="0"/>
              <a:t>Дополнительная стипендия для студентов 1 курса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7581" y="927628"/>
          <a:ext cx="9106172" cy="3832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447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1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1538">
                <a:tc>
                  <a:txBody>
                    <a:bodyPr/>
                    <a:lstStyle/>
                    <a:p>
                      <a:pPr algn="ctr"/>
                      <a:endParaRPr lang="ru-RU" sz="1400" b="1" dirty="0"/>
                    </a:p>
                    <a:p>
                      <a:pPr algn="ctr"/>
                      <a:r>
                        <a:rPr lang="ru-RU" sz="1400" b="1" dirty="0"/>
                        <a:t>ОПИСАНИЕ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НАДБАВКА К ОСНОВНОЙ СТИПЕНДИИ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076">
                <a:tc>
                  <a:txBody>
                    <a:bodyPr/>
                    <a:lstStyle/>
                    <a:p>
                      <a:r>
                        <a:rPr lang="ru-RU" sz="1400" b="1" dirty="0"/>
                        <a:t>Средний балл ЕГЭ за текущий год составил: </a:t>
                      </a:r>
                    </a:p>
                    <a:p>
                      <a:r>
                        <a:rPr lang="ru-RU" sz="1400" b="1" dirty="0"/>
                        <a:t>от 80 до 84,99 баллов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3</a:t>
                      </a:r>
                      <a:r>
                        <a:rPr lang="ru-RU" sz="1400" b="1" baseline="0" dirty="0"/>
                        <a:t> 000 руб.</a:t>
                      </a:r>
                      <a:endParaRPr lang="ru-RU" sz="14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076">
                <a:tc>
                  <a:txBody>
                    <a:bodyPr/>
                    <a:lstStyle/>
                    <a:p>
                      <a:r>
                        <a:rPr lang="ru-RU" sz="1400" b="1" dirty="0"/>
                        <a:t>Средний балл ЕГЭ за текущий год составил: </a:t>
                      </a:r>
                    </a:p>
                    <a:p>
                      <a:r>
                        <a:rPr lang="ru-RU" sz="1400" b="1" dirty="0"/>
                        <a:t>от 85 до 89,99 баллов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/>
                        <a:t>5</a:t>
                      </a:r>
                      <a:r>
                        <a:rPr lang="ru-RU" sz="1400" b="1" baseline="0" dirty="0"/>
                        <a:t> 000 руб.</a:t>
                      </a:r>
                      <a:endParaRPr lang="ru-RU" sz="14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076">
                <a:tc>
                  <a:txBody>
                    <a:bodyPr/>
                    <a:lstStyle/>
                    <a:p>
                      <a:r>
                        <a:rPr lang="ru-RU" sz="1400" b="1" dirty="0"/>
                        <a:t>Средний балл ЕГЭ за текущий год составил: </a:t>
                      </a:r>
                    </a:p>
                    <a:p>
                      <a:r>
                        <a:rPr lang="ru-RU" sz="1400" b="1" dirty="0"/>
                        <a:t>от 90 и выше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/>
                        <a:t>10 000 </a:t>
                      </a:r>
                      <a:r>
                        <a:rPr lang="ru-RU" sz="1400" b="1" baseline="0" dirty="0"/>
                        <a:t>руб.</a:t>
                      </a:r>
                      <a:endParaRPr lang="ru-RU" sz="14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076">
                <a:tc>
                  <a:txBody>
                    <a:bodyPr/>
                    <a:lstStyle/>
                    <a:p>
                      <a:r>
                        <a:rPr lang="ru-RU" sz="1400" b="1" dirty="0"/>
                        <a:t>Победители и призеры олимпиад школьников, проводимых в порядке, установленном </a:t>
                      </a:r>
                      <a:r>
                        <a:rPr lang="ru-RU" sz="1400" b="1" dirty="0" err="1"/>
                        <a:t>Минобрнауки</a:t>
                      </a:r>
                      <a:r>
                        <a:rPr lang="ru-RU" sz="1400" b="1" dirty="0"/>
                        <a:t> России,</a:t>
                      </a:r>
                      <a:r>
                        <a:rPr lang="ru-RU" sz="1400" b="1" baseline="0" dirty="0"/>
                        <a:t> зачисленным без вступительных испытаний</a:t>
                      </a:r>
                      <a:endParaRPr lang="ru-RU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/>
                        <a:t>50 000 </a:t>
                      </a:r>
                      <a:r>
                        <a:rPr lang="ru-RU" sz="1400" b="1" baseline="0" dirty="0"/>
                        <a:t>руб.</a:t>
                      </a:r>
                      <a:endParaRPr lang="ru-RU" sz="1400" b="1" dirty="0"/>
                    </a:p>
                    <a:p>
                      <a:pPr algn="ctr"/>
                      <a:endParaRPr lang="ru-RU" sz="14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6999">
                <a:tc>
                  <a:txBody>
                    <a:bodyPr/>
                    <a:lstStyle/>
                    <a:p>
                      <a:r>
                        <a:rPr lang="ru-RU" sz="1400" b="1" dirty="0"/>
                        <a:t>Победители и призеры заключительного этапа всероссийской олимпиады школьников, члены участвовавших в международных олимпиадах по общеобразовательным предметам сборных команд Российской Федерации, сформированных в порядке, установленном </a:t>
                      </a:r>
                      <a:r>
                        <a:rPr lang="ru-RU" sz="1400" b="1" dirty="0" err="1"/>
                        <a:t>Минобрнауки</a:t>
                      </a:r>
                      <a:r>
                        <a:rPr lang="ru-RU" sz="1400" b="1" dirty="0"/>
                        <a:t> России,</a:t>
                      </a:r>
                      <a:r>
                        <a:rPr lang="ru-RU" sz="1400" b="1" baseline="0" dirty="0"/>
                        <a:t> зачисленным без вступительных испытаний</a:t>
                      </a:r>
                      <a:endParaRPr lang="ru-RU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dirty="0"/>
                        <a:t>80 000 </a:t>
                      </a:r>
                      <a:r>
                        <a:rPr lang="ru-RU" sz="1400" b="1" baseline="0" dirty="0"/>
                        <a:t>руб.</a:t>
                      </a:r>
                      <a:endParaRPr lang="ru-RU" sz="14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Замещающий номер слайда 4"/>
          <p:cNvSpPr txBox="1"/>
          <p:nvPr/>
        </p:nvSpPr>
        <p:spPr>
          <a:xfrm>
            <a:off x="312196" y="4733325"/>
            <a:ext cx="402686" cy="30744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50" dirty="0"/>
              <a:t>30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398417"/>
            <a:ext cx="7886700" cy="4234305"/>
          </a:xfrm>
        </p:spPr>
        <p:txBody>
          <a:bodyPr>
            <a:normAutofit/>
          </a:bodyPr>
          <a:lstStyle/>
          <a:p>
            <a:r>
              <a:rPr lang="ru-RU" dirty="0"/>
              <a:t>Из предложенного перечня веществ выберите окислитель и восстановитель, между которыми в щелочной среде протекает </a:t>
            </a:r>
            <a:r>
              <a:rPr lang="ru-RU" dirty="0" err="1"/>
              <a:t>окислительно</a:t>
            </a:r>
            <a:r>
              <a:rPr lang="ru-RU" dirty="0"/>
              <a:t>-восстановительная реакция с образованием смеси двух солей. В ответ запишите уравнение только одной из возможных </a:t>
            </a:r>
            <a:r>
              <a:rPr lang="ru-RU" dirty="0" err="1"/>
              <a:t>окислительно</a:t>
            </a:r>
            <a:r>
              <a:rPr lang="ru-RU" dirty="0"/>
              <a:t>-восстановительных реакций с участием выбранных веществ. Составьте электронный баланс (запишите уравнения процессов окисления и восстановления), укажите окислитель и восстановитель.</a:t>
            </a:r>
          </a:p>
          <a:p>
            <a:endParaRPr lang="ru-RU" dirty="0"/>
          </a:p>
          <a:p>
            <a:r>
              <a:rPr lang="ru-RU" dirty="0" err="1"/>
              <a:t>Фосфин</a:t>
            </a:r>
            <a:endParaRPr lang="ru-RU" dirty="0"/>
          </a:p>
          <a:p>
            <a:r>
              <a:rPr lang="ru-RU" dirty="0"/>
              <a:t>Серная кислота</a:t>
            </a:r>
          </a:p>
          <a:p>
            <a:r>
              <a:rPr lang="ru-RU" dirty="0"/>
              <a:t>Силикат натрия</a:t>
            </a:r>
          </a:p>
          <a:p>
            <a:r>
              <a:rPr lang="ru-RU" dirty="0"/>
              <a:t>Перманганат калия</a:t>
            </a:r>
          </a:p>
          <a:p>
            <a:r>
              <a:rPr lang="ru-RU" dirty="0"/>
              <a:t>Нитрат кальция</a:t>
            </a:r>
          </a:p>
          <a:p>
            <a:r>
              <a:rPr lang="ru-RU" dirty="0"/>
              <a:t>Гидроксид калия</a:t>
            </a:r>
          </a:p>
          <a:p>
            <a:r>
              <a:rPr lang="ru-RU" dirty="0"/>
              <a:t>Допустимо использование водных растворов веществ.</a:t>
            </a:r>
          </a:p>
        </p:txBody>
      </p:sp>
    </p:spTree>
    <p:extLst>
      <p:ext uri="{BB962C8B-B14F-4D97-AF65-F5344CB8AC3E}">
        <p14:creationId xmlns:p14="http://schemas.microsoft.com/office/powerpoint/2010/main" val="32175815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" y="56620"/>
            <a:ext cx="8149356" cy="497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9535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838" y="55653"/>
            <a:ext cx="6988025" cy="4902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5383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276999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8" y="387986"/>
            <a:ext cx="8719281" cy="439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81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2E49E1-C73F-05A9-79A2-288E88AF11C9}"/>
              </a:ext>
            </a:extLst>
          </p:cNvPr>
          <p:cNvSpPr txBox="1"/>
          <p:nvPr/>
        </p:nvSpPr>
        <p:spPr>
          <a:xfrm>
            <a:off x="381000" y="209550"/>
            <a:ext cx="8534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	Также характерные ошибки в задании 29 (ОВР — окислительно-восстановительная реакция) ЕГЭ по химии связаны с составлением уравнения и оформлением электронного баланса. </a:t>
            </a:r>
          </a:p>
          <a:p>
            <a:r>
              <a:rPr lang="ru-RU" dirty="0"/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4B6F6A-E8B2-EE32-2A18-FE7BA6187448}"/>
              </a:ext>
            </a:extLst>
          </p:cNvPr>
          <p:cNvSpPr txBox="1"/>
          <p:nvPr/>
        </p:nvSpPr>
        <p:spPr>
          <a:xfrm>
            <a:off x="457200" y="1276350"/>
            <a:ext cx="82296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Ошибки при записи уравнения реакции</a:t>
            </a:r>
          </a:p>
          <a:p>
            <a:r>
              <a:rPr lang="ru-RU" dirty="0"/>
              <a:t>• Неверные продукты реакции: Неправильный учет среды раствора (кислая, нейтральная, щелочная), из-за чего продукты восстановления/окисления определены с ошибкой.</a:t>
            </a:r>
          </a:p>
          <a:p>
            <a:r>
              <a:rPr lang="ru-RU" dirty="0"/>
              <a:t>• Лишние уравнения: Написание двух и более уравнений вместо одного требуемого по условию (эксперты оценивают только первое, если оно неверное, или снижают баллы за лишнюю информацию).</a:t>
            </a:r>
          </a:p>
          <a:p>
            <a:r>
              <a:rPr lang="ru-RU" dirty="0"/>
              <a:t>• Нарушение коэффициентов: Несбалансированное уравнение или арифметические ошибки при расстановке коэффициентов.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38403638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D9EB842-E45F-55A4-E675-4A2B77455781}"/>
              </a:ext>
            </a:extLst>
          </p:cNvPr>
          <p:cNvSpPr txBox="1"/>
          <p:nvPr/>
        </p:nvSpPr>
        <p:spPr>
          <a:xfrm>
            <a:off x="609600" y="514350"/>
            <a:ext cx="8001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Ошибки при оформлении электронного баланса</a:t>
            </a:r>
          </a:p>
          <a:p>
            <a:r>
              <a:rPr lang="ru-RU" dirty="0"/>
              <a:t>• Путаница со знаками и форматом степени окисления / заряда: Запись знака «плюс» или «минус» перед цифрой вместо правильного формата для степени окисления </a:t>
            </a:r>
          </a:p>
          <a:p>
            <a:r>
              <a:rPr lang="ru-RU" dirty="0"/>
              <a:t>• Ошибки в числе электронов: Неправильное количество отданных или принятых электронов в </a:t>
            </a:r>
            <a:r>
              <a:rPr lang="ru-RU" dirty="0" err="1"/>
              <a:t>полуреакциях</a:t>
            </a:r>
            <a:r>
              <a:rPr lang="ru-RU" dirty="0"/>
              <a:t> (неучтенные индексы у атомов, например, у </a:t>
            </a:r>
            <a:r>
              <a:rPr lang="ru-RU" dirty="0" err="1"/>
              <a:t>галогeнов</a:t>
            </a:r>
            <a:r>
              <a:rPr lang="ru-RU" dirty="0"/>
              <a:t> </a:t>
            </a:r>
          </a:p>
          <a:p>
            <a:r>
              <a:rPr lang="ru-RU"/>
              <a:t>• </a:t>
            </a:r>
            <a:r>
              <a:rPr lang="ru-RU" dirty="0"/>
              <a:t>Неверное определение ролей: Перепутали окислитель и восстановитель (или написали сам процесс вместо названия </a:t>
            </a:r>
            <a:r>
              <a:rPr lang="ru-RU"/>
              <a:t>роли).</a:t>
            </a:r>
          </a:p>
          <a:p>
            <a:r>
              <a:rPr lang="ru-RU"/>
              <a:t>• </a:t>
            </a:r>
            <a:r>
              <a:rPr lang="ru-RU" dirty="0"/>
              <a:t>Отсутствие связи баланса и уравнения: Коэффициенты в электронном балансе не соответствуют коэффициентам, поставленным в самом уравнении реакции.</a:t>
            </a:r>
          </a:p>
        </p:txBody>
      </p:sp>
    </p:spTree>
    <p:extLst>
      <p:ext uri="{BB962C8B-B14F-4D97-AF65-F5344CB8AC3E}">
        <p14:creationId xmlns:p14="http://schemas.microsoft.com/office/powerpoint/2010/main" val="824469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60*392"/>
  <p:tag name="TABLE_ENDDRAG_RECT" val="0*93*960*3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48*410"/>
  <p:tag name="TABLE_ENDDRAG_RECT" val="7*61*948*41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2129</Words>
  <Application>Microsoft Office PowerPoint</Application>
  <PresentationFormat>Экран (16:9)</PresentationFormat>
  <Paragraphs>271</Paragraphs>
  <Slides>47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Arial</vt:lpstr>
      <vt:lpstr>Arial Black</vt:lpstr>
      <vt:lpstr>Calibri</vt:lpstr>
      <vt:lpstr>Wingdings</vt:lpstr>
      <vt:lpstr>Office Theme</vt:lpstr>
      <vt:lpstr>Межвузовский кампус и УУНИТ: новые возможности для развития технического и естественно-научного образования</vt:lpstr>
      <vt:lpstr>Межвузовский кампус Евразийского НОЦ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Уникальность уфимского кампуса – в сочетании масштабной научной инфраструктуры с современными цифровыми и креативными форматами. Он одновременно является университетским, исследовательским, индустриальным и городским пространством. </vt:lpstr>
      <vt:lpstr>Презентация PowerPoint</vt:lpstr>
      <vt:lpstr>Кампус функционирует как площадка полного инновационного цикла – от фундаментальных исследований до промышленного внедрения. Индустриальные партнёры участвуют в постановке задач, совместных НИОКР, тестировании технологий и подготовке кадров.  Среди ключевых партнёров наших лабораторий: НПП «Полигон», ООО «Газпром Нефтехим Салават», АО «Полиэф», ПАО ОДК УМПО, ГК «Таврос», «Башкирские распределительные тепловые сети», «Лексема» и «Авиватех». Форматы сотрудничества включают совместные лаборатории, консорциумы и образовательные программы.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ИНСТИТУТ ХИМИИ И ЗАЩИТЫ  В ЧРЕЗВЫЧАЙНЫХ СИТУАЦИЯХ </vt:lpstr>
      <vt:lpstr>7 кафедр</vt:lpstr>
      <vt:lpstr>Презентация PowerPoint</vt:lpstr>
      <vt:lpstr>Презентация PowerPoint</vt:lpstr>
      <vt:lpstr> </vt:lpstr>
      <vt:lpstr> </vt:lpstr>
      <vt:lpstr>Выпускники-химики</vt:lpstr>
      <vt:lpstr> </vt:lpstr>
      <vt:lpstr> </vt:lpstr>
      <vt:lpstr> </vt:lpstr>
      <vt:lpstr> </vt:lpstr>
      <vt:lpstr> </vt:lpstr>
      <vt:lpstr>Кем могут работать выпускники?</vt:lpstr>
      <vt:lpstr> </vt:lpstr>
      <vt:lpstr> </vt:lpstr>
      <vt:lpstr>Крупные партнеры-работодатели   </vt:lpstr>
      <vt:lpstr>Презентация PowerPoint</vt:lpstr>
      <vt:lpstr>Презентация PowerPoint</vt:lpstr>
      <vt:lpstr> </vt:lpstr>
      <vt:lpstr>Научная карьера</vt:lpstr>
      <vt:lpstr>Дополнительная стипендия для студентов 1 курса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Ufa</dc:creator>
  <cp:lastModifiedBy>Марина Базунова</cp:lastModifiedBy>
  <cp:revision>4</cp:revision>
  <dcterms:created xsi:type="dcterms:W3CDTF">2026-02-12T04:18:09Z</dcterms:created>
  <dcterms:modified xsi:type="dcterms:W3CDTF">2026-09-27T11:23:01Z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2026-01-21T00:00:00Z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2026-02-12T00:00:00Z</vt:filetime>
  </property>
  <property fmtid="{D5CDD505-2E9C-101B-9397-08002B2CF9AE}" pid="5" name="Producer">
    <vt:lpwstr>Microsoft® PowerPoint® 2019</vt:lpwstr>
  </property>
</Properties>
</file>