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823" r:id="rId1"/>
  </p:sldMasterIdLst>
  <p:notesMasterIdLst>
    <p:notesMasterId r:id="rId18"/>
  </p:notesMasterIdLst>
  <p:handoutMasterIdLst>
    <p:handoutMasterId r:id="rId19"/>
  </p:handoutMasterIdLst>
  <p:sldIdLst>
    <p:sldId id="280" r:id="rId2"/>
    <p:sldId id="286" r:id="rId3"/>
    <p:sldId id="287" r:id="rId4"/>
    <p:sldId id="273" r:id="rId5"/>
    <p:sldId id="288" r:id="rId6"/>
    <p:sldId id="289" r:id="rId7"/>
    <p:sldId id="281" r:id="rId8"/>
    <p:sldId id="282" r:id="rId9"/>
    <p:sldId id="283" r:id="rId10"/>
    <p:sldId id="284" r:id="rId11"/>
    <p:sldId id="291" r:id="rId12"/>
    <p:sldId id="292" r:id="rId13"/>
    <p:sldId id="293" r:id="rId14"/>
    <p:sldId id="294" r:id="rId15"/>
    <p:sldId id="295" r:id="rId16"/>
    <p:sldId id="296" r:id="rId17"/>
  </p:sldIdLst>
  <p:sldSz cx="14630400" cy="8229600"/>
  <p:notesSz cx="8229600" cy="14630400"/>
  <p:embeddedFontLst>
    <p:embeddedFont>
      <p:font typeface="Book Antiqua" pitchFamily="18" charset="0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Wingdings 3" pitchFamily="18" charset="2"/>
      <p:regular r:id="rId28"/>
    </p:embeddedFont>
    <p:embeddedFont>
      <p:font typeface="Lucida Sans" pitchFamily="34" charset="0"/>
      <p:regular r:id="rId29"/>
      <p:bold r:id="rId30"/>
      <p:italic r:id="rId31"/>
      <p:boldItalic r:id="rId32"/>
    </p:embeddedFont>
    <p:embeddedFont>
      <p:font typeface="Wingdings 2" pitchFamily="18" charset="2"/>
      <p:regular r:id="rId3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4863"/>
    <a:srgbClr val="254799"/>
    <a:srgbClr val="FFFFFF"/>
    <a:srgbClr val="091C53"/>
    <a:srgbClr val="5C86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9" d="100"/>
          <a:sy n="79" d="100"/>
        </p:scale>
        <p:origin x="-178" y="240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67924AAD-9080-4CB7-939F-A3F5BA29EA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A068DD6-28CF-480A-A99F-5A3F1E721F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98123-D568-49EE-8685-A5C7FC3956DC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A0703D3-3184-40B4-8961-31BDC3F29A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12121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5101345-49D0-45AA-8DEB-2B6BC93CC7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9E2EF-90FB-47C0-B4C4-F9F2D7B8E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22217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85123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75248" y="1645920"/>
            <a:ext cx="13167360" cy="2194560"/>
          </a:xfrm>
        </p:spPr>
        <p:txBody>
          <a:bodyPr vert="horz" lIns="65311" tIns="0" rIns="65311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69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94560" y="3998038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53110" indent="0" algn="ctr">
              <a:buNone/>
            </a:lvl2pPr>
            <a:lvl3pPr marL="1306220" indent="0" algn="ctr">
              <a:buNone/>
            </a:lvl3pPr>
            <a:lvl4pPr marL="1959331" indent="0" algn="ctr">
              <a:buNone/>
            </a:lvl4pPr>
            <a:lvl5pPr marL="2612441" indent="0" algn="ctr">
              <a:buNone/>
            </a:lvl5pPr>
            <a:lvl6pPr marL="3265551" indent="0" algn="ctr">
              <a:buNone/>
            </a:lvl6pPr>
            <a:lvl7pPr marL="3918661" indent="0" algn="ctr">
              <a:buNone/>
            </a:lvl7pPr>
            <a:lvl8pPr marL="4571771" indent="0" algn="ctr">
              <a:buNone/>
            </a:lvl8pPr>
            <a:lvl9pPr marL="5224882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0320" y="731520"/>
            <a:ext cx="11338560" cy="219456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69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60320" y="3009343"/>
            <a:ext cx="11338560" cy="1811654"/>
          </a:xfrm>
        </p:spPr>
        <p:txBody>
          <a:bodyPr anchor="t"/>
          <a:lstStyle>
            <a:lvl1pPr marL="104498" indent="0" algn="l">
              <a:buNone/>
              <a:defRPr sz="2900">
                <a:solidFill>
                  <a:schemeClr val="tx1"/>
                </a:solidFill>
              </a:defRPr>
            </a:lvl1pPr>
            <a:lvl2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2679680" y="7700011"/>
            <a:ext cx="1219200" cy="438150"/>
          </a:xfrm>
        </p:spPr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37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37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327660"/>
            <a:ext cx="13167360" cy="13716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1520" y="1842135"/>
            <a:ext cx="6464301" cy="901064"/>
          </a:xfrm>
        </p:spPr>
        <p:txBody>
          <a:bodyPr anchor="ctr"/>
          <a:lstStyle>
            <a:lvl1pPr marL="0" indent="0">
              <a:buNone/>
              <a:defRPr sz="3400" b="0" cap="all" baseline="0">
                <a:solidFill>
                  <a:schemeClr val="tx1"/>
                </a:solidFill>
              </a:defRPr>
            </a:lvl1pPr>
            <a:lvl2pPr>
              <a:buNone/>
              <a:defRPr sz="29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7432041" y="1842135"/>
            <a:ext cx="6466840" cy="901064"/>
          </a:xfrm>
        </p:spPr>
        <p:txBody>
          <a:bodyPr anchor="ctr"/>
          <a:lstStyle>
            <a:lvl1pPr marL="0" indent="0">
              <a:buNone/>
              <a:defRPr sz="3400" b="0" cap="all" baseline="0">
                <a:solidFill>
                  <a:schemeClr val="tx1"/>
                </a:solidFill>
              </a:defRPr>
            </a:lvl1pPr>
            <a:lvl2pPr>
              <a:buNone/>
              <a:defRPr sz="29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731520" y="2834640"/>
            <a:ext cx="6464301" cy="45167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432041" y="2834640"/>
            <a:ext cx="6466840" cy="451675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31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1521" y="1828800"/>
            <a:ext cx="4813301" cy="5522596"/>
          </a:xfr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3700"/>
            </a:lvl1pPr>
            <a:lvl2pPr>
              <a:defRPr sz="3400"/>
            </a:lvl2pPr>
            <a:lvl3pPr>
              <a:defRPr sz="3100"/>
            </a:lvl3pPr>
            <a:lvl4pPr>
              <a:defRPr sz="2900"/>
            </a:lvl4pPr>
            <a:lvl5pPr>
              <a:defRPr sz="2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6080" y="731520"/>
            <a:ext cx="8778240" cy="626746"/>
          </a:xfrm>
        </p:spPr>
        <p:txBody>
          <a:bodyPr lIns="65311" rIns="65311" bIns="0" anchor="b">
            <a:sp3d prstMaterial="softEdge"/>
          </a:bodyPr>
          <a:lstStyle>
            <a:lvl1pPr algn="ctr">
              <a:buNone/>
              <a:defRPr sz="29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26080" y="2198370"/>
            <a:ext cx="8778240" cy="475488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46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926080" y="1400145"/>
            <a:ext cx="8778240" cy="636422"/>
          </a:xfrm>
        </p:spPr>
        <p:txBody>
          <a:bodyPr lIns="65311" tIns="65311" rIns="65311" anchor="t"/>
          <a:lstStyle>
            <a:lvl1pPr marL="0" indent="0" algn="ctr">
              <a:buNone/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29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650992"/>
          </a:xfrm>
          <a:prstGeom prst="rect">
            <a:avLst/>
          </a:prstGeom>
        </p:spPr>
        <p:txBody>
          <a:bodyPr vert="horz" lIns="130622" tIns="65311" rIns="130622" bIns="65311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31520" y="7700011"/>
            <a:ext cx="3413760" cy="438150"/>
          </a:xfrm>
          <a:prstGeom prst="rect">
            <a:avLst/>
          </a:prstGeom>
        </p:spPr>
        <p:txBody>
          <a:bodyPr vert="horz" lIns="130622" tIns="65311" rIns="130622" bIns="65311" anchor="b"/>
          <a:lstStyle>
            <a:lvl1pPr algn="l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998720" y="7700011"/>
            <a:ext cx="4632960" cy="438150"/>
          </a:xfrm>
          <a:prstGeom prst="rect">
            <a:avLst/>
          </a:prstGeom>
        </p:spPr>
        <p:txBody>
          <a:bodyPr vert="horz" lIns="130622" tIns="65311" rIns="130622" bIns="65311" anchor="b"/>
          <a:lstStyle>
            <a:lvl1pPr algn="ctr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2679680" y="7700011"/>
            <a:ext cx="1219200" cy="438150"/>
          </a:xfrm>
          <a:prstGeom prst="rect">
            <a:avLst/>
          </a:prstGeom>
        </p:spPr>
        <p:txBody>
          <a:bodyPr vert="horz" lIns="0" tIns="65311" rIns="0" bIns="65311" anchor="b"/>
          <a:lstStyle>
            <a:lvl1pPr algn="r" eaLnBrk="1" latinLnBrk="0" hangingPunct="1">
              <a:defRPr kumimoji="0" sz="17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A18033-1646-4784-8A7C-3DCA39E339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59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783732" indent="-587799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240909" indent="-404928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19713" indent="-326555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1933206" indent="-261244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207512" indent="-261244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5" indent="-261244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374" indent="-26124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095742" indent="-26124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383111" indent="-261244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https://npounitech.ru/%D0%A4%D0%BE%D1%82%D0%BE%20%D0%BF%D1%80%D0%BE%D0%B4%D1%83%D0%BA%D1%82%D1%8B/%D0%A6%D0%B8%D1%84%D1%80%D0%BE%D0%BB%D0%B0%D0%B1%20(%D0%B1)%20(4).png" TargetMode="External"/><Relationship Id="rId5" Type="http://schemas.openxmlformats.org/officeDocument/2006/relationships/image" Target="../media/image13.png"/><Relationship Id="rId4" Type="http://schemas.openxmlformats.org/officeDocument/2006/relationships/image" Target="https://npounitech.ru/%D0%A4%D0%BE%D1%82%D0%BE%20%D0%BF%D1%80%D0%BE%D0%B4%D1%83%D0%BA%D1%82%D1%8B/%D0%A6%D0%B8%D1%84%D1%80%D0%BE%D0%BB%D0%B0%D0%B1%20(0)-min.p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s://school-store.ru/upload/resize_cache/iblock/bd2/400_400_140cd750bba9870f18aada2478b24840a/4889yqtdtuerfyjfwum0ckkn3rym6x16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https://school-store.ru/upload/resize_cache/iblock/4bf/400_400_140cd750bba9870f18aada2478b24840a/itzzlt306rosez39bb3ewh94pvrhbkwf.jpg" TargetMode="Externa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s://cdn1-img.robotbaza.ru/r/QkH4movKKMM/rs:fit:1000:0:1/q:100/plain/images/products/1/709/772080325/Chem_2.jpg@jpg" TargetMode="External"/><Relationship Id="rId7" Type="http://schemas.openxmlformats.org/officeDocument/2006/relationships/image" Target="https://cdn1-img.robotbaza.ru/r/NeqUzyKD8FA/rs:fit:1000:0:1/q:100/plain/images/products/1/707/772080323/chem.jpg@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https://cdn1-img.robotbaza.ru/r/7xdxqp8_7bY/rs:fit:1000:0:1/q:100/plain/images/products/1/710/772080326/Soft_hires.jpg@jpg" TargetMode="Externa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Современные методические подходы в обучении химии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Ефимова Елена Викторовна,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кандидат педагогических наук,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доцент кафедры генетики и химии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dirty="0" smtClean="0"/>
              <a:t>ФГБОУ ВО «БГПУ им. М. </a:t>
            </a:r>
            <a:r>
              <a:rPr lang="ru-RU" dirty="0" err="1" smtClean="0"/>
              <a:t>Акмуллы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952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Тенденции развития химического 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38883" indent="-742950">
              <a:buAutoNum type="arabicPeriod"/>
            </a:pPr>
            <a:r>
              <a:rPr lang="ru-RU" dirty="0" smtClean="0"/>
              <a:t>Ориентация на результаты-компетенции (предметные, </a:t>
            </a:r>
            <a:r>
              <a:rPr lang="ru-RU" dirty="0" err="1" smtClean="0"/>
              <a:t>метапредметные</a:t>
            </a:r>
            <a:r>
              <a:rPr lang="ru-RU" dirty="0" smtClean="0"/>
              <a:t>, личностные);</a:t>
            </a:r>
          </a:p>
          <a:p>
            <a:pPr marL="938883" indent="-742950">
              <a:buAutoNum type="arabicPeriod"/>
            </a:pPr>
            <a:r>
              <a:rPr lang="ru-RU" dirty="0" smtClean="0"/>
              <a:t>Опора на </a:t>
            </a:r>
            <a:r>
              <a:rPr lang="ru-RU" dirty="0" err="1" smtClean="0"/>
              <a:t>деятельностный</a:t>
            </a:r>
            <a:r>
              <a:rPr lang="ru-RU" dirty="0" smtClean="0"/>
              <a:t> подход;</a:t>
            </a:r>
          </a:p>
          <a:p>
            <a:pPr marL="938883" indent="-742950">
              <a:buAutoNum type="arabicPeriod"/>
            </a:pPr>
            <a:r>
              <a:rPr lang="ru-RU" dirty="0" err="1" smtClean="0"/>
              <a:t>Цифровизация</a:t>
            </a:r>
            <a:r>
              <a:rPr lang="ru-RU" dirty="0" smtClean="0"/>
              <a:t> образования;</a:t>
            </a:r>
          </a:p>
          <a:p>
            <a:pPr marL="938883" indent="-742950">
              <a:buAutoNum type="arabicPeriod"/>
            </a:pPr>
            <a:r>
              <a:rPr lang="ru-RU" dirty="0" smtClean="0"/>
              <a:t>Внедрение дистанционного формата обучения.</a:t>
            </a:r>
          </a:p>
          <a:p>
            <a:pPr marL="195933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087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Ведущие современные методы обучения химии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38883" indent="-742950">
              <a:buAutoNum type="arabicPeriod"/>
            </a:pPr>
            <a:r>
              <a:rPr lang="ru-RU" dirty="0" smtClean="0"/>
              <a:t>Проектно-исследовательские</a:t>
            </a:r>
          </a:p>
          <a:p>
            <a:pPr marL="938883" indent="-742950">
              <a:buAutoNum type="arabicPeriod"/>
            </a:pPr>
            <a:r>
              <a:rPr lang="ru-RU" dirty="0" smtClean="0"/>
              <a:t>Проблемные (решение нестандартных задач)</a:t>
            </a:r>
          </a:p>
          <a:p>
            <a:pPr marL="938883" indent="-742950">
              <a:buAutoNum type="arabicPeriod"/>
            </a:pPr>
            <a:r>
              <a:rPr lang="ru-RU" dirty="0" smtClean="0"/>
              <a:t>Цифровые</a:t>
            </a:r>
          </a:p>
          <a:p>
            <a:pPr marL="938883" indent="-742950">
              <a:buAutoNum type="arabicPeriod"/>
            </a:pPr>
            <a:r>
              <a:rPr lang="ru-RU" dirty="0" smtClean="0"/>
              <a:t>Дистанционные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799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F60364F-FB27-4E9C-90D8-7B77DB3E0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38" y="0"/>
            <a:ext cx="7332697" cy="51276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0676904-EE3B-4ACA-A752-6817E33A3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8553" y="0"/>
            <a:ext cx="7389167" cy="41574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BFD0DF2-356F-4DE0-99A5-DF897E534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938" y="4866407"/>
            <a:ext cx="5043214" cy="33631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6F943C2-5176-4AFF-91A9-B2EDC626B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4276" y="4866407"/>
            <a:ext cx="5043214" cy="33631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ACD2EC3-CD3C-41C8-A4E3-EEBE5FA1CF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8835" y="4111664"/>
            <a:ext cx="4491670" cy="4117936"/>
          </a:xfrm>
          <a:prstGeom prst="rect">
            <a:avLst/>
          </a:prstGeom>
        </p:spPr>
      </p:pic>
      <p:pic>
        <p:nvPicPr>
          <p:cNvPr id="10" name="Рисунок 9" descr="Мензурка со сплошной заливкой">
            <a:extLst>
              <a:ext uri="{FF2B5EF4-FFF2-40B4-BE49-F238E27FC236}">
                <a16:creationId xmlns="" xmlns:a16="http://schemas.microsoft.com/office/drawing/2014/main" id="{5B505848-D1FA-4D32-9E7A-7DBB184857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94090" y="4146662"/>
            <a:ext cx="730524" cy="730524"/>
          </a:xfrm>
          <a:prstGeom prst="rect">
            <a:avLst/>
          </a:prstGeom>
        </p:spPr>
      </p:pic>
      <p:pic>
        <p:nvPicPr>
          <p:cNvPr id="16" name="Рисунок 15" descr="Пробирки со сплошной заливкой">
            <a:extLst>
              <a:ext uri="{FF2B5EF4-FFF2-40B4-BE49-F238E27FC236}">
                <a16:creationId xmlns="" xmlns:a16="http://schemas.microsoft.com/office/drawing/2014/main" id="{7B579EA9-5610-482D-906E-195EC2E970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5999" y="4157440"/>
            <a:ext cx="776300" cy="776300"/>
          </a:xfrm>
          <a:prstGeom prst="rect">
            <a:avLst/>
          </a:prstGeom>
        </p:spPr>
      </p:pic>
      <p:pic>
        <p:nvPicPr>
          <p:cNvPr id="18" name="Рисунок 17" descr="Ноутбук со сплошной заливкой">
            <a:extLst>
              <a:ext uri="{FF2B5EF4-FFF2-40B4-BE49-F238E27FC236}">
                <a16:creationId xmlns="" xmlns:a16="http://schemas.microsoft.com/office/drawing/2014/main" id="{8E83C4FD-AB5D-4D12-91A1-72EB92FFA4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95927" y="4114800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57E8741-0515-4E7C-B010-981C95F3670B}"/>
              </a:ext>
            </a:extLst>
          </p:cNvPr>
          <p:cNvSpPr txBox="1"/>
          <p:nvPr/>
        </p:nvSpPr>
        <p:spPr>
          <a:xfrm>
            <a:off x="13927015" y="7797521"/>
            <a:ext cx="37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1334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Химические проекты: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38883" indent="-742950">
              <a:buAutoNum type="arabicPeriod"/>
            </a:pPr>
            <a:r>
              <a:rPr lang="ru-RU" dirty="0" smtClean="0"/>
              <a:t>Химический анализ воды, почвы, пищевых продуктов и др.</a:t>
            </a:r>
          </a:p>
          <a:p>
            <a:pPr marL="938883" indent="-742950">
              <a:buAutoNum type="arabicPeriod"/>
            </a:pPr>
            <a:r>
              <a:rPr lang="ru-RU" dirty="0" smtClean="0"/>
              <a:t>Изучение скорости химических процессов в окружающей среде, в быту, биохимических реакций;</a:t>
            </a:r>
          </a:p>
          <a:p>
            <a:pPr marL="938883" indent="-742950">
              <a:buAutoNum type="arabicPeriod"/>
            </a:pPr>
            <a:r>
              <a:rPr lang="ru-RU" dirty="0" smtClean="0"/>
              <a:t>Изучение тепловых эффектов химических реакций;</a:t>
            </a:r>
          </a:p>
          <a:p>
            <a:pPr marL="938883" indent="-742950">
              <a:buAutoNum type="arabicPeriod"/>
            </a:pPr>
            <a:r>
              <a:rPr lang="ru-RU" dirty="0" smtClean="0"/>
              <a:t>Исследование моющей способности ПАВ;</a:t>
            </a:r>
          </a:p>
          <a:p>
            <a:pPr marL="938883" indent="-742950">
              <a:buAutoNum type="arabicPeriod"/>
            </a:pPr>
            <a:r>
              <a:rPr lang="ru-RU" dirty="0" smtClean="0"/>
              <a:t>Изучение свойств коллоидных растворов.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801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Цифровые лаборатории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95933" indent="0">
              <a:buNone/>
            </a:pPr>
            <a:r>
              <a:rPr lang="ru-RU" dirty="0"/>
              <a:t>Цифровые лаборатории - программное обеспечение и оборудование для выполнения демонстрационного и лабораторного эксперимента на уроках химии, организации исследовательских практикумов, учебных исследовательских проектов как в классе, так и в походных условиях. Они обеспечивают автоматизированный сбор и обработку данных, позволяют отображать ход эксперимента в виде графика, таблиц, показаний приборов.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358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1056-6E56-431D-9EAA-9B9095A8597E}" type="slidenum">
              <a:rPr lang="ru-RU" sz="1900">
                <a:solidFill>
                  <a:schemeClr val="tx1"/>
                </a:solidFill>
              </a:rPr>
              <a:t>7</a:t>
            </a:fld>
            <a:endParaRPr lang="ru-RU" sz="1900" dirty="0">
              <a:solidFill>
                <a:schemeClr val="tx1"/>
              </a:solidFill>
            </a:endParaRPr>
          </a:p>
        </p:txBody>
      </p:sp>
      <p:pic>
        <p:nvPicPr>
          <p:cNvPr id="3075" name="Picture 3" descr="39lscxdf4mdyrfj77fwhd77t62ybu4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042" y="1"/>
            <a:ext cx="5724181" cy="4147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konme8u7lpk0dzrdm3zzcfufznz9gx7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96" y="323763"/>
            <a:ext cx="6472658" cy="484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ly0wabqqnxjw7d3g7r2kxs9i7tnkd5t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8" t="6612" r="24876" b="13174"/>
          <a:stretch>
            <a:fillRect/>
          </a:stretch>
        </p:blipFill>
        <p:spPr bwMode="auto">
          <a:xfrm>
            <a:off x="7664042" y="4314302"/>
            <a:ext cx="2225920" cy="3146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w1j7ndbub5yt54rd0wl34p6c25ukggo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7" t="10870" r="25934" b="15030"/>
          <a:stretch>
            <a:fillRect/>
          </a:stretch>
        </p:blipFill>
        <p:spPr bwMode="auto">
          <a:xfrm>
            <a:off x="10042895" y="4314302"/>
            <a:ext cx="1929298" cy="3146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565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1056-6E56-431D-9EAA-9B9095A8597E}" type="slidenum">
              <a:rPr lang="ru-RU" sz="1900">
                <a:solidFill>
                  <a:schemeClr val="tx1"/>
                </a:solidFill>
              </a:rPr>
              <a:t>8</a:t>
            </a:fld>
            <a:endParaRPr lang="ru-RU" sz="1900" dirty="0">
              <a:solidFill>
                <a:schemeClr val="tx1"/>
              </a:solidFill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" t="4822" r="3983" b="8595"/>
          <a:stretch>
            <a:fillRect/>
          </a:stretch>
        </p:blipFill>
        <p:spPr bwMode="auto">
          <a:xfrm>
            <a:off x="358316" y="257028"/>
            <a:ext cx="5710536" cy="5296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1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9" t="7382" r="24608" b="4027"/>
          <a:stretch>
            <a:fillRect/>
          </a:stretch>
        </p:blipFill>
        <p:spPr bwMode="auto">
          <a:xfrm>
            <a:off x="10488962" y="170542"/>
            <a:ext cx="3618152" cy="417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4"/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1" t="3073" r="15485"/>
          <a:stretch>
            <a:fillRect/>
          </a:stretch>
        </p:blipFill>
        <p:spPr bwMode="auto">
          <a:xfrm>
            <a:off x="7047180" y="4347767"/>
            <a:ext cx="3924334" cy="371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745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1056-6E56-431D-9EAA-9B9095A8597E}" type="slidenum">
              <a:rPr lang="ru-RU" sz="1900">
                <a:solidFill>
                  <a:schemeClr val="tx1"/>
                </a:solidFill>
              </a:rPr>
              <a:t>9</a:t>
            </a:fld>
            <a:endParaRPr lang="ru-RU" sz="1900" dirty="0">
              <a:solidFill>
                <a:schemeClr val="tx1"/>
              </a:solidFill>
            </a:endParaRPr>
          </a:p>
        </p:txBody>
      </p:sp>
      <p:pic>
        <p:nvPicPr>
          <p:cNvPr id="4099" name="Picture 3" descr="Цифровая лаборатория SenseDisc Chemistry (Химия) комплект &quot;Исследовательский&quot; (Профи)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1" t="12534" r="23999" b="12262"/>
          <a:stretch>
            <a:fillRect/>
          </a:stretch>
        </p:blipFill>
        <p:spPr bwMode="auto">
          <a:xfrm>
            <a:off x="8376859" y="649108"/>
            <a:ext cx="4992120" cy="609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Цифровая лаборатория SenseDisc Chemistry (Химия) комплект &quot;Исследовательский&quot; (Профи)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16794" r="16750" b="9160"/>
          <a:stretch>
            <a:fillRect/>
          </a:stretch>
        </p:blipFill>
        <p:spPr bwMode="auto">
          <a:xfrm>
            <a:off x="662179" y="1388071"/>
            <a:ext cx="6061693" cy="455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932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1056-6E56-431D-9EAA-9B9095A8597E}" type="slidenum">
              <a:rPr lang="ru-RU" sz="1900">
                <a:solidFill>
                  <a:schemeClr val="tx1"/>
                </a:solidFill>
              </a:rPr>
              <a:t>10</a:t>
            </a:fld>
            <a:endParaRPr lang="ru-RU" sz="1900" dirty="0">
              <a:solidFill>
                <a:schemeClr val="tx1"/>
              </a:solidFill>
            </a:endParaRPr>
          </a:p>
        </p:txBody>
      </p:sp>
      <p:pic>
        <p:nvPicPr>
          <p:cNvPr id="5122" name="Picture 2" descr="https://cdn1-img.robotbaza.ru/r/QkH4movKKMM/rs:fit:1000:0:1/q:100/plain/images/products/1/709/772080325/Chem_2.jpg@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44" y="228028"/>
            <a:ext cx="6412578" cy="428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https://cdn1-img.robotbaza.ru/r/7xdxqp8_7bY/rs:fit:1000:0:1/q:100/plain/images/products/1/710/772080326/Soft_hires.jpg@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975" y="413722"/>
            <a:ext cx="6913685" cy="358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https://cdn1-img.robotbaza.ru/r/NeqUzyKD8FA/rs:fit:1000:0:1/q:100/plain/images/products/1/707/772080323/chem.jpg@jpg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3" t="6587" r="12152"/>
          <a:stretch>
            <a:fillRect/>
          </a:stretch>
        </p:blipFill>
        <p:spPr bwMode="auto">
          <a:xfrm>
            <a:off x="7334075" y="4169958"/>
            <a:ext cx="4921699" cy="389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722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Результаты измерения температуры растворения соли с помощью цифровой лаборатории «</a:t>
            </a:r>
            <a:r>
              <a:rPr lang="ru-RU" sz="3600" dirty="0" err="1" smtClean="0"/>
              <a:t>Энштейн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Объект 4" descr="C:\Users\ilgiz\Desktop\НУРЗИЛЯ\графики\скрин\Screenshot_2017-04-28-15-41-04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760" y="2459831"/>
            <a:ext cx="7802880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07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Цифровой урок химии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Цифровой урок - это организованный учебный процесс, при котором </a:t>
            </a:r>
            <a:r>
              <a:rPr lang="ru-RU" dirty="0" err="1"/>
              <a:t>ис</a:t>
            </a:r>
            <a:r>
              <a:rPr lang="ru-RU" dirty="0"/>
              <a:t>-пользуются цифровые технологии для передачи информации, развития </a:t>
            </a:r>
            <a:r>
              <a:rPr lang="ru-RU" dirty="0" err="1"/>
              <a:t>навы</a:t>
            </a:r>
            <a:r>
              <a:rPr lang="ru-RU" dirty="0"/>
              <a:t>-ков и умений, а также для активизации умственной деятельности учащихся. Он может включать видеоматериалы, интерактивные задания, тестовые про-верки, онлайн-лекции, обучающие форумы и иные мультимедийные </a:t>
            </a:r>
            <a:r>
              <a:rPr lang="ru-RU" dirty="0" smtClean="0"/>
              <a:t>инструменты.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013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цифровых уроков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b="1" dirty="0" err="1"/>
              <a:t>Видеоуроки</a:t>
            </a:r>
            <a:r>
              <a:rPr lang="ru-RU" dirty="0"/>
              <a:t> — записи или прямые эфиры занятий, доступные для просмотра в удобное время.</a:t>
            </a:r>
          </a:p>
          <a:p>
            <a:pPr lvl="0"/>
            <a:r>
              <a:rPr lang="ru-RU" b="1" dirty="0"/>
              <a:t>Интерактивные занятия </a:t>
            </a:r>
            <a:r>
              <a:rPr lang="ru-RU" dirty="0"/>
              <a:t>— уроки с применением специализированных платформ, где ученики выполняют задания, отвечают на вопросы, работают с материалом в режиме реального времени.</a:t>
            </a:r>
          </a:p>
          <a:p>
            <a:pPr lvl="0"/>
            <a:r>
              <a:rPr lang="ru-RU" b="1" dirty="0" err="1"/>
              <a:t>Вебинары</a:t>
            </a:r>
            <a:r>
              <a:rPr lang="ru-RU" dirty="0"/>
              <a:t> — живые онлайн-занятия с возможностью диалога и получения обратной связи от преподавателя.</a:t>
            </a:r>
          </a:p>
          <a:p>
            <a:pPr lvl="0"/>
            <a:r>
              <a:rPr lang="ru-RU" b="1" dirty="0"/>
              <a:t>Мультимедийные урок</a:t>
            </a:r>
            <a:r>
              <a:rPr lang="ru-RU" dirty="0"/>
              <a:t>и — комбинированные формы подачи информации, включающие текст, звук, видео, анимацию и графику, что повышает восприимчивость материала.</a:t>
            </a:r>
          </a:p>
          <a:p>
            <a:pPr lvl="0"/>
            <a:r>
              <a:rPr lang="ru-RU" b="1" dirty="0"/>
              <a:t>Игровые уроки </a:t>
            </a:r>
            <a:r>
              <a:rPr lang="ru-RU" dirty="0"/>
              <a:t>— построены на игровых механиках, способствуют повышению </a:t>
            </a:r>
            <a:r>
              <a:rPr lang="ru-RU" dirty="0" err="1"/>
              <a:t>вовлечённости</a:t>
            </a:r>
            <a:r>
              <a:rPr lang="ru-RU" dirty="0"/>
              <a:t> и интереса к обучению.</a:t>
            </a:r>
          </a:p>
          <a:p>
            <a:pPr lvl="0"/>
            <a:r>
              <a:rPr lang="ru-RU" b="1" dirty="0"/>
              <a:t>Обучающие платформы и курсы </a:t>
            </a:r>
            <a:r>
              <a:rPr lang="ru-RU" dirty="0"/>
              <a:t>- это структурированные образовательные программы, состоящие из модулей, с автоматической проверкой результатов и оценкой знаний.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64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Алгоритм проектирования цифрового урока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/>
              <a:t>Анализ целей и задач урока. Определение целей обучения, результатов, особенностей аудитории.</a:t>
            </a:r>
          </a:p>
          <a:p>
            <a:pPr lvl="0"/>
            <a:r>
              <a:rPr lang="ru-RU" dirty="0"/>
              <a:t>Выбор платформы и инструментов. Подбор подходящих технологий и программных средств.</a:t>
            </a:r>
          </a:p>
          <a:p>
            <a:pPr lvl="0"/>
            <a:r>
              <a:rPr lang="ru-RU" dirty="0"/>
              <a:t>Разработка сценария урока. Планирование последовательности деятельности, видов взаимодействия.</a:t>
            </a:r>
          </a:p>
          <a:p>
            <a:pPr lvl="0"/>
            <a:r>
              <a:rPr lang="ru-RU" dirty="0"/>
              <a:t>Создание образовательных материалов. Подготовка мультимедийных презентаций, видео, тестов, заданий.</a:t>
            </a:r>
          </a:p>
          <a:p>
            <a:pPr lvl="0"/>
            <a:r>
              <a:rPr lang="ru-RU" dirty="0"/>
              <a:t>Интеграция материалов в платформу. Загрузка и настройка интерактивных элементов.</a:t>
            </a:r>
          </a:p>
          <a:p>
            <a:pPr lvl="0"/>
            <a:r>
              <a:rPr lang="ru-RU" dirty="0"/>
              <a:t>Проверка и тестирование. Обеспечение работоспособности, понятности и эффективности.</a:t>
            </a:r>
          </a:p>
          <a:p>
            <a:pPr lvl="0"/>
            <a:r>
              <a:rPr lang="ru-RU" dirty="0"/>
              <a:t>Проведение урока. Организация учебного процесса, мониторинг и обратная связь.</a:t>
            </a:r>
          </a:p>
          <a:p>
            <a:r>
              <a:rPr lang="ru-RU" dirty="0"/>
              <a:t>Анализ и корректировка. Оценка эффективности и внесение изменений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070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Современные информационные образовательные ресурсы: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Российская электронная школа https://resh.edu.ru/</a:t>
            </a:r>
          </a:p>
          <a:p>
            <a:r>
              <a:rPr lang="ru-RU" dirty="0"/>
              <a:t>Цифровой образовательный ресурс для школ с множеством заданий и тестов Я класс https://www.yaklass.ru/</a:t>
            </a:r>
          </a:p>
          <a:p>
            <a:r>
              <a:rPr lang="ru-RU" dirty="0"/>
              <a:t>Интерактивная образовательная онлайн-платформа </a:t>
            </a:r>
            <a:r>
              <a:rPr lang="ru-RU" dirty="0" err="1"/>
              <a:t>Учи.ру</a:t>
            </a:r>
            <a:r>
              <a:rPr lang="ru-RU" dirty="0"/>
              <a:t> https://uchi.ru/</a:t>
            </a:r>
          </a:p>
          <a:p>
            <a:r>
              <a:rPr lang="ru-RU" dirty="0" err="1"/>
              <a:t>Медиатека</a:t>
            </a:r>
            <a:r>
              <a:rPr lang="ru-RU" dirty="0"/>
              <a:t> Издательства «Просвещения» https://media.prosv.ru/</a:t>
            </a:r>
          </a:p>
          <a:p>
            <a:r>
              <a:rPr lang="ru-RU" dirty="0"/>
              <a:t>Онлайн-платформа образовательных курсов </a:t>
            </a:r>
            <a:r>
              <a:rPr lang="ru-RU" dirty="0" err="1"/>
              <a:t>Фоксфорд</a:t>
            </a:r>
            <a:r>
              <a:rPr lang="ru-RU" dirty="0"/>
              <a:t> https://foxford.ru/</a:t>
            </a:r>
          </a:p>
          <a:p>
            <a:r>
              <a:rPr lang="ru-RU" dirty="0"/>
              <a:t>Онлайн сервис самоподготовки и самопроверки Мои достижения https://myskills.ru/</a:t>
            </a:r>
          </a:p>
          <a:p>
            <a:r>
              <a:rPr lang="ru-RU" dirty="0"/>
              <a:t>Каталог интерактивных образовательных материалов, учебной литературы, электронных книг, обучающих видео и курсов система «</a:t>
            </a:r>
            <a:r>
              <a:rPr lang="ru-RU" dirty="0" err="1"/>
              <a:t>Маркетплейс</a:t>
            </a:r>
            <a:r>
              <a:rPr lang="ru-RU" dirty="0"/>
              <a:t> образовательных услуг» https://elducation.ru/</a:t>
            </a:r>
          </a:p>
          <a:p>
            <a:r>
              <a:rPr lang="ru-RU" dirty="0"/>
              <a:t>Интерактивная образовательная онлайн-платформа </a:t>
            </a:r>
            <a:r>
              <a:rPr lang="ru-RU" dirty="0" err="1"/>
              <a:t>Образовариум</a:t>
            </a:r>
            <a:r>
              <a:rPr lang="ru-RU" dirty="0"/>
              <a:t> https://obr.nd.ru/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524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95150" y="3428901"/>
            <a:ext cx="13167360" cy="1371600"/>
          </a:xfrm>
        </p:spPr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8033-1646-4784-8A7C-3DCA39E3394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642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832</TotalTime>
  <Words>570</Words>
  <Application>Microsoft Office PowerPoint</Application>
  <PresentationFormat>Произвольный</PresentationFormat>
  <Paragraphs>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Times New Roman</vt:lpstr>
      <vt:lpstr>Book Antiqua</vt:lpstr>
      <vt:lpstr>Wingdings</vt:lpstr>
      <vt:lpstr>Calibri</vt:lpstr>
      <vt:lpstr>Wingdings 3</vt:lpstr>
      <vt:lpstr>Lucida Sans</vt:lpstr>
      <vt:lpstr>Wingdings 2</vt:lpstr>
      <vt:lpstr>Апекс</vt:lpstr>
      <vt:lpstr>Современные методические подходы в обучении химии</vt:lpstr>
      <vt:lpstr>Тенденции развития химического образования</vt:lpstr>
      <vt:lpstr>Ведущие современные методы обучения химии</vt:lpstr>
      <vt:lpstr>Презентация PowerPoint</vt:lpstr>
      <vt:lpstr>Химические проекты:</vt:lpstr>
      <vt:lpstr>Цифровые лаборатории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измерения температуры растворения соли с помощью цифровой лаборатории «Энштейн»</vt:lpstr>
      <vt:lpstr>Цифровой урок химии</vt:lpstr>
      <vt:lpstr>Типы цифровых уроков</vt:lpstr>
      <vt:lpstr>Алгоритм проектирования цифрового урока</vt:lpstr>
      <vt:lpstr>Современные информационные образовательные ресурсы: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 Emelyanova</dc:creator>
  <cp:lastModifiedBy>Елена Ефимова</cp:lastModifiedBy>
  <cp:revision>57</cp:revision>
  <dcterms:created xsi:type="dcterms:W3CDTF">2026-04-01T16:53:21Z</dcterms:created>
  <dcterms:modified xsi:type="dcterms:W3CDTF">2026-09-27T19:33:07Z</dcterms:modified>
</cp:coreProperties>
</file>