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1" r:id="rId1"/>
  </p:sldMasterIdLst>
  <p:sldIdLst>
    <p:sldId id="300" r:id="rId2"/>
    <p:sldId id="375" r:id="rId3"/>
    <p:sldId id="404" r:id="rId4"/>
    <p:sldId id="403" r:id="rId5"/>
    <p:sldId id="401" r:id="rId6"/>
    <p:sldId id="402" r:id="rId7"/>
    <p:sldId id="407" r:id="rId8"/>
    <p:sldId id="417" r:id="rId9"/>
    <p:sldId id="408" r:id="rId10"/>
    <p:sldId id="410" r:id="rId11"/>
    <p:sldId id="411" r:id="rId12"/>
    <p:sldId id="412" r:id="rId13"/>
    <p:sldId id="413" r:id="rId14"/>
    <p:sldId id="414" r:id="rId15"/>
    <p:sldId id="415" r:id="rId16"/>
    <p:sldId id="416" r:id="rId17"/>
    <p:sldId id="335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46" autoAdjust="0"/>
    <p:restoredTop sz="94671" autoAdjust="0"/>
  </p:normalViewPr>
  <p:slideViewPr>
    <p:cSldViewPr>
      <p:cViewPr>
        <p:scale>
          <a:sx n="125" d="100"/>
          <a:sy n="125" d="100"/>
        </p:scale>
        <p:origin x="-1224" y="1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E19FB-227A-4FA6-8F0B-2568B05E3120}" type="datetimeFigureOut">
              <a:rPr lang="ru-RU" smtClean="0"/>
              <a:pPr/>
              <a:t>27.09.2026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F3BBF-B915-4142-89A0-35894B4E1C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2856933"/>
      </p:ext>
    </p:extLst>
  </p:cSld>
  <p:clrMapOvr>
    <a:masterClrMapping/>
  </p:clrMapOvr>
  <p:transition spd="med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E19FB-227A-4FA6-8F0B-2568B05E3120}" type="datetimeFigureOut">
              <a:rPr lang="ru-RU" smtClean="0"/>
              <a:pPr/>
              <a:t>27.09.2026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F3BBF-B915-4142-89A0-35894B4E1C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5115674"/>
      </p:ext>
    </p:extLst>
  </p:cSld>
  <p:clrMapOvr>
    <a:masterClrMapping/>
  </p:clrMapOvr>
  <p:transition spd="med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E19FB-227A-4FA6-8F0B-2568B05E3120}" type="datetimeFigureOut">
              <a:rPr lang="ru-RU" smtClean="0"/>
              <a:pPr/>
              <a:t>27.09.2026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F3BBF-B915-4142-89A0-35894B4E1C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605750"/>
      </p:ext>
    </p:extLst>
  </p:cSld>
  <p:clrMapOvr>
    <a:masterClrMapping/>
  </p:clrMapOvr>
  <p:transition spd="med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E19FB-227A-4FA6-8F0B-2568B05E3120}" type="datetimeFigureOut">
              <a:rPr lang="ru-RU" smtClean="0"/>
              <a:pPr/>
              <a:t>27.09.2026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F3BBF-B915-4142-89A0-35894B4E1C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66613"/>
      </p:ext>
    </p:extLst>
  </p:cSld>
  <p:clrMapOvr>
    <a:masterClrMapping/>
  </p:clrMapOvr>
  <p:transition spd="med">
    <p:pull/>
  </p:transition>
  <p:extLst mod="1">
    <p:ext uri="{DCECCB84-F9BA-43D5-87BE-67443E8EF086}">
      <p15:sldGuideLst xmlns=""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E19FB-227A-4FA6-8F0B-2568B05E3120}" type="datetimeFigureOut">
              <a:rPr lang="ru-RU" smtClean="0"/>
              <a:pPr/>
              <a:t>27.09.2026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F3BBF-B915-4142-89A0-35894B4E1C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6206295"/>
      </p:ext>
    </p:extLst>
  </p:cSld>
  <p:clrMapOvr>
    <a:masterClrMapping/>
  </p:clrMapOvr>
  <p:transition spd="med">
    <p:pull/>
  </p:transition>
  <p:extLst mod="1">
    <p:ext uri="{DCECCB84-F9BA-43D5-87BE-67443E8EF086}">
      <p15:sldGuideLst xmlns=""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E19FB-227A-4FA6-8F0B-2568B05E3120}" type="datetimeFigureOut">
              <a:rPr lang="ru-RU" smtClean="0"/>
              <a:pPr/>
              <a:t>27.09.2026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F3BBF-B915-4142-89A0-35894B4E1C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7680163"/>
      </p:ext>
    </p:extLst>
  </p:cSld>
  <p:clrMapOvr>
    <a:masterClrMapping/>
  </p:clrMapOvr>
  <p:transition spd="med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E19FB-227A-4FA6-8F0B-2568B05E3120}" type="datetimeFigureOut">
              <a:rPr lang="ru-RU" smtClean="0"/>
              <a:pPr/>
              <a:t>27.09.2026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F3BBF-B915-4142-89A0-35894B4E1C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3116344"/>
      </p:ext>
    </p:extLst>
  </p:cSld>
  <p:clrMapOvr>
    <a:masterClrMapping/>
  </p:clrMapOvr>
  <p:transition spd="med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E19FB-227A-4FA6-8F0B-2568B05E3120}" type="datetimeFigureOut">
              <a:rPr lang="ru-RU" smtClean="0"/>
              <a:pPr/>
              <a:t>27.09.2026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F3BBF-B915-4142-89A0-35894B4E1C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427345"/>
      </p:ext>
    </p:extLst>
  </p:cSld>
  <p:clrMapOvr>
    <a:masterClrMapping/>
  </p:clrMapOvr>
  <p:transition spd="med">
    <p:pull/>
  </p:transition>
  <p:extLst mod="1">
    <p:ext uri="{DCECCB84-F9BA-43D5-87BE-67443E8EF086}">
      <p15:sldGuideLst xmlns=""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4451227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68602" y="609601"/>
            <a:ext cx="2441519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451212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E19FB-227A-4FA6-8F0B-2568B05E3120}" type="datetimeFigureOut">
              <a:rPr lang="ru-RU" smtClean="0"/>
              <a:pPr/>
              <a:t>27.09.2026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F3BBF-B915-4142-89A0-35894B4E1C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8283801"/>
      </p:ext>
    </p:extLst>
  </p:cSld>
  <p:clrMapOvr>
    <a:masterClrMapping/>
  </p:clrMapOvr>
  <p:transition spd="med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ое изображение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E19FB-227A-4FA6-8F0B-2568B05E3120}" type="datetimeFigureOut">
              <a:rPr lang="ru-RU" smtClean="0"/>
              <a:pPr/>
              <a:t>27.09.2026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F3BBF-B915-4142-89A0-35894B4E1C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6752909"/>
      </p:ext>
    </p:extLst>
  </p:cSld>
  <p:clrMapOvr>
    <a:masterClrMapping/>
  </p:clrMapOvr>
  <p:transition spd="med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E19FB-227A-4FA6-8F0B-2568B05E3120}" type="datetimeFigureOut">
              <a:rPr lang="ru-RU" smtClean="0"/>
              <a:pPr/>
              <a:t>27.09.2026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F3BBF-B915-4142-89A0-35894B4E1C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4213117"/>
      </p:ext>
    </p:extLst>
  </p:cSld>
  <p:clrMapOvr>
    <a:masterClrMapping/>
  </p:clrMapOvr>
  <p:transition spd="med">
    <p:pull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E19FB-227A-4FA6-8F0B-2568B05E3120}" type="datetimeFigureOut">
              <a:rPr lang="ru-RU" smtClean="0"/>
              <a:pPr/>
              <a:t>27.09.2026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F3BBF-B915-4142-89A0-35894B4E1CE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751116" y="754166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18169" y="2993578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03663692"/>
      </p:ext>
    </p:extLst>
  </p:cSld>
  <p:clrMapOvr>
    <a:masterClrMapping/>
  </p:clrMapOvr>
  <p:transition spd="med">
    <p:pull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с имен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E19FB-227A-4FA6-8F0B-2568B05E3120}" type="datetimeFigureOut">
              <a:rPr lang="ru-RU" smtClean="0"/>
              <a:pPr/>
              <a:t>27.09.2026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F3BBF-B915-4142-89A0-35894B4E1C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907236"/>
      </p:ext>
    </p:extLst>
  </p:cSld>
  <p:clrMapOvr>
    <a:masterClrMapping/>
  </p:clrMapOvr>
  <p:transition spd="med">
    <p:pull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E19FB-227A-4FA6-8F0B-2568B05E3120}" type="datetimeFigureOut">
              <a:rPr lang="ru-RU" smtClean="0"/>
              <a:pPr/>
              <a:t>27.09.2026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F3BBF-B915-4142-89A0-35894B4E1C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841265"/>
      </p:ext>
    </p:extLst>
  </p:cSld>
  <p:clrMapOvr>
    <a:masterClrMapping/>
  </p:clrMapOvr>
  <p:transition spd="med">
    <p:pull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ки с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E19FB-227A-4FA6-8F0B-2568B05E3120}" type="datetimeFigureOut">
              <a:rPr lang="ru-RU" smtClean="0"/>
              <a:pPr/>
              <a:t>27.09.2026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F3BBF-B915-4142-89A0-35894B4E1C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2882309"/>
      </p:ext>
    </p:extLst>
  </p:cSld>
  <p:clrMapOvr>
    <a:masterClrMapping/>
  </p:clrMapOvr>
  <p:transition spd="med">
    <p:pull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E19FB-227A-4FA6-8F0B-2568B05E3120}" type="datetimeFigureOut">
              <a:rPr lang="ru-RU" smtClean="0"/>
              <a:pPr/>
              <a:t>27.09.2026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F3BBF-B915-4142-89A0-35894B4E1C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3336373"/>
      </p:ext>
    </p:extLst>
  </p:cSld>
  <p:clrMapOvr>
    <a:masterClrMapping/>
  </p:clrMapOvr>
  <p:transition spd="med">
    <p:pull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E19FB-227A-4FA6-8F0B-2568B05E3120}" type="datetimeFigureOut">
              <a:rPr lang="ru-RU" smtClean="0"/>
              <a:pPr/>
              <a:t>27.09.2026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F3BBF-B915-4142-89A0-35894B4E1C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5329389"/>
      </p:ext>
    </p:extLst>
  </p:cSld>
  <p:clrMapOvr>
    <a:masterClrMapping/>
  </p:clrMapOvr>
  <p:transition spd="med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25BE19FB-227A-4FA6-8F0B-2568B05E3120}" type="datetimeFigureOut">
              <a:rPr lang="ru-RU" smtClean="0"/>
              <a:pPr/>
              <a:t>27.09.2026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16F3BBF-B915-4142-89A0-35894B4E1C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211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2" r:id="rId1"/>
    <p:sldLayoutId id="2147483883" r:id="rId2"/>
    <p:sldLayoutId id="2147483884" r:id="rId3"/>
    <p:sldLayoutId id="2147483885" r:id="rId4"/>
    <p:sldLayoutId id="2147483886" r:id="rId5"/>
    <p:sldLayoutId id="2147483887" r:id="rId6"/>
    <p:sldLayoutId id="2147483888" r:id="rId7"/>
    <p:sldLayoutId id="2147483889" r:id="rId8"/>
    <p:sldLayoutId id="2147483890" r:id="rId9"/>
    <p:sldLayoutId id="2147483891" r:id="rId10"/>
    <p:sldLayoutId id="2147483892" r:id="rId11"/>
    <p:sldLayoutId id="2147483893" r:id="rId12"/>
    <p:sldLayoutId id="2147483894" r:id="rId13"/>
    <p:sldLayoutId id="2147483895" r:id="rId14"/>
    <p:sldLayoutId id="2147483896" r:id="rId15"/>
    <p:sldLayoutId id="2147483897" r:id="rId16"/>
    <p:sldLayoutId id="2147483898" r:id="rId17"/>
  </p:sldLayoutIdLst>
  <p:transition spd="med">
    <p:pull/>
  </p:transition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332" y="260648"/>
            <a:ext cx="7773338" cy="1596177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Calibri" pitchFamily="34" charset="0"/>
              </a:rPr>
              <a:t>МАОУ «Школа № 110  им. П.Р. </a:t>
            </a:r>
            <a:r>
              <a:rPr lang="ru-RU" sz="2400" dirty="0" err="1" smtClean="0">
                <a:latin typeface="Calibri" pitchFamily="34" charset="0"/>
              </a:rPr>
              <a:t>Качкаева</a:t>
            </a:r>
            <a:r>
              <a:rPr lang="ru-RU" sz="2400" dirty="0" smtClean="0">
                <a:latin typeface="Calibri" pitchFamily="34" charset="0"/>
              </a:rPr>
              <a:t>» г Уфа Республика Башкортостан</a:t>
            </a:r>
            <a:endParaRPr lang="ru-RU" sz="2400" dirty="0">
              <a:latin typeface="Calibri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755576" y="1916832"/>
            <a:ext cx="8064896" cy="342410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i="1" dirty="0" smtClean="0">
                <a:solidFill>
                  <a:srgbClr val="C00000"/>
                </a:solidFill>
              </a:rPr>
              <a:t>Решение заданий высокого уровня сложности № 32, 33 ЕГЭ по химии </a:t>
            </a:r>
          </a:p>
          <a:p>
            <a:pPr marL="0" indent="0" algn="ctr">
              <a:buNone/>
            </a:pPr>
            <a:r>
              <a:rPr lang="ru-RU" sz="2400" b="1" i="1" dirty="0" smtClean="0">
                <a:solidFill>
                  <a:srgbClr val="C00000"/>
                </a:solidFill>
              </a:rPr>
              <a:t>2026 года</a:t>
            </a:r>
            <a:endParaRPr lang="ru-RU" sz="2400" i="1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endParaRPr lang="ru-RU" sz="2400" i="1" dirty="0" smtClean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ru-RU" sz="2400" i="1" dirty="0" smtClean="0">
                <a:solidFill>
                  <a:srgbClr val="C00000"/>
                </a:solidFill>
              </a:rPr>
              <a:t>      </a:t>
            </a:r>
            <a:r>
              <a:rPr lang="ru-RU" i="1" dirty="0" smtClean="0">
                <a:solidFill>
                  <a:srgbClr val="C00000"/>
                </a:solidFill>
              </a:rPr>
              <a:t>                                                                   </a:t>
            </a:r>
            <a:r>
              <a:rPr lang="ru-RU" sz="2400" i="1" dirty="0" smtClean="0">
                <a:solidFill>
                  <a:srgbClr val="C00000"/>
                </a:solidFill>
              </a:rPr>
              <a:t> </a:t>
            </a:r>
          </a:p>
          <a:p>
            <a:pPr>
              <a:buNone/>
            </a:pPr>
            <a:r>
              <a:rPr lang="ru-RU" sz="2400" i="1" cap="none" dirty="0">
                <a:solidFill>
                  <a:srgbClr val="C00000"/>
                </a:solidFill>
              </a:rPr>
              <a:t> </a:t>
            </a:r>
            <a:r>
              <a:rPr lang="ru-RU" sz="2400" i="1" cap="none" dirty="0" smtClean="0">
                <a:solidFill>
                  <a:srgbClr val="C00000"/>
                </a:solidFill>
              </a:rPr>
              <a:t>            Учитель </a:t>
            </a:r>
            <a:r>
              <a:rPr lang="ru-RU" sz="2900" i="1" cap="none" dirty="0" smtClean="0">
                <a:solidFill>
                  <a:srgbClr val="C00000"/>
                </a:solidFill>
              </a:rPr>
              <a:t>химии</a:t>
            </a:r>
            <a:r>
              <a:rPr lang="ru-RU" i="1" dirty="0" smtClean="0">
                <a:solidFill>
                  <a:srgbClr val="C00000"/>
                </a:solidFill>
              </a:rPr>
              <a:t>    </a:t>
            </a:r>
            <a:r>
              <a:rPr lang="ru-RU" sz="3300" b="1" i="1" dirty="0" smtClean="0">
                <a:solidFill>
                  <a:srgbClr val="C00000"/>
                </a:solidFill>
                <a:latin typeface="Calibri" pitchFamily="34" charset="0"/>
              </a:rPr>
              <a:t>Белоногова Г.У</a:t>
            </a:r>
            <a:r>
              <a:rPr lang="ru-RU" sz="3300" i="1" dirty="0" smtClean="0">
                <a:solidFill>
                  <a:srgbClr val="C00000"/>
                </a:solidFill>
                <a:latin typeface="Calibri" pitchFamily="34" charset="0"/>
              </a:rPr>
              <a:t>.</a:t>
            </a:r>
            <a:endParaRPr lang="ru-RU" sz="3300" i="1" dirty="0">
              <a:solidFill>
                <a:srgbClr val="C00000"/>
              </a:solidFill>
              <a:latin typeface="Calibri" pitchFamily="34" charset="0"/>
            </a:endParaRPr>
          </a:p>
        </p:txBody>
      </p:sp>
      <p:pic>
        <p:nvPicPr>
          <p:cNvPr id="4" name="Picture 6" descr="C:\Users\User\AppData\Local\Microsoft\Windows\Temporary Internet Files\Content.IE5\37AF06DS\N-butane_3D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8520" y="4437112"/>
            <a:ext cx="3000794" cy="2250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467544" y="908720"/>
                <a:ext cx="8208912" cy="6280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en-US" sz="2000" b="1" dirty="0">
                    <a:latin typeface="Times New Roman"/>
                    <a:ea typeface="Calibri"/>
                    <a:cs typeface="Times New Roman"/>
                  </a:rPr>
                  <a:t>1)  </a:t>
                </a:r>
                <a:r>
                  <a:rPr lang="ru-RU" sz="2000" b="1" dirty="0">
                    <a:effectLst/>
                    <a:latin typeface="Times New Roman"/>
                    <a:ea typeface="Calibri"/>
                    <a:cs typeface="Times New Roman"/>
                  </a:rPr>
                  <a:t>Х</a:t>
                </a:r>
                <a:r>
                  <a:rPr lang="en-US" sz="2000" b="1" baseline="-25000" dirty="0">
                    <a:effectLst/>
                    <a:latin typeface="Times New Roman"/>
                    <a:ea typeface="Calibri"/>
                    <a:cs typeface="Times New Roman"/>
                  </a:rPr>
                  <a:t>1</a:t>
                </a:r>
                <a:r>
                  <a:rPr lang="en-US" sz="2000" b="1" dirty="0">
                    <a:effectLst/>
                    <a:latin typeface="Times New Roman"/>
                    <a:ea typeface="Calibri"/>
                    <a:cs typeface="Times New Roman"/>
                  </a:rPr>
                  <a:t>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ru-RU" sz="2000" b="1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</m:ctrlPr>
                      </m:boxPr>
                      <m:e>
                        <m:groupChr>
                          <m:groupChrPr>
                            <m:chr m:val="→"/>
                            <m:vertJc m:val="bot"/>
                            <m:ctrlPr>
                              <a:rPr lang="ru-RU" sz="2000" b="1" i="1">
                                <a:effectLst/>
                                <a:latin typeface="Cambria Math"/>
                                <a:ea typeface="Calibri"/>
                                <a:cs typeface="Times New Roman"/>
                              </a:rPr>
                            </m:ctrlPr>
                          </m:groupChrPr>
                          <m:e>
                            <m:sSub>
                              <m:sSubPr>
                                <m:ctrlPr>
                                  <a:rPr lang="ru-RU" sz="2000" b="1" i="1">
                                    <a:effectLst/>
                                    <a:latin typeface="Cambria Math"/>
                                    <a:ea typeface="Calibri"/>
                                    <a:cs typeface="Times New Roman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nor/>
                                  </m:rPr>
                                  <a:rPr lang="en-US" sz="2000" b="1">
                                    <a:effectLst/>
                                    <a:latin typeface="Times New Roman"/>
                                    <a:ea typeface="Calibri"/>
                                    <a:cs typeface="Times New Roman"/>
                                  </a:rPr>
                                  <m:t>  </m:t>
                                </m:r>
                                <m:r>
                                  <m:rPr>
                                    <m:nor/>
                                  </m:rPr>
                                  <a:rPr lang="en-US" sz="2000" b="1">
                                    <a:effectLst/>
                                    <a:latin typeface="Times New Roman"/>
                                    <a:ea typeface="Calibri"/>
                                    <a:cs typeface="Times New Roman"/>
                                  </a:rPr>
                                  <m:t>Cl</m:t>
                                </m:r>
                              </m:e>
                              <m:sub>
                                <m:r>
                                  <m:rPr>
                                    <m:nor/>
                                  </m:rPr>
                                  <a:rPr lang="en-US" sz="2000" b="1">
                                    <a:effectLst/>
                                    <a:latin typeface="Times New Roman"/>
                                    <a:ea typeface="Calibri"/>
                                    <a:cs typeface="Times New Roman"/>
                                  </a:rPr>
                                  <m:t>2</m:t>
                                </m:r>
                              </m:sub>
                            </m:sSub>
                            <m:r>
                              <m:rPr>
                                <m:nor/>
                              </m:rPr>
                              <a:rPr lang="en-US" sz="2000" b="1">
                                <a:effectLst/>
                                <a:latin typeface="Times New Roman"/>
                                <a:ea typeface="Calibri"/>
                                <a:cs typeface="Times New Roman"/>
                              </a:rPr>
                              <m:t>,  </m:t>
                            </m:r>
                            <m:r>
                              <m:rPr>
                                <m:nor/>
                              </m:rPr>
                              <a:rPr lang="en-US" sz="2000" b="1">
                                <a:effectLst/>
                                <a:latin typeface="Times New Roman"/>
                                <a:ea typeface="Calibri"/>
                                <a:cs typeface="Times New Roman"/>
                              </a:rPr>
                              <m:t>h</m:t>
                            </m:r>
                            <m:r>
                              <m:rPr>
                                <m:nor/>
                              </m:rPr>
                              <a:rPr lang="ru-RU" sz="2000" b="1">
                                <a:effectLst/>
                                <a:latin typeface="Times New Roman"/>
                                <a:ea typeface="Calibri"/>
                                <a:cs typeface="Times New Roman"/>
                              </a:rPr>
                              <m:t>ν</m:t>
                            </m:r>
                            <m:r>
                              <m:rPr>
                                <m:nor/>
                              </m:rPr>
                              <a:rPr lang="en-US" sz="2000" b="1">
                                <a:effectLst/>
                                <a:latin typeface="Times New Roman"/>
                                <a:ea typeface="Calibri"/>
                                <a:cs typeface="Times New Roman"/>
                              </a:rPr>
                              <m:t>   </m:t>
                            </m:r>
                          </m:e>
                        </m:groupChr>
                      </m:e>
                    </m:box>
                  </m:oMath>
                </a14:m>
                <a:r>
                  <a:rPr lang="en-US" sz="2000" b="1" dirty="0">
                    <a:effectLst/>
                    <a:latin typeface="Times New Roman"/>
                    <a:ea typeface="Times New Roman"/>
                    <a:cs typeface="Times New Roman"/>
                  </a:rPr>
                  <a:t> X</a:t>
                </a:r>
                <a:r>
                  <a:rPr lang="en-US" sz="2000" b="1" baseline="-25000" dirty="0">
                    <a:effectLst/>
                    <a:latin typeface="Times New Roman"/>
                    <a:ea typeface="Times New Roman"/>
                    <a:cs typeface="Times New Roman"/>
                  </a:rPr>
                  <a:t>2</a:t>
                </a:r>
                <a:r>
                  <a:rPr lang="en-US" sz="2000" b="1" dirty="0">
                    <a:effectLst/>
                    <a:latin typeface="Times New Roman"/>
                    <a:ea typeface="Times New Roman"/>
                    <a:cs typeface="Times New Roman"/>
                  </a:rPr>
                  <a:t> → C</a:t>
                </a:r>
                <a:r>
                  <a:rPr lang="en-US" sz="2000" b="1" baseline="-25000" dirty="0">
                    <a:effectLst/>
                    <a:latin typeface="Times New Roman"/>
                    <a:ea typeface="Times New Roman"/>
                    <a:cs typeface="Times New Roman"/>
                  </a:rPr>
                  <a:t>6</a:t>
                </a:r>
                <a:r>
                  <a:rPr lang="en-US" sz="2000" b="1" dirty="0">
                    <a:effectLst/>
                    <a:latin typeface="Times New Roman"/>
                    <a:ea typeface="Times New Roman"/>
                    <a:cs typeface="Times New Roman"/>
                  </a:rPr>
                  <a:t>H</a:t>
                </a:r>
                <a:r>
                  <a:rPr lang="en-US" sz="2000" b="1" baseline="-25000" dirty="0">
                    <a:effectLst/>
                    <a:latin typeface="Times New Roman"/>
                    <a:ea typeface="Times New Roman"/>
                    <a:cs typeface="Times New Roman"/>
                  </a:rPr>
                  <a:t>5</a:t>
                </a:r>
                <a:r>
                  <a:rPr lang="en-US" sz="2000" b="1" dirty="0">
                    <a:effectLst/>
                    <a:latin typeface="Times New Roman"/>
                    <a:ea typeface="Times New Roman"/>
                    <a:cs typeface="Times New Roman"/>
                  </a:rPr>
                  <a:t>CH</a:t>
                </a:r>
                <a:r>
                  <a:rPr lang="en-US" sz="2000" b="1" baseline="-25000" dirty="0">
                    <a:effectLst/>
                    <a:latin typeface="Times New Roman"/>
                    <a:ea typeface="Times New Roman"/>
                    <a:cs typeface="Times New Roman"/>
                  </a:rPr>
                  <a:t>2</a:t>
                </a:r>
                <a:r>
                  <a:rPr lang="en-US" sz="2000" b="1" dirty="0">
                    <a:effectLst/>
                    <a:latin typeface="Times New Roman"/>
                    <a:ea typeface="Times New Roman"/>
                    <a:cs typeface="Times New Roman"/>
                  </a:rPr>
                  <a:t>OH → X</a:t>
                </a:r>
                <a:r>
                  <a:rPr lang="en-US" sz="2000" b="1" baseline="-25000" dirty="0">
                    <a:effectLst/>
                    <a:latin typeface="Times New Roman"/>
                    <a:ea typeface="Times New Roman"/>
                    <a:cs typeface="Times New Roman"/>
                  </a:rPr>
                  <a:t>3</a:t>
                </a:r>
                <a:r>
                  <a:rPr lang="en-US" sz="2000" b="1" dirty="0">
                    <a:effectLst/>
                    <a:latin typeface="Times New Roman"/>
                    <a:ea typeface="Times New Roman"/>
                    <a:cs typeface="Times New Roman"/>
                  </a:rPr>
                  <a:t>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ru-RU" sz="2000" b="1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boxPr>
                      <m:e>
                        <m:groupChr>
                          <m:groupChrPr>
                            <m:chr m:val="→"/>
                            <m:vertJc m:val="bot"/>
                            <m:ctrlPr>
                              <a:rPr lang="ru-RU" sz="2000" b="1" i="1"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</m:ctrlPr>
                          </m:groupChrPr>
                          <m:e>
                            <m:r>
                              <m:rPr>
                                <m:nor/>
                              </m:rPr>
                              <a:rPr lang="en-US" sz="2000" b="1">
                                <a:effectLst/>
                                <a:latin typeface="Times New Roman"/>
                                <a:ea typeface="Times New Roman"/>
                                <a:cs typeface="Times New Roman"/>
                              </a:rPr>
                              <m:t>   </m:t>
                            </m:r>
                            <m:sSub>
                              <m:sSubPr>
                                <m:ctrlPr>
                                  <a:rPr lang="ru-RU" sz="2000" b="1" i="1">
                                    <a:effectLst/>
                                    <a:latin typeface="Cambria Math"/>
                                    <a:ea typeface="Times New Roman"/>
                                    <a:cs typeface="Times New Roman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nor/>
                                  </m:rPr>
                                  <a:rPr lang="ru-RU" sz="2000" b="1">
                                    <a:effectLst/>
                                    <a:latin typeface="Times New Roman"/>
                                    <a:ea typeface="Times New Roman"/>
                                    <a:cs typeface="Times New Roman"/>
                                  </a:rPr>
                                  <m:t>NaHCO</m:t>
                                </m:r>
                              </m:e>
                              <m:sub>
                                <m:r>
                                  <m:rPr>
                                    <m:nor/>
                                  </m:rPr>
                                  <a:rPr lang="en-US" sz="2000" b="1">
                                    <a:effectLst/>
                                    <a:latin typeface="Times New Roman"/>
                                    <a:ea typeface="Times New Roman"/>
                                    <a:cs typeface="Times New Roman"/>
                                  </a:rPr>
                                  <m:t>3</m:t>
                                </m:r>
                              </m:sub>
                            </m:sSub>
                            <m:r>
                              <m:rPr>
                                <m:nor/>
                              </m:rPr>
                              <a:rPr lang="en-US" sz="2000" b="1">
                                <a:effectLst/>
                                <a:latin typeface="Times New Roman"/>
                                <a:ea typeface="Times New Roman"/>
                                <a:cs typeface="Times New Roman"/>
                              </a:rPr>
                              <m:t>   </m:t>
                            </m:r>
                          </m:e>
                        </m:groupChr>
                      </m:e>
                    </m:box>
                  </m:oMath>
                </a14:m>
                <a:r>
                  <a:rPr lang="en-US" sz="2000" b="1" dirty="0">
                    <a:effectLst/>
                    <a:latin typeface="Times New Roman"/>
                    <a:ea typeface="Times New Roman"/>
                    <a:cs typeface="Times New Roman"/>
                  </a:rPr>
                  <a:t> X</a:t>
                </a:r>
                <a:r>
                  <a:rPr lang="en-US" sz="2000" b="1" baseline="-25000" dirty="0">
                    <a:effectLst/>
                    <a:latin typeface="Times New Roman"/>
                    <a:ea typeface="Times New Roman"/>
                    <a:cs typeface="Times New Roman"/>
                  </a:rPr>
                  <a:t>4</a:t>
                </a:r>
                <a:r>
                  <a:rPr lang="en-US" sz="2000" b="1" dirty="0">
                    <a:effectLst/>
                    <a:latin typeface="Times New Roman"/>
                    <a:ea typeface="Times New Roman"/>
                    <a:cs typeface="Times New Roman"/>
                  </a:rPr>
                  <a:t>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ru-RU" sz="2000" b="1" i="1">
                            <a:effectLst/>
                            <a:latin typeface="Cambria Math"/>
                            <a:ea typeface="Times New Roman"/>
                            <a:cs typeface="Times New Roman"/>
                          </a:rPr>
                        </m:ctrlPr>
                      </m:boxPr>
                      <m:e>
                        <m:groupChr>
                          <m:groupChrPr>
                            <m:chr m:val="→"/>
                            <m:vertJc m:val="bot"/>
                            <m:ctrlPr>
                              <a:rPr lang="ru-RU" sz="2000" b="1" i="1">
                                <a:effectLst/>
                                <a:latin typeface="Cambria Math"/>
                                <a:ea typeface="Times New Roman"/>
                                <a:cs typeface="Times New Roman"/>
                              </a:rPr>
                            </m:ctrlPr>
                          </m:groupChrPr>
                          <m:e>
                            <m:r>
                              <m:rPr>
                                <m:nor/>
                              </m:rPr>
                              <a:rPr lang="en-US" sz="2000" b="1">
                                <a:effectLst/>
                                <a:latin typeface="Times New Roman"/>
                                <a:ea typeface="Times New Roman"/>
                                <a:cs typeface="Times New Roman"/>
                              </a:rPr>
                              <m:t>  </m:t>
                            </m:r>
                            <m:r>
                              <m:rPr>
                                <m:nor/>
                              </m:rPr>
                              <a:rPr lang="ru-RU" sz="2000" b="1">
                                <a:effectLst/>
                                <a:latin typeface="Times New Roman"/>
                                <a:ea typeface="Times New Roman"/>
                                <a:cs typeface="Times New Roman"/>
                              </a:rPr>
                              <m:t>NaOH</m:t>
                            </m:r>
                            <m:r>
                              <m:rPr>
                                <m:nor/>
                              </m:rPr>
                              <a:rPr lang="en-US" sz="2000" b="1">
                                <a:effectLst/>
                                <a:latin typeface="Times New Roman"/>
                                <a:ea typeface="Times New Roman"/>
                                <a:cs typeface="Times New Roman"/>
                              </a:rPr>
                              <m:t>   </m:t>
                            </m:r>
                          </m:e>
                        </m:groupChr>
                      </m:e>
                    </m:box>
                  </m:oMath>
                </a14:m>
                <a:r>
                  <a:rPr lang="en-US" sz="2000" b="1" dirty="0">
                    <a:effectLst/>
                    <a:latin typeface="Times New Roman"/>
                    <a:ea typeface="Times New Roman"/>
                    <a:cs typeface="Times New Roman"/>
                  </a:rPr>
                  <a:t> X</a:t>
                </a:r>
                <a:r>
                  <a:rPr lang="en-US" sz="2000" b="1" baseline="-25000" dirty="0">
                    <a:effectLst/>
                    <a:latin typeface="Times New Roman"/>
                    <a:ea typeface="Times New Roman"/>
                    <a:cs typeface="Times New Roman"/>
                  </a:rPr>
                  <a:t>5</a:t>
                </a:r>
                <a:endParaRPr lang="ru-RU" sz="2000" b="1" dirty="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908720"/>
                <a:ext cx="8208912" cy="628057"/>
              </a:xfrm>
              <a:prstGeom prst="rect">
                <a:avLst/>
              </a:prstGeom>
              <a:blipFill rotWithShape="1">
                <a:blip r:embed="rId2"/>
                <a:stretch>
                  <a:fillRect l="-817" b="-1262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959064"/>
            <a:ext cx="8088758" cy="4350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818749"/>
      </p:ext>
    </p:extLst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395536" y="692696"/>
                <a:ext cx="8496944" cy="9425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0"/>
                  </a:spcAft>
                </a:pPr>
                <a:r>
                  <a:rPr lang="en-US" dirty="0">
                    <a:latin typeface="Times New Roman"/>
                    <a:ea typeface="Calibri"/>
                    <a:cs typeface="Times New Roman"/>
                  </a:rPr>
                  <a:t>2) </a:t>
                </a:r>
                <a:r>
                  <a:rPr lang="ru-RU" dirty="0">
                    <a:effectLst/>
                    <a:latin typeface="Times New Roman"/>
                    <a:ea typeface="Calibri"/>
                    <a:cs typeface="Times New Roman"/>
                  </a:rPr>
                  <a:t>Хлорид трет</a:t>
                </a:r>
                <a:r>
                  <a:rPr lang="en-US" dirty="0">
                    <a:effectLst/>
                    <a:latin typeface="Times New Roman"/>
                    <a:ea typeface="Calibri"/>
                    <a:cs typeface="Times New Roman"/>
                  </a:rPr>
                  <a:t>-</a:t>
                </a:r>
                <a:r>
                  <a:rPr lang="ru-RU" dirty="0">
                    <a:effectLst/>
                    <a:latin typeface="Times New Roman"/>
                    <a:ea typeface="Calibri"/>
                    <a:cs typeface="Times New Roman"/>
                  </a:rPr>
                  <a:t>бутил аммония</a:t>
                </a:r>
                <a:r>
                  <a:rPr lang="en-US" dirty="0">
                    <a:effectLst/>
                    <a:latin typeface="Times New Roman"/>
                    <a:ea typeface="Calibri"/>
                    <a:cs typeface="Times New Roman"/>
                  </a:rPr>
                  <a:t> ← X</a:t>
                </a:r>
                <a:r>
                  <a:rPr lang="en-US" baseline="-25000" dirty="0">
                    <a:effectLst/>
                    <a:latin typeface="Times New Roman"/>
                    <a:ea typeface="Calibri"/>
                    <a:cs typeface="Times New Roman"/>
                  </a:rPr>
                  <a:t>2</a:t>
                </a:r>
                <a:r>
                  <a:rPr lang="en-US" dirty="0">
                    <a:effectLst/>
                    <a:latin typeface="Times New Roman"/>
                    <a:ea typeface="Calibri"/>
                    <a:cs typeface="Times New Roman"/>
                  </a:rPr>
                  <a:t>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ru-RU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</m:ctrlPr>
                      </m:boxPr>
                      <m:e>
                        <m:groupChr>
                          <m:groupChrPr>
                            <m:chr m:val="←"/>
                            <m:vertJc m:val="bot"/>
                            <m:ctrlPr>
                              <a:rPr lang="ru-RU" i="1">
                                <a:effectLst/>
                                <a:latin typeface="Cambria Math"/>
                                <a:ea typeface="Calibri"/>
                                <a:cs typeface="Times New Roman"/>
                              </a:rPr>
                            </m:ctrlPr>
                          </m:groupChrPr>
                          <m:e>
                            <m:sSub>
                              <m:sSubPr>
                                <m:ctrlPr>
                                  <a:rPr lang="ru-RU" i="1">
                                    <a:effectLst/>
                                    <a:latin typeface="Cambria Math"/>
                                    <a:ea typeface="Calibri"/>
                                    <a:cs typeface="Times New Roman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nor/>
                                  </m:rPr>
                                  <a:rPr lang="en-US">
                                    <a:effectLst/>
                                    <a:latin typeface="Times New Roman"/>
                                    <a:ea typeface="Calibri"/>
                                    <a:cs typeface="Times New Roman"/>
                                  </a:rPr>
                                  <m:t>  </m:t>
                                </m:r>
                                <m:r>
                                  <m:rPr>
                                    <m:nor/>
                                  </m:rPr>
                                  <a:rPr lang="en-US">
                                    <a:effectLst/>
                                    <a:latin typeface="Times New Roman"/>
                                    <a:ea typeface="Calibri"/>
                                    <a:cs typeface="Times New Roman"/>
                                  </a:rPr>
                                  <m:t>NH</m:t>
                                </m:r>
                              </m:e>
                              <m:sub>
                                <m:r>
                                  <m:rPr>
                                    <m:nor/>
                                  </m:rPr>
                                  <a:rPr lang="en-US">
                                    <a:effectLst/>
                                    <a:latin typeface="Times New Roman"/>
                                    <a:ea typeface="Calibri"/>
                                    <a:cs typeface="Times New Roman"/>
                                  </a:rPr>
                                  <m:t>3</m:t>
                                </m:r>
                              </m:sub>
                            </m:sSub>
                            <m:r>
                              <m:rPr>
                                <m:nor/>
                              </m:rPr>
                              <a:rPr lang="en-US">
                                <a:effectLst/>
                                <a:latin typeface="Times New Roman"/>
                                <a:ea typeface="Calibri"/>
                                <a:cs typeface="Times New Roman"/>
                              </a:rPr>
                              <m:t>,  </m:t>
                            </m:r>
                            <m:r>
                              <m:rPr>
                                <m:nor/>
                              </m:rPr>
                              <a:rPr lang="ru-RU">
                                <a:effectLst/>
                                <a:latin typeface="Times New Roman"/>
                                <a:ea typeface="Calibri"/>
                                <a:cs typeface="Times New Roman"/>
                              </a:rPr>
                              <m:t>кат</m:t>
                            </m:r>
                            <m:r>
                              <m:rPr>
                                <m:nor/>
                              </m:rPr>
                              <a:rPr lang="en-US">
                                <a:effectLst/>
                                <a:latin typeface="Times New Roman"/>
                                <a:ea typeface="Calibri"/>
                                <a:cs typeface="Times New Roman"/>
                              </a:rPr>
                              <m:t>.,</m:t>
                            </m:r>
                            <m:r>
                              <m:rPr>
                                <m:nor/>
                              </m:rPr>
                              <a:rPr lang="en-US" i="1">
                                <a:effectLst/>
                                <a:latin typeface="Times New Roman"/>
                                <a:ea typeface="Calibri"/>
                                <a:cs typeface="Times New Roman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i="1">
                                <a:effectLst/>
                                <a:latin typeface="Times New Roman"/>
                                <a:ea typeface="Calibri"/>
                                <a:cs typeface="Times New Roman"/>
                              </a:rPr>
                              <m:t>t</m:t>
                            </m:r>
                            <m:r>
                              <m:rPr>
                                <m:nor/>
                              </m:rPr>
                              <a:rPr lang="en-US">
                                <a:effectLst/>
                                <a:latin typeface="Times New Roman"/>
                                <a:ea typeface="Calibri"/>
                                <a:cs typeface="Times New Roman"/>
                              </a:rPr>
                              <m:t>°</m:t>
                            </m:r>
                            <m:r>
                              <m:rPr>
                                <m:nor/>
                              </m:rPr>
                              <a:rPr lang="en-US">
                                <a:effectLst/>
                                <a:latin typeface="Times New Roman"/>
                                <a:ea typeface="Calibri"/>
                                <a:cs typeface="Times New Roman"/>
                              </a:rPr>
                              <m:t>   </m:t>
                            </m:r>
                          </m:e>
                        </m:groupChr>
                      </m:e>
                    </m:box>
                  </m:oMath>
                </a14:m>
                <a:r>
                  <a:rPr lang="en-US" dirty="0">
                    <a:effectLst/>
                    <a:latin typeface="Times New Roman"/>
                    <a:ea typeface="Times New Roman"/>
                    <a:cs typeface="Times New Roman"/>
                  </a:rPr>
                  <a:t> X</a:t>
                </a:r>
                <a:r>
                  <a:rPr lang="en-US" baseline="-25000" dirty="0">
                    <a:effectLst/>
                    <a:latin typeface="Times New Roman"/>
                    <a:ea typeface="Times New Roman"/>
                    <a:cs typeface="Times New Roman"/>
                  </a:rPr>
                  <a:t>1</a:t>
                </a:r>
                <a:r>
                  <a:rPr lang="en-US" dirty="0">
                    <a:effectLst/>
                    <a:latin typeface="Times New Roman"/>
                    <a:ea typeface="Times New Roman"/>
                    <a:cs typeface="Times New Roman"/>
                  </a:rPr>
                  <a:t>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ru-RU" i="1">
                            <a:effectLst/>
                            <a:latin typeface="Cambria Math"/>
                            <a:ea typeface="Calibri"/>
                            <a:cs typeface="Times New Roman"/>
                          </a:rPr>
                        </m:ctrlPr>
                      </m:boxPr>
                      <m:e>
                        <m:groupChr>
                          <m:groupChrPr>
                            <m:chr m:val="→"/>
                            <m:vertJc m:val="bot"/>
                            <m:ctrlPr>
                              <a:rPr lang="ru-RU" i="1">
                                <a:effectLst/>
                                <a:latin typeface="Cambria Math"/>
                                <a:ea typeface="Calibri"/>
                                <a:cs typeface="Times New Roman"/>
                              </a:rPr>
                            </m:ctrlPr>
                          </m:groupChrPr>
                          <m:e>
                            <m:r>
                              <m:rPr>
                                <m:nor/>
                              </m:rPr>
                              <a:rPr lang="en-US">
                                <a:effectLst/>
                                <a:latin typeface="Times New Roman"/>
                                <a:ea typeface="Calibri"/>
                                <a:cs typeface="Times New Roman"/>
                              </a:rPr>
                              <m:t>  </m:t>
                            </m:r>
                            <m:r>
                              <m:rPr>
                                <m:nor/>
                              </m:rPr>
                              <a:rPr lang="en-US">
                                <a:effectLst/>
                                <a:latin typeface="Times New Roman"/>
                                <a:ea typeface="Calibri"/>
                                <a:cs typeface="Times New Roman"/>
                              </a:rPr>
                              <m:t>HBr</m:t>
                            </m:r>
                            <m:r>
                              <m:rPr>
                                <m:nor/>
                              </m:rPr>
                              <a:rPr lang="en-US">
                                <a:effectLst/>
                                <a:latin typeface="Times New Roman"/>
                                <a:ea typeface="Calibri"/>
                                <a:cs typeface="Times New Roman"/>
                              </a:rPr>
                              <m:t>   </m:t>
                            </m:r>
                          </m:e>
                        </m:groupChr>
                      </m:e>
                    </m:box>
                  </m:oMath>
                </a14:m>
                <a:r>
                  <a:rPr lang="ru-RU" dirty="0">
                    <a:effectLst/>
                    <a:latin typeface="Times New Roman"/>
                    <a:ea typeface="Times New Roman"/>
                    <a:cs typeface="Times New Roman"/>
                  </a:rPr>
                  <a:t> </a:t>
                </a:r>
                <a:r>
                  <a:rPr lang="en-US" dirty="0">
                    <a:effectLst/>
                    <a:latin typeface="Times New Roman"/>
                    <a:ea typeface="Times New Roman"/>
                    <a:cs typeface="Times New Roman"/>
                  </a:rPr>
                  <a:t>X</a:t>
                </a:r>
                <a:r>
                  <a:rPr lang="en-US" baseline="-25000" dirty="0">
                    <a:effectLst/>
                    <a:latin typeface="Times New Roman"/>
                    <a:ea typeface="Times New Roman"/>
                    <a:cs typeface="Times New Roman"/>
                  </a:rPr>
                  <a:t>3</a:t>
                </a:r>
                <a:r>
                  <a:rPr lang="en-US" dirty="0">
                    <a:effectLst/>
                    <a:latin typeface="Times New Roman"/>
                    <a:ea typeface="Times New Roman"/>
                    <a:cs typeface="Times New Roman"/>
                  </a:rPr>
                  <a:t> → </a:t>
                </a:r>
                <a:r>
                  <a:rPr lang="ru-RU" dirty="0" err="1">
                    <a:effectLst/>
                    <a:latin typeface="Times New Roman"/>
                    <a:ea typeface="Times New Roman"/>
                    <a:cs typeface="Times New Roman"/>
                  </a:rPr>
                  <a:t>метилпропен</a:t>
                </a:r>
                <a:r>
                  <a:rPr lang="ru-RU" dirty="0">
                    <a:effectLst/>
                    <a:latin typeface="Times New Roman"/>
                    <a:ea typeface="Times New Roman"/>
                    <a:cs typeface="Times New Roman"/>
                  </a:rPr>
                  <a:t> </a:t>
                </a:r>
                <a:r>
                  <a:rPr lang="en-US" dirty="0">
                    <a:effectLst/>
                    <a:latin typeface="Times New Roman"/>
                    <a:ea typeface="Times New Roman"/>
                    <a:cs typeface="Times New Roman"/>
                  </a:rPr>
                  <a:t>→ </a:t>
                </a:r>
                <a:r>
                  <a:rPr lang="ru-RU" dirty="0">
                    <a:effectLst/>
                    <a:latin typeface="Times New Roman"/>
                    <a:ea typeface="Times New Roman"/>
                    <a:cs typeface="Times New Roman"/>
                  </a:rPr>
                  <a:t>ацетон</a:t>
                </a:r>
                <a:endParaRPr lang="ru-RU" sz="1400" dirty="0">
                  <a:effectLst/>
                  <a:latin typeface="Calibri"/>
                  <a:ea typeface="Calibri"/>
                  <a:cs typeface="Times New Roman"/>
                </a:endParaRPr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692696"/>
                <a:ext cx="8496944" cy="942566"/>
              </a:xfrm>
              <a:prstGeom prst="rect">
                <a:avLst/>
              </a:prstGeom>
              <a:blipFill rotWithShape="1">
                <a:blip r:embed="rId2"/>
                <a:stretch>
                  <a:fillRect l="-646" b="-714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049" y="1772816"/>
            <a:ext cx="7721918" cy="4886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0241679"/>
      </p:ext>
    </p:extLst>
  </p:cSld>
  <p:clrMapOvr>
    <a:masterClrMapping/>
  </p:clrMapOvr>
  <p:transition spd="med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707"/>
          <a:stretch/>
        </p:blipFill>
        <p:spPr bwMode="auto">
          <a:xfrm>
            <a:off x="467545" y="692696"/>
            <a:ext cx="8084055" cy="864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16832"/>
            <a:ext cx="8604123" cy="4243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6711981"/>
      </p:ext>
    </p:extLst>
  </p:cSld>
  <p:clrMapOvr>
    <a:masterClrMapping/>
  </p:clrMapOvr>
  <p:transition spd="med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Группа 17"/>
          <p:cNvGrpSpPr/>
          <p:nvPr/>
        </p:nvGrpSpPr>
        <p:grpSpPr>
          <a:xfrm>
            <a:off x="1475656" y="516653"/>
            <a:ext cx="5962650" cy="645160"/>
            <a:chOff x="0" y="0"/>
            <a:chExt cx="5962650" cy="64552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Надпись 2"/>
                <p:cNvSpPr txBox="1">
                  <a:spLocks noChangeArrowheads="1"/>
                </p:cNvSpPr>
                <p:nvPr/>
              </p:nvSpPr>
              <p:spPr bwMode="auto">
                <a:xfrm>
                  <a:off x="0" y="38100"/>
                  <a:ext cx="5962650" cy="60742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Times New Roman"/>
                      <a:ea typeface="Times New Roman"/>
                      <a:cs typeface="Times New Roman"/>
                    </a:rPr>
                    <a:t>5)              </a:t>
                  </a:r>
                  <a:r>
                    <a:rPr kumimoji="0" lang="en-US" sz="14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Times New Roman"/>
                      <a:ea typeface="Times New Roman"/>
                      <a:cs typeface="Times New Roman"/>
                    </a:rPr>
                    <a:t> </a:t>
                  </a:r>
                  <a:r>
                    <a:rPr kumimoji="0" lang="en-US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Times New Roman"/>
                      <a:ea typeface="Times New Roman"/>
                      <a:cs typeface="Times New Roman"/>
                    </a:rPr>
                    <a:t>→ X</a:t>
                  </a:r>
                  <a:r>
                    <a:rPr kumimoji="0" lang="en-US" sz="1400" b="0" i="0" u="none" strike="noStrike" kern="0" cap="none" spc="0" normalizeH="0" baseline="-2500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Times New Roman"/>
                      <a:ea typeface="Times New Roman"/>
                      <a:cs typeface="Times New Roman"/>
                    </a:rPr>
                    <a:t>1</a:t>
                  </a:r>
                  <a14:m>
                    <m:oMath xmlns:m="http://schemas.openxmlformats.org/officeDocument/2006/math">
                      <m:box>
                        <m:boxPr>
                          <m:ctrlPr>
                            <a:rPr kumimoji="0" lang="ru-RU" sz="14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ysClr val="windowText" lastClr="000000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Calibri"/>
                              <a:cs typeface="Times New Roman"/>
                            </a:rPr>
                          </m:ctrlPr>
                        </m:boxPr>
                        <m:e>
                          <m:groupChr>
                            <m:groupChrPr>
                              <m:chr m:val="→"/>
                              <m:vertJc m:val="bot"/>
                              <m:ctrlPr>
                                <a:rPr kumimoji="0" lang="ru-RU" sz="1400" b="0" i="1" u="none" strike="noStrike" kern="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ysClr val="windowText" lastClr="000000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ea typeface="Calibri"/>
                                  <a:cs typeface="Times New Roman"/>
                                </a:rPr>
                              </m:ctrlPr>
                            </m:groupChrPr>
                            <m:e>
                              <m:r>
                                <m:rPr>
                                  <m:nor/>
                                </m:rPr>
                                <a:rPr kumimoji="0" lang="en-US" sz="1400" b="0" i="0" u="none" strike="noStrike" kern="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ysClr val="windowText" lastClr="000000"/>
                                  </a:solidFill>
                                  <a:effectLst/>
                                  <a:uLnTx/>
                                  <a:uFillTx/>
                                  <a:latin typeface="Times New Roman"/>
                                  <a:ea typeface="Calibri"/>
                                  <a:cs typeface="Times New Roman"/>
                                </a:rPr>
                                <m:t>  </m:t>
                              </m:r>
                              <m:r>
                                <m:rPr>
                                  <m:nor/>
                                </m:rPr>
                                <a:rPr kumimoji="0" lang="en-US" sz="1400" b="0" i="0" u="none" strike="noStrike" kern="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ysClr val="windowText" lastClr="000000"/>
                                  </a:solidFill>
                                  <a:effectLst/>
                                  <a:uLnTx/>
                                  <a:uFillTx/>
                                  <a:latin typeface="Times New Roman"/>
                                  <a:ea typeface="Calibri"/>
                                  <a:cs typeface="Times New Roman"/>
                                </a:rPr>
                                <m:t>HCl</m:t>
                              </m:r>
                              <m:r>
                                <m:rPr>
                                  <m:nor/>
                                </m:rPr>
                                <a:rPr kumimoji="0" lang="en-US" sz="1400" b="0" i="0" u="none" strike="noStrike" kern="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ysClr val="windowText" lastClr="000000"/>
                                  </a:solidFill>
                                  <a:effectLst/>
                                  <a:uLnTx/>
                                  <a:uFillTx/>
                                  <a:latin typeface="Times New Roman"/>
                                  <a:ea typeface="Calibri"/>
                                  <a:cs typeface="Times New Roman"/>
                                </a:rPr>
                                <m:t>   </m:t>
                              </m:r>
                            </m:e>
                          </m:groupChr>
                        </m:e>
                      </m:box>
                    </m:oMath>
                  </a14:m>
                  <a:r>
                    <a:rPr kumimoji="0" lang="en-US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Times New Roman"/>
                      <a:ea typeface="Times New Roman"/>
                      <a:cs typeface="Times New Roman"/>
                    </a:rPr>
                    <a:t>                      </a:t>
                  </a:r>
                  <a14:m>
                    <m:oMath xmlns:m="http://schemas.openxmlformats.org/officeDocument/2006/math">
                      <m:box>
                        <m:boxPr>
                          <m:ctrlPr>
                            <a:rPr kumimoji="0" lang="ru-RU" sz="14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ysClr val="windowText" lastClr="000000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Calibri"/>
                              <a:cs typeface="Times New Roman"/>
                            </a:rPr>
                          </m:ctrlPr>
                        </m:boxPr>
                        <m:e>
                          <m:groupChr>
                            <m:groupChrPr>
                              <m:chr m:val="→"/>
                              <m:vertJc m:val="bot"/>
                              <m:ctrlPr>
                                <a:rPr kumimoji="0" lang="ru-RU" sz="1400" b="0" i="1" u="none" strike="noStrike" kern="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ysClr val="windowText" lastClr="000000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ea typeface="Calibri"/>
                                  <a:cs typeface="Times New Roman"/>
                                </a:rPr>
                              </m:ctrlPr>
                            </m:groupChrPr>
                            <m:e>
                              <m:sSub>
                                <m:sSubPr>
                                  <m:ctrlPr>
                                    <a:rPr kumimoji="0" lang="ru-RU" sz="1400" b="0" i="1" u="none" strike="noStrike" kern="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ysClr val="windowText" lastClr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kumimoji="0" lang="en-US" sz="1400" b="0" i="0" u="none" strike="noStrike" kern="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ysClr val="windowText" lastClr="000000"/>
                                      </a:solidFill>
                                      <a:effectLst/>
                                      <a:uLnTx/>
                                      <a:uFillTx/>
                                      <a:latin typeface="Times New Roman"/>
                                      <a:ea typeface="Calibri"/>
                                      <a:cs typeface="Times New Roman"/>
                                    </a:rPr>
                                    <m:t>  </m:t>
                                  </m:r>
                                  <m:r>
                                    <m:rPr>
                                      <m:nor/>
                                    </m:rPr>
                                    <a:rPr kumimoji="0" lang="en-US" sz="1400" b="0" i="0" u="none" strike="noStrike" kern="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ysClr val="windowText" lastClr="000000"/>
                                      </a:solidFill>
                                      <a:effectLst/>
                                      <a:uLnTx/>
                                      <a:uFillTx/>
                                      <a:latin typeface="Times New Roman"/>
                                      <a:ea typeface="Calibri"/>
                                      <a:cs typeface="Times New Roman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m:rPr>
                                      <m:nor/>
                                    </m:rPr>
                                    <a:rPr kumimoji="0" lang="en-US" sz="1400" b="0" i="0" u="none" strike="noStrike" kern="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ysClr val="windowText" lastClr="000000"/>
                                      </a:solidFill>
                                      <a:effectLst/>
                                      <a:uLnTx/>
                                      <a:uFillTx/>
                                      <a:latin typeface="Times New Roman"/>
                                      <a:ea typeface="Calibri"/>
                                      <a:cs typeface="Times New Roman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m:rPr>
                                  <m:nor/>
                                </m:rPr>
                                <a:rPr kumimoji="0" lang="en-US" sz="1400" b="0" i="0" u="none" strike="noStrike" kern="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ysClr val="windowText" lastClr="000000"/>
                                  </a:solidFill>
                                  <a:effectLst/>
                                  <a:uLnTx/>
                                  <a:uFillTx/>
                                  <a:latin typeface="Times New Roman"/>
                                  <a:ea typeface="Calibri"/>
                                  <a:cs typeface="Times New Roman"/>
                                </a:rPr>
                                <m:t>, </m:t>
                              </m:r>
                              <m:r>
                                <m:rPr>
                                  <m:nor/>
                                </m:rPr>
                                <a:rPr kumimoji="0" lang="ru-RU" sz="1400" b="0" i="0" u="none" strike="noStrike" kern="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ysClr val="windowText" lastClr="000000"/>
                                  </a:solidFill>
                                  <a:effectLst/>
                                  <a:uLnTx/>
                                  <a:uFillTx/>
                                  <a:latin typeface="Times New Roman"/>
                                  <a:ea typeface="Calibri"/>
                                  <a:cs typeface="Times New Roman"/>
                                </a:rPr>
                                <m:t>кат</m:t>
                              </m:r>
                              <m:r>
                                <m:rPr>
                                  <m:nor/>
                                </m:rPr>
                                <a:rPr kumimoji="0" lang="ru-RU" sz="1400" b="0" i="0" u="none" strike="noStrike" kern="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ysClr val="windowText" lastClr="000000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ea typeface="Calibri"/>
                                  <a:cs typeface="Times New Roman"/>
                                </a:rPr>
                                <m:t>.</m:t>
                              </m:r>
                              <m:r>
                                <m:rPr>
                                  <m:nor/>
                                </m:rPr>
                                <a:rPr kumimoji="0" lang="en-US" sz="1400" b="0" i="0" u="none" strike="noStrike" kern="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ysClr val="windowText" lastClr="000000"/>
                                  </a:solidFill>
                                  <a:effectLst/>
                                  <a:uLnTx/>
                                  <a:uFillTx/>
                                  <a:latin typeface="Times New Roman"/>
                                  <a:ea typeface="Calibri"/>
                                  <a:cs typeface="Times New Roman"/>
                                </a:rPr>
                                <m:t>   </m:t>
                              </m:r>
                            </m:e>
                          </m:groupChr>
                        </m:e>
                      </m:box>
                    </m:oMath>
                  </a14:m>
                  <a:r>
                    <a:rPr kumimoji="0" lang="ru-RU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Times New Roman"/>
                      <a:ea typeface="Times New Roman"/>
                      <a:cs typeface="Times New Roman"/>
                    </a:rPr>
                    <a:t> </a:t>
                  </a:r>
                  <a:r>
                    <a:rPr kumimoji="0" lang="en-US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Times New Roman"/>
                      <a:ea typeface="Times New Roman"/>
                      <a:cs typeface="Times New Roman"/>
                    </a:rPr>
                    <a:t>X</a:t>
                  </a:r>
                  <a:r>
                    <a:rPr kumimoji="0" lang="en-US" sz="1400" b="0" i="0" u="none" strike="noStrike" kern="0" cap="none" spc="0" normalizeH="0" baseline="-2500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Times New Roman"/>
                      <a:ea typeface="Times New Roman"/>
                      <a:cs typeface="Times New Roman"/>
                    </a:rPr>
                    <a:t>2</a:t>
                  </a:r>
                  <a:r>
                    <a:rPr kumimoji="0" lang="en-US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Times New Roman"/>
                      <a:ea typeface="Times New Roman"/>
                      <a:cs typeface="Times New Roman"/>
                    </a:rPr>
                    <a:t> → X</a:t>
                  </a:r>
                  <a:r>
                    <a:rPr kumimoji="0" lang="en-US" sz="1400" b="0" i="0" u="none" strike="noStrike" kern="0" cap="none" spc="0" normalizeH="0" baseline="-2500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Times New Roman"/>
                      <a:ea typeface="Times New Roman"/>
                      <a:cs typeface="Times New Roman"/>
                    </a:rPr>
                    <a:t>3</a:t>
                  </a:r>
                  <a:r>
                    <a:rPr kumimoji="0" lang="en-US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Times New Roman"/>
                      <a:ea typeface="Times New Roman"/>
                      <a:cs typeface="Times New Roman"/>
                    </a:rPr>
                    <a:t> </a:t>
                  </a:r>
                  <a14:m>
                    <m:oMath xmlns:m="http://schemas.openxmlformats.org/officeDocument/2006/math">
                      <m:box>
                        <m:boxPr>
                          <m:ctrlPr>
                            <a:rPr kumimoji="0" lang="ru-RU" sz="1400" b="0" i="1" u="none" strike="noStrike" kern="0" cap="none" spc="0" normalizeH="0" baseline="0" noProof="0">
                              <a:ln>
                                <a:noFill/>
                              </a:ln>
                              <a:solidFill>
                                <a:sysClr val="windowText" lastClr="000000"/>
                              </a:solidFill>
                              <a:effectLst/>
                              <a:uLnTx/>
                              <a:uFillTx/>
                              <a:latin typeface="Cambria Math"/>
                              <a:ea typeface="Calibri"/>
                              <a:cs typeface="Times New Roman"/>
                            </a:rPr>
                          </m:ctrlPr>
                        </m:boxPr>
                        <m:e>
                          <m:groupChr>
                            <m:groupChrPr>
                              <m:chr m:val="→"/>
                              <m:vertJc m:val="bot"/>
                              <m:ctrlPr>
                                <a:rPr kumimoji="0" lang="ru-RU" sz="1400" b="0" i="1" u="none" strike="noStrike" kern="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ysClr val="windowText" lastClr="000000"/>
                                  </a:solidFill>
                                  <a:effectLst/>
                                  <a:uLnTx/>
                                  <a:uFillTx/>
                                  <a:latin typeface="Cambria Math"/>
                                  <a:ea typeface="Calibri"/>
                                  <a:cs typeface="Times New Roman"/>
                                </a:rPr>
                              </m:ctrlPr>
                            </m:groupChrPr>
                            <m:e>
                              <m:sSub>
                                <m:sSubPr>
                                  <m:ctrlPr>
                                    <a:rPr kumimoji="0" lang="ru-RU" sz="1400" b="0" i="1" u="none" strike="noStrike" kern="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ysClr val="windowText" lastClr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nor/>
                                    </m:rPr>
                                    <a:rPr kumimoji="0" lang="en-US" sz="1400" b="0" i="0" u="none" strike="noStrike" kern="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ysClr val="windowText" lastClr="000000"/>
                                      </a:solidFill>
                                      <a:effectLst/>
                                      <a:uLnTx/>
                                      <a:uFillTx/>
                                      <a:latin typeface="Times New Roman"/>
                                      <a:ea typeface="Calibri"/>
                                      <a:cs typeface="Times New Roman"/>
                                    </a:rPr>
                                    <m:t>  </m:t>
                                  </m:r>
                                  <m:r>
                                    <m:rPr>
                                      <m:nor/>
                                    </m:rPr>
                                    <a:rPr kumimoji="0" lang="en-US" sz="1400" b="0" i="0" u="none" strike="noStrike" kern="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ysClr val="windowText" lastClr="000000"/>
                                      </a:solidFill>
                                      <a:effectLst/>
                                      <a:uLnTx/>
                                      <a:uFillTx/>
                                      <a:latin typeface="Times New Roman"/>
                                      <a:ea typeface="Calibri"/>
                                      <a:cs typeface="Times New Roman"/>
                                    </a:rPr>
                                    <m:t>KMnO</m:t>
                                  </m:r>
                                </m:e>
                                <m:sub>
                                  <m:r>
                                    <m:rPr>
                                      <m:nor/>
                                    </m:rPr>
                                    <a:rPr kumimoji="0" lang="en-US" sz="1400" b="0" i="0" u="none" strike="noStrike" kern="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ysClr val="windowText" lastClr="000000"/>
                                      </a:solidFill>
                                      <a:effectLst/>
                                      <a:uLnTx/>
                                      <a:uFillTx/>
                                      <a:latin typeface="Times New Roman"/>
                                      <a:ea typeface="Calibri"/>
                                      <a:cs typeface="Times New Roman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m:rPr>
                                  <m:nor/>
                                </m:rPr>
                                <a:rPr kumimoji="0" lang="en-US" sz="1400" b="0" i="0" u="none" strike="noStrike" kern="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ysClr val="windowText" lastClr="000000"/>
                                  </a:solidFill>
                                  <a:effectLst/>
                                  <a:uLnTx/>
                                  <a:uFillTx/>
                                  <a:latin typeface="Times New Roman"/>
                                  <a:ea typeface="Calibri"/>
                                  <a:cs typeface="Times New Roman"/>
                                </a:rPr>
                                <m:t>, </m:t>
                              </m:r>
                              <m:sSup>
                                <m:sSupPr>
                                  <m:ctrlPr>
                                    <a:rPr kumimoji="0" lang="ru-RU" sz="1400" b="0" i="1" u="none" strike="noStrike" kern="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ysClr val="windowText" lastClr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/>
                                      <a:ea typeface="Calibri"/>
                                      <a:cs typeface="Times New Roman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nor/>
                                    </m:rPr>
                                    <a:rPr kumimoji="0" lang="en-US" sz="1400" b="0" i="0" u="none" strike="noStrike" kern="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ysClr val="windowText" lastClr="000000"/>
                                      </a:solidFill>
                                      <a:effectLst/>
                                      <a:uLnTx/>
                                      <a:uFillTx/>
                                      <a:latin typeface="Times New Roman"/>
                                      <a:ea typeface="Calibri"/>
                                      <a:cs typeface="Times New Roman"/>
                                    </a:rPr>
                                    <m:t>H</m:t>
                                  </m:r>
                                </m:e>
                                <m:sup>
                                  <m:r>
                                    <m:rPr>
                                      <m:nor/>
                                    </m:rPr>
                                    <a:rPr kumimoji="0" lang="en-US" sz="1400" b="0" i="0" u="none" strike="noStrike" kern="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ysClr val="windowText" lastClr="000000"/>
                                      </a:solidFill>
                                      <a:effectLst/>
                                      <a:uLnTx/>
                                      <a:uFillTx/>
                                      <a:latin typeface="Times New Roman"/>
                                      <a:ea typeface="Calibri"/>
                                      <a:cs typeface="Times New Roman"/>
                                    </a:rPr>
                                    <m:t>+</m:t>
                                  </m:r>
                                </m:sup>
                              </m:sSup>
                              <m:r>
                                <m:rPr>
                                  <m:nor/>
                                </m:rPr>
                                <a:rPr kumimoji="0" lang="en-US" sz="1400" b="0" i="0" u="none" strike="noStrike" kern="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ysClr val="windowText" lastClr="000000"/>
                                  </a:solidFill>
                                  <a:effectLst/>
                                  <a:uLnTx/>
                                  <a:uFillTx/>
                                  <a:latin typeface="Times New Roman"/>
                                  <a:ea typeface="Calibri"/>
                                  <a:cs typeface="Times New Roman"/>
                                </a:rPr>
                                <m:t>    </m:t>
                              </m:r>
                            </m:e>
                          </m:groupChr>
                        </m:e>
                      </m:box>
                    </m:oMath>
                  </a14:m>
                  <a:r>
                    <a:rPr kumimoji="0" lang="en-US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Times New Roman"/>
                      <a:ea typeface="Times New Roman"/>
                      <a:cs typeface="Times New Roman"/>
                    </a:rPr>
                    <a:t> X</a:t>
                  </a:r>
                  <a:r>
                    <a:rPr kumimoji="0" lang="en-US" sz="1400" b="0" i="0" u="none" strike="noStrike" kern="0" cap="none" spc="0" normalizeH="0" baseline="-2500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Times New Roman"/>
                      <a:ea typeface="Times New Roman"/>
                      <a:cs typeface="Times New Roman"/>
                    </a:rPr>
                    <a:t>4</a:t>
                  </a:r>
                  <a:endParaRPr kumimoji="0" lang="ru-RU" sz="11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Calibri"/>
                    <a:cs typeface="Times New Roman"/>
                  </a:endParaRPr>
                </a:p>
                <a:p>
                  <a:pPr marL="0" marR="0" lvl="0" indent="0" defTabSz="914400" eaLnBrk="1" fontAlgn="auto" latinLnBrk="0" hangingPunct="1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Times New Roman"/>
                      <a:ea typeface="Calibri"/>
                      <a:cs typeface="Times New Roman"/>
                    </a:rPr>
                    <a:t> </a:t>
                  </a:r>
                  <a:endParaRPr kumimoji="0" lang="ru-RU" sz="11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Calibri"/>
                    <a:cs typeface="Times New Roman"/>
                  </a:endParaRPr>
                </a:p>
              </p:txBody>
            </p:sp>
          </mc:Choice>
          <mc:Fallback xmlns="">
            <p:sp>
              <p:nvSpPr>
                <p:cNvPr id="19" name="Надпись 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0" y="38100"/>
                  <a:ext cx="5962650" cy="607423"/>
                </a:xfrm>
                <a:prstGeom prst="rect">
                  <a:avLst/>
                </a:prstGeom>
                <a:blipFill rotWithShape="1">
                  <a:blip r:embed="rId2"/>
                  <a:stretch>
                    <a:fillRect l="-204"/>
                  </a:stretch>
                </a:blipFill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" name="Надпись 2"/>
            <p:cNvSpPr txBox="1">
              <a:spLocks noChangeArrowheads="1"/>
            </p:cNvSpPr>
            <p:nvPr/>
          </p:nvSpPr>
          <p:spPr bwMode="auto">
            <a:xfrm>
              <a:off x="76200" y="0"/>
              <a:ext cx="5033131" cy="2525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/>
                  <a:ea typeface="Calibri"/>
                  <a:cs typeface="Times New Roman"/>
                </a:rPr>
                <a:t>                 Cl                                 OH                   </a:t>
              </a:r>
              <a:endPara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Calibri"/>
                <a:cs typeface="Times New Roman"/>
              </a:endParaRPr>
            </a:p>
          </p:txBody>
        </p:sp>
        <p:grpSp>
          <p:nvGrpSpPr>
            <p:cNvPr id="21" name="Группа 20"/>
            <p:cNvGrpSpPr/>
            <p:nvPr/>
          </p:nvGrpSpPr>
          <p:grpSpPr>
            <a:xfrm>
              <a:off x="276225" y="85725"/>
              <a:ext cx="624205" cy="473710"/>
              <a:chOff x="0" y="0"/>
              <a:chExt cx="611553" cy="474980"/>
            </a:xfrm>
          </p:grpSpPr>
          <p:grpSp>
            <p:nvGrpSpPr>
              <p:cNvPr id="27" name="Группа 26"/>
              <p:cNvGrpSpPr/>
              <p:nvPr/>
            </p:nvGrpSpPr>
            <p:grpSpPr>
              <a:xfrm rot="20011043">
                <a:off x="0" y="0"/>
                <a:ext cx="534035" cy="474980"/>
                <a:chOff x="0" y="69850"/>
                <a:chExt cx="534035" cy="474980"/>
              </a:xfrm>
            </p:grpSpPr>
            <p:sp>
              <p:nvSpPr>
                <p:cNvPr id="29" name="Шестиугольник 28"/>
                <p:cNvSpPr/>
                <p:nvPr/>
              </p:nvSpPr>
              <p:spPr>
                <a:xfrm>
                  <a:off x="0" y="69850"/>
                  <a:ext cx="534035" cy="474980"/>
                </a:xfrm>
                <a:prstGeom prst="hexagon">
                  <a:avLst/>
                </a:prstGeom>
                <a:noFill/>
                <a:ln w="952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0" name="Овал 29"/>
                <p:cNvSpPr/>
                <p:nvPr/>
              </p:nvSpPr>
              <p:spPr>
                <a:xfrm>
                  <a:off x="80931" y="116658"/>
                  <a:ext cx="368300" cy="385445"/>
                </a:xfrm>
                <a:prstGeom prst="ellipse">
                  <a:avLst/>
                </a:prstGeom>
                <a:noFill/>
                <a:ln w="952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cxnSp>
            <p:nvCxnSpPr>
              <p:cNvPr id="28" name="Прямая соединительная линия 27"/>
              <p:cNvCxnSpPr/>
              <p:nvPr/>
            </p:nvCxnSpPr>
            <p:spPr>
              <a:xfrm flipV="1">
                <a:off x="507413" y="73998"/>
                <a:ext cx="104140" cy="42788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</p:grpSp>
        <p:grpSp>
          <p:nvGrpSpPr>
            <p:cNvPr id="22" name="Группа 21"/>
            <p:cNvGrpSpPr/>
            <p:nvPr/>
          </p:nvGrpSpPr>
          <p:grpSpPr>
            <a:xfrm>
              <a:off x="1895475" y="85725"/>
              <a:ext cx="624205" cy="473710"/>
              <a:chOff x="0" y="0"/>
              <a:chExt cx="611929" cy="474980"/>
            </a:xfrm>
          </p:grpSpPr>
          <p:grpSp>
            <p:nvGrpSpPr>
              <p:cNvPr id="23" name="Группа 22"/>
              <p:cNvGrpSpPr/>
              <p:nvPr/>
            </p:nvGrpSpPr>
            <p:grpSpPr>
              <a:xfrm rot="20011043">
                <a:off x="0" y="0"/>
                <a:ext cx="534035" cy="474980"/>
                <a:chOff x="0" y="69850"/>
                <a:chExt cx="534035" cy="474980"/>
              </a:xfrm>
            </p:grpSpPr>
            <p:sp>
              <p:nvSpPr>
                <p:cNvPr id="25" name="Шестиугольник 24"/>
                <p:cNvSpPr/>
                <p:nvPr/>
              </p:nvSpPr>
              <p:spPr>
                <a:xfrm>
                  <a:off x="0" y="69850"/>
                  <a:ext cx="534035" cy="474980"/>
                </a:xfrm>
                <a:prstGeom prst="hexagon">
                  <a:avLst/>
                </a:prstGeom>
                <a:noFill/>
                <a:ln w="952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6" name="Овал 25"/>
                <p:cNvSpPr/>
                <p:nvPr/>
              </p:nvSpPr>
              <p:spPr>
                <a:xfrm>
                  <a:off x="80931" y="116658"/>
                  <a:ext cx="368300" cy="385445"/>
                </a:xfrm>
                <a:prstGeom prst="ellipse">
                  <a:avLst/>
                </a:prstGeom>
                <a:noFill/>
                <a:ln w="9525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ru-RU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cxnSp>
            <p:nvCxnSpPr>
              <p:cNvPr id="24" name="Прямая соединительная линия 23"/>
              <p:cNvCxnSpPr/>
              <p:nvPr/>
            </p:nvCxnSpPr>
            <p:spPr>
              <a:xfrm flipV="1">
                <a:off x="507413" y="68712"/>
                <a:ext cx="104516" cy="48074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</p:cxnSp>
        </p:grpSp>
      </p:grp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738" y="1772816"/>
            <a:ext cx="8075009" cy="4096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2223723"/>
      </p:ext>
    </p:extLst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60648"/>
            <a:ext cx="5760000" cy="158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348880"/>
            <a:ext cx="7535742" cy="406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3855900"/>
      </p:ext>
    </p:extLst>
  </p:cSld>
  <p:clrMapOvr>
    <a:masterClrMapping/>
  </p:clrMapOvr>
  <p:transition spd="med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36"/>
          <a:stretch/>
        </p:blipFill>
        <p:spPr bwMode="auto">
          <a:xfrm>
            <a:off x="899592" y="468312"/>
            <a:ext cx="7460133" cy="59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9959457"/>
      </p:ext>
    </p:extLst>
  </p:cSld>
  <p:clrMapOvr>
    <a:masterClrMapping/>
  </p:clrMapOvr>
  <p:transition spd="med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853"/>
          <a:stretch/>
        </p:blipFill>
        <p:spPr bwMode="auto">
          <a:xfrm>
            <a:off x="899592" y="945320"/>
            <a:ext cx="7742325" cy="536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4617169"/>
      </p:ext>
    </p:extLst>
  </p:cSld>
  <p:clrMapOvr>
    <a:masterClrMapping/>
  </p:clrMapOvr>
  <p:transition spd="med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257"/>
          <a:stretch/>
        </p:blipFill>
        <p:spPr bwMode="auto">
          <a:xfrm>
            <a:off x="909749" y="188640"/>
            <a:ext cx="7334659" cy="608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7600748"/>
      </p:ext>
    </p:extLst>
  </p:cSld>
  <p:clrMapOvr>
    <a:masterClrMapping/>
  </p:clrMapOvr>
  <p:transition spd="med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61"/>
          <a:stretch/>
        </p:blipFill>
        <p:spPr bwMode="auto">
          <a:xfrm>
            <a:off x="395535" y="692696"/>
            <a:ext cx="8530733" cy="532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5738963"/>
      </p:ext>
    </p:extLst>
  </p:cSld>
  <p:clrMapOvr>
    <a:masterClrMapping/>
  </p:clrMapOvr>
  <p:transition spd="med">
    <p:pull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20688"/>
            <a:ext cx="7658745" cy="586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5662765"/>
      </p:ext>
    </p:extLst>
  </p:cSld>
  <p:clrMapOvr>
    <a:masterClrMapping/>
  </p:clrMapOvr>
  <p:transition spd="med">
    <p:pull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548680"/>
            <a:ext cx="7560000" cy="5831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73965633"/>
      </p:ext>
    </p:extLst>
  </p:cSld>
  <p:clrMapOvr>
    <a:masterClrMapping/>
  </p:clrMapOvr>
  <p:transition spd="med">
    <p:pull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934"/>
          <a:stretch/>
        </p:blipFill>
        <p:spPr bwMode="auto">
          <a:xfrm>
            <a:off x="827584" y="404664"/>
            <a:ext cx="7729327" cy="57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8192758"/>
      </p:ext>
    </p:extLst>
  </p:cSld>
  <p:clrMapOvr>
    <a:masterClrMapping/>
  </p:clrMapOvr>
  <p:transition spd="med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740312"/>
            <a:ext cx="7956000" cy="5569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2384540"/>
      </p:ext>
    </p:extLst>
  </p:cSld>
  <p:clrMapOvr>
    <a:masterClrMapping/>
  </p:clrMapOvr>
  <p:transition spd="med">
    <p:pull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60" y="692696"/>
            <a:ext cx="7848872" cy="5127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1)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Органическое вещество </a:t>
            </a:r>
            <a:r>
              <a:rPr lang="ru-RU" b="1" dirty="0">
                <a:latin typeface="Times New Roman"/>
                <a:ea typeface="Calibri"/>
                <a:cs typeface="Times New Roman"/>
              </a:rPr>
              <a:t>А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состава С</a:t>
            </a:r>
            <a:r>
              <a:rPr lang="en-US" i="1" baseline="-25000" dirty="0">
                <a:latin typeface="Times New Roman"/>
                <a:ea typeface="Calibri"/>
                <a:cs typeface="Times New Roman"/>
              </a:rPr>
              <a:t>x</a:t>
            </a:r>
            <a:r>
              <a:rPr lang="ru-RU" dirty="0">
                <a:latin typeface="Times New Roman"/>
                <a:ea typeface="Calibri"/>
                <a:cs typeface="Times New Roman"/>
              </a:rPr>
              <a:t>Н</a:t>
            </a:r>
            <a:r>
              <a:rPr lang="en-US" i="1" baseline="-25000" dirty="0">
                <a:latin typeface="Times New Roman"/>
                <a:ea typeface="Calibri"/>
                <a:cs typeface="Times New Roman"/>
              </a:rPr>
              <a:t>y</a:t>
            </a:r>
            <a:r>
              <a:rPr lang="en-US" dirty="0">
                <a:latin typeface="Times New Roman"/>
                <a:ea typeface="Calibri"/>
                <a:cs typeface="Times New Roman"/>
              </a:rPr>
              <a:t>N</a:t>
            </a:r>
            <a:r>
              <a:rPr lang="en-US" i="1" baseline="-25000" dirty="0">
                <a:latin typeface="Times New Roman"/>
                <a:ea typeface="Calibri"/>
                <a:cs typeface="Times New Roman"/>
              </a:rPr>
              <a:t>z</a:t>
            </a:r>
            <a:r>
              <a:rPr lang="en-US" dirty="0">
                <a:latin typeface="Times New Roman"/>
                <a:ea typeface="Calibri"/>
                <a:cs typeface="Times New Roman"/>
              </a:rPr>
              <a:t>Br</a:t>
            </a:r>
            <a:r>
              <a:rPr lang="en-US" i="1" baseline="-25000" dirty="0">
                <a:latin typeface="Times New Roman"/>
                <a:ea typeface="Calibri"/>
                <a:cs typeface="Times New Roman"/>
              </a:rPr>
              <a:t>R</a:t>
            </a:r>
            <a:r>
              <a:rPr lang="en-US" baseline="-25000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содержит массовую долю углерода 21,82%, массовую долю брома 72,73%. При сгорании 8,25 г этого вещества образуется 280 мл азота. Вещество </a:t>
            </a:r>
            <a:r>
              <a:rPr lang="ru-RU" b="1" dirty="0">
                <a:latin typeface="Times New Roman"/>
                <a:ea typeface="Calibri"/>
                <a:cs typeface="Times New Roman"/>
              </a:rPr>
              <a:t>А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образуется при действии брома на вещество </a:t>
            </a:r>
            <a:r>
              <a:rPr lang="ru-RU" b="1" dirty="0">
                <a:latin typeface="Times New Roman"/>
                <a:ea typeface="Calibri"/>
                <a:cs typeface="Times New Roman"/>
              </a:rPr>
              <a:t>В</a:t>
            </a:r>
            <a:r>
              <a:rPr lang="ru-RU" dirty="0">
                <a:latin typeface="Times New Roman"/>
                <a:ea typeface="Calibri"/>
                <a:cs typeface="Times New Roman"/>
              </a:rPr>
              <a:t>. Определите формулу вещества </a:t>
            </a:r>
            <a:r>
              <a:rPr lang="ru-RU" b="1" dirty="0">
                <a:latin typeface="Times New Roman"/>
                <a:ea typeface="Calibri"/>
                <a:cs typeface="Times New Roman"/>
              </a:rPr>
              <a:t>А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и напишите взаимодействие вещества </a:t>
            </a:r>
            <a:r>
              <a:rPr lang="ru-RU" b="1" dirty="0">
                <a:latin typeface="Times New Roman"/>
                <a:ea typeface="Calibri"/>
                <a:cs typeface="Times New Roman"/>
              </a:rPr>
              <a:t>В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с бромом. 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2)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Органическое вещество </a:t>
            </a:r>
            <a:r>
              <a:rPr lang="ru-RU" b="1" dirty="0">
                <a:latin typeface="Times New Roman"/>
                <a:ea typeface="Calibri"/>
                <a:cs typeface="Times New Roman"/>
              </a:rPr>
              <a:t>А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состава С</a:t>
            </a:r>
            <a:r>
              <a:rPr lang="ru-RU" i="1" baseline="-25000" dirty="0">
                <a:latin typeface="Times New Roman"/>
                <a:ea typeface="Calibri"/>
                <a:cs typeface="Times New Roman"/>
              </a:rPr>
              <a:t>x</a:t>
            </a:r>
            <a:r>
              <a:rPr lang="ru-RU" dirty="0">
                <a:latin typeface="Times New Roman"/>
                <a:ea typeface="Calibri"/>
                <a:cs typeface="Times New Roman"/>
              </a:rPr>
              <a:t>Н</a:t>
            </a:r>
            <a:r>
              <a:rPr lang="ru-RU" i="1" baseline="-25000" dirty="0">
                <a:latin typeface="Times New Roman"/>
                <a:ea typeface="Calibri"/>
                <a:cs typeface="Times New Roman"/>
              </a:rPr>
              <a:t>y</a:t>
            </a:r>
            <a:r>
              <a:rPr lang="ru-RU" dirty="0">
                <a:latin typeface="Times New Roman"/>
                <a:ea typeface="Calibri"/>
                <a:cs typeface="Times New Roman"/>
              </a:rPr>
              <a:t>О</a:t>
            </a:r>
            <a:r>
              <a:rPr lang="ru-RU" i="1" baseline="-25000" dirty="0">
                <a:latin typeface="Times New Roman"/>
                <a:ea typeface="Calibri"/>
                <a:cs typeface="Times New Roman"/>
              </a:rPr>
              <a:t>z</a:t>
            </a:r>
            <a:r>
              <a:rPr lang="ru-RU" dirty="0">
                <a:latin typeface="Times New Roman"/>
                <a:ea typeface="Calibri"/>
                <a:cs typeface="Times New Roman"/>
              </a:rPr>
              <a:t>Br</a:t>
            </a:r>
            <a:r>
              <a:rPr lang="ru-RU" i="1" baseline="-25000" dirty="0">
                <a:latin typeface="Times New Roman"/>
                <a:ea typeface="Calibri"/>
                <a:cs typeface="Times New Roman"/>
              </a:rPr>
              <a:t>R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 содержит кислорода 15,92%, брома 39,8% по массе. При сгорании 10,05 г этого вещества образуется 7,84 л углекислого газа. Вещество </a:t>
            </a:r>
            <a:r>
              <a:rPr lang="ru-RU" b="1" dirty="0">
                <a:latin typeface="Times New Roman"/>
                <a:ea typeface="Calibri"/>
                <a:cs typeface="Times New Roman"/>
              </a:rPr>
              <a:t>А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образуется при действии брома на вещество </a:t>
            </a:r>
            <a:r>
              <a:rPr lang="ru-RU" b="1" dirty="0">
                <a:latin typeface="Times New Roman"/>
                <a:ea typeface="Calibri"/>
                <a:cs typeface="Times New Roman"/>
              </a:rPr>
              <a:t>В</a:t>
            </a:r>
            <a:r>
              <a:rPr lang="ru-RU" dirty="0">
                <a:latin typeface="Times New Roman"/>
                <a:ea typeface="Calibri"/>
                <a:cs typeface="Times New Roman"/>
              </a:rPr>
              <a:t>. Определите формулу вещества </a:t>
            </a:r>
            <a:r>
              <a:rPr lang="ru-RU" b="1" dirty="0">
                <a:latin typeface="Times New Roman"/>
                <a:ea typeface="Calibri"/>
                <a:cs typeface="Times New Roman"/>
              </a:rPr>
              <a:t>А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и напишите взаимодействие вещества </a:t>
            </a:r>
            <a:r>
              <a:rPr lang="ru-RU" b="1" dirty="0">
                <a:latin typeface="Times New Roman"/>
                <a:ea typeface="Calibri"/>
                <a:cs typeface="Times New Roman"/>
              </a:rPr>
              <a:t>В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с бромом.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3)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Вещество </a:t>
            </a:r>
            <a:r>
              <a:rPr lang="ru-RU" b="1" dirty="0">
                <a:latin typeface="Times New Roman"/>
                <a:ea typeface="Calibri"/>
                <a:cs typeface="Times New Roman"/>
              </a:rPr>
              <a:t>А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образуется при взаимодействии двух солей, одна из которых содержит органический катион, вторым продуктом реакции является </a:t>
            </a:r>
            <a:r>
              <a:rPr lang="en-US" dirty="0">
                <a:latin typeface="Times New Roman"/>
                <a:ea typeface="Calibri"/>
                <a:cs typeface="Times New Roman"/>
              </a:rPr>
              <a:t>AgBr</a:t>
            </a:r>
            <a:r>
              <a:rPr lang="ru-RU" dirty="0">
                <a:latin typeface="Times New Roman"/>
                <a:ea typeface="Calibri"/>
                <a:cs typeface="Times New Roman"/>
              </a:rPr>
              <a:t>. При сгорании 6,24 г вещества </a:t>
            </a:r>
            <a:r>
              <a:rPr lang="ru-RU" b="1" dirty="0">
                <a:latin typeface="Times New Roman"/>
                <a:ea typeface="Calibri"/>
                <a:cs typeface="Times New Roman"/>
              </a:rPr>
              <a:t>А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образуется 10,56 г углекислого газа, 2,88 г воды и 896 мл азота. Определите формулу вещества </a:t>
            </a:r>
            <a:r>
              <a:rPr lang="ru-RU" b="1" dirty="0">
                <a:latin typeface="Times New Roman"/>
                <a:ea typeface="Calibri"/>
                <a:cs typeface="Times New Roman"/>
              </a:rPr>
              <a:t>А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и напишите образование его из двух солей. </a:t>
            </a:r>
            <a:endParaRPr lang="ru-RU" sz="14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7580604"/>
      </p:ext>
    </p:extLst>
  </p:cSld>
  <p:clrMapOvr>
    <a:masterClrMapping/>
  </p:clrMapOvr>
  <p:transition spd="med">
    <p:pull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07740" y="386421"/>
            <a:ext cx="8280920" cy="621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4)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Вещество </a:t>
            </a:r>
            <a:r>
              <a:rPr lang="ru-RU" b="1" dirty="0">
                <a:latin typeface="Times New Roman"/>
                <a:ea typeface="Calibri"/>
                <a:cs typeface="Times New Roman"/>
              </a:rPr>
              <a:t>А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состава С</a:t>
            </a:r>
            <a:r>
              <a:rPr lang="ru-RU" i="1" baseline="-25000" dirty="0">
                <a:latin typeface="Times New Roman"/>
                <a:ea typeface="Calibri"/>
                <a:cs typeface="Times New Roman"/>
              </a:rPr>
              <a:t>x</a:t>
            </a:r>
            <a:r>
              <a:rPr lang="ru-RU" dirty="0">
                <a:latin typeface="Times New Roman"/>
                <a:ea typeface="Calibri"/>
                <a:cs typeface="Times New Roman"/>
              </a:rPr>
              <a:t>Н</a:t>
            </a:r>
            <a:r>
              <a:rPr lang="ru-RU" i="1" baseline="-25000" dirty="0">
                <a:latin typeface="Times New Roman"/>
                <a:ea typeface="Calibri"/>
                <a:cs typeface="Times New Roman"/>
              </a:rPr>
              <a:t>y</a:t>
            </a:r>
            <a:r>
              <a:rPr lang="ru-RU" dirty="0">
                <a:latin typeface="Times New Roman"/>
                <a:ea typeface="Calibri"/>
                <a:cs typeface="Times New Roman"/>
              </a:rPr>
              <a:t>О</a:t>
            </a:r>
            <a:r>
              <a:rPr lang="ru-RU" i="1" baseline="-25000" dirty="0">
                <a:latin typeface="Times New Roman"/>
                <a:ea typeface="Calibri"/>
                <a:cs typeface="Times New Roman"/>
              </a:rPr>
              <a:t>z</a:t>
            </a:r>
            <a:r>
              <a:rPr lang="en-US" dirty="0">
                <a:latin typeface="Times New Roman"/>
                <a:ea typeface="Calibri"/>
                <a:cs typeface="Times New Roman"/>
              </a:rPr>
              <a:t>Cl</a:t>
            </a:r>
            <a:r>
              <a:rPr lang="ru-RU" i="1" baseline="-25000" dirty="0">
                <a:latin typeface="Times New Roman"/>
                <a:ea typeface="Calibri"/>
                <a:cs typeface="Times New Roman"/>
              </a:rPr>
              <a:t>R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 содержит кислорода 29,49%, хлора 32,72% по массе. При сгорании 2,17 г этого вещества образуется 1,344 л углекислого газа. Вещество </a:t>
            </a:r>
            <a:r>
              <a:rPr lang="ru-RU" b="1" dirty="0">
                <a:latin typeface="Times New Roman"/>
                <a:ea typeface="Calibri"/>
                <a:cs typeface="Times New Roman"/>
              </a:rPr>
              <a:t>А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реагирует с гидрокарбонатом калия и является основным продуктом вещества </a:t>
            </a:r>
            <a:r>
              <a:rPr lang="ru-RU" b="1" dirty="0">
                <a:latin typeface="Times New Roman"/>
                <a:ea typeface="Calibri"/>
                <a:cs typeface="Times New Roman"/>
              </a:rPr>
              <a:t>Б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с соляной кислотой. Определите формулу вещества </a:t>
            </a:r>
            <a:r>
              <a:rPr lang="ru-RU" b="1" dirty="0">
                <a:latin typeface="Times New Roman"/>
                <a:ea typeface="Calibri"/>
                <a:cs typeface="Times New Roman"/>
              </a:rPr>
              <a:t>А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и напишите образование его из вещества </a:t>
            </a:r>
            <a:r>
              <a:rPr lang="ru-RU" b="1" dirty="0">
                <a:latin typeface="Times New Roman"/>
                <a:ea typeface="Calibri"/>
                <a:cs typeface="Times New Roman"/>
              </a:rPr>
              <a:t>В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с соляной кислотой.  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5)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Вещество </a:t>
            </a:r>
            <a:r>
              <a:rPr lang="ru-RU" b="1" dirty="0">
                <a:latin typeface="Times New Roman"/>
                <a:ea typeface="Calibri"/>
                <a:cs typeface="Times New Roman"/>
              </a:rPr>
              <a:t>А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состава С</a:t>
            </a:r>
            <a:r>
              <a:rPr lang="ru-RU" i="1" baseline="-25000" dirty="0">
                <a:latin typeface="Times New Roman"/>
                <a:ea typeface="Calibri"/>
                <a:cs typeface="Times New Roman"/>
              </a:rPr>
              <a:t>x</a:t>
            </a:r>
            <a:r>
              <a:rPr lang="en-US" dirty="0">
                <a:latin typeface="Times New Roman"/>
                <a:ea typeface="Calibri"/>
                <a:cs typeface="Times New Roman"/>
              </a:rPr>
              <a:t>Na</a:t>
            </a:r>
            <a:r>
              <a:rPr lang="ru-RU" i="1" baseline="-25000" dirty="0">
                <a:latin typeface="Times New Roman"/>
                <a:ea typeface="Calibri"/>
                <a:cs typeface="Times New Roman"/>
              </a:rPr>
              <a:t>y</a:t>
            </a:r>
            <a:r>
              <a:rPr lang="ru-RU" dirty="0">
                <a:latin typeface="Times New Roman"/>
                <a:ea typeface="Calibri"/>
                <a:cs typeface="Times New Roman"/>
              </a:rPr>
              <a:t>О</a:t>
            </a:r>
            <a:r>
              <a:rPr lang="ru-RU" baseline="-25000" dirty="0">
                <a:latin typeface="Times New Roman"/>
                <a:ea typeface="Calibri"/>
                <a:cs typeface="Times New Roman"/>
              </a:rPr>
              <a:t>2</a:t>
            </a:r>
            <a:r>
              <a:rPr lang="en-US" i="1" baseline="-25000" dirty="0">
                <a:latin typeface="Times New Roman"/>
                <a:ea typeface="Calibri"/>
                <a:cs typeface="Times New Roman"/>
              </a:rPr>
              <a:t>y</a:t>
            </a:r>
            <a:r>
              <a:rPr lang="en-US" dirty="0">
                <a:latin typeface="Times New Roman"/>
                <a:ea typeface="Calibri"/>
                <a:cs typeface="Times New Roman"/>
              </a:rPr>
              <a:t>H</a:t>
            </a:r>
            <a:r>
              <a:rPr lang="ru-RU" baseline="-25000" dirty="0">
                <a:latin typeface="Times New Roman"/>
                <a:ea typeface="Calibri"/>
                <a:cs typeface="Times New Roman"/>
              </a:rPr>
              <a:t>3</a:t>
            </a:r>
            <a:r>
              <a:rPr lang="en-US" i="1" baseline="-25000" dirty="0">
                <a:latin typeface="Times New Roman"/>
                <a:ea typeface="Calibri"/>
                <a:cs typeface="Times New Roman"/>
              </a:rPr>
              <a:t>y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 содержит натрия 26,14% по массе. Порция вещества </a:t>
            </a:r>
            <a:r>
              <a:rPr lang="ru-RU" b="1" dirty="0">
                <a:latin typeface="Times New Roman"/>
                <a:ea typeface="Calibri"/>
                <a:cs typeface="Times New Roman"/>
              </a:rPr>
              <a:t>А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массой 2,64 г вступает при нагревании в реакцию с 1,2 г твердого гидроксида натрия, в мольном соотношении 1 : 2. Определите формулу вещества </a:t>
            </a:r>
            <a:r>
              <a:rPr lang="ru-RU" b="1" dirty="0">
                <a:latin typeface="Times New Roman"/>
                <a:ea typeface="Calibri"/>
                <a:cs typeface="Times New Roman"/>
              </a:rPr>
              <a:t>А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и напишите взаимодействие его с гидроксидом натрия.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6)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Органическое вещество </a:t>
            </a:r>
            <a:r>
              <a:rPr lang="ru-RU" b="1" dirty="0">
                <a:latin typeface="Times New Roman"/>
                <a:ea typeface="Calibri"/>
                <a:cs typeface="Times New Roman"/>
              </a:rPr>
              <a:t>А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состава</a:t>
            </a:r>
            <a:r>
              <a:rPr lang="ru-RU" b="1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>
                <a:latin typeface="Times New Roman"/>
                <a:ea typeface="Calibri"/>
                <a:cs typeface="Times New Roman"/>
              </a:rPr>
              <a:t>C</a:t>
            </a:r>
            <a:r>
              <a:rPr lang="en-US" i="1" baseline="-25000" dirty="0">
                <a:latin typeface="Times New Roman"/>
                <a:ea typeface="Calibri"/>
                <a:cs typeface="Times New Roman"/>
              </a:rPr>
              <a:t>x</a:t>
            </a:r>
            <a:r>
              <a:rPr lang="en-US" dirty="0">
                <a:latin typeface="Times New Roman"/>
                <a:ea typeface="Calibri"/>
                <a:cs typeface="Times New Roman"/>
              </a:rPr>
              <a:t>H</a:t>
            </a:r>
            <a:r>
              <a:rPr lang="en-US" i="1" baseline="-25000" dirty="0">
                <a:latin typeface="Times New Roman"/>
                <a:ea typeface="Calibri"/>
                <a:cs typeface="Times New Roman"/>
              </a:rPr>
              <a:t>y</a:t>
            </a:r>
            <a:r>
              <a:rPr lang="en-US" dirty="0">
                <a:latin typeface="Times New Roman"/>
                <a:ea typeface="Calibri"/>
                <a:cs typeface="Times New Roman"/>
              </a:rPr>
              <a:t>N</a:t>
            </a:r>
            <a:r>
              <a:rPr lang="en-US" i="1" baseline="-25000" dirty="0">
                <a:latin typeface="Times New Roman"/>
                <a:ea typeface="Calibri"/>
                <a:cs typeface="Times New Roman"/>
              </a:rPr>
              <a:t>z</a:t>
            </a:r>
            <a:r>
              <a:rPr lang="en-US" dirty="0">
                <a:latin typeface="Times New Roman"/>
                <a:ea typeface="Calibri"/>
                <a:cs typeface="Times New Roman"/>
              </a:rPr>
              <a:t>O</a:t>
            </a:r>
            <a:r>
              <a:rPr lang="ru-RU" baseline="-25000" dirty="0">
                <a:latin typeface="Times New Roman"/>
                <a:ea typeface="Calibri"/>
                <a:cs typeface="Times New Roman"/>
              </a:rPr>
              <a:t>2</a:t>
            </a:r>
            <a:r>
              <a:rPr lang="en-US" i="1" baseline="-25000" dirty="0">
                <a:latin typeface="Times New Roman"/>
                <a:ea typeface="Calibri"/>
                <a:cs typeface="Times New Roman"/>
              </a:rPr>
              <a:t>z</a:t>
            </a:r>
            <a:r>
              <a:rPr lang="en-US" baseline="-25000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содержит – 60,43% углерода по массе. При сгорании 2,78 г этого вещества образуется 224 мл (</a:t>
            </a:r>
            <a:r>
              <a:rPr lang="ru-RU" dirty="0" err="1">
                <a:latin typeface="Times New Roman"/>
                <a:ea typeface="Calibri"/>
                <a:cs typeface="Times New Roman"/>
              </a:rPr>
              <a:t>н.у</a:t>
            </a:r>
            <a:r>
              <a:rPr lang="ru-RU" dirty="0">
                <a:latin typeface="Times New Roman"/>
                <a:ea typeface="Calibri"/>
                <a:cs typeface="Times New Roman"/>
              </a:rPr>
              <a:t>.) азота. Вещество </a:t>
            </a:r>
            <a:r>
              <a:rPr lang="ru-RU" b="1" dirty="0">
                <a:latin typeface="Times New Roman"/>
                <a:ea typeface="Calibri"/>
                <a:cs typeface="Times New Roman"/>
              </a:rPr>
              <a:t>А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может быть получено</a:t>
            </a:r>
            <a:r>
              <a:rPr lang="ru-RU" b="1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действием окислителя на кислородсодержащее вещество </a:t>
            </a:r>
            <a:r>
              <a:rPr lang="ru-RU" b="1" dirty="0">
                <a:latin typeface="Times New Roman"/>
                <a:ea typeface="Calibri"/>
                <a:cs typeface="Times New Roman"/>
              </a:rPr>
              <a:t>В</a:t>
            </a:r>
            <a:r>
              <a:rPr lang="ru-RU" dirty="0">
                <a:latin typeface="Times New Roman"/>
                <a:ea typeface="Calibri"/>
                <a:cs typeface="Times New Roman"/>
              </a:rPr>
              <a:t>.  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latin typeface="Times New Roman"/>
                <a:ea typeface="Calibri"/>
                <a:cs typeface="Times New Roman"/>
              </a:rPr>
              <a:t>7)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Вещество </a:t>
            </a:r>
            <a:r>
              <a:rPr lang="ru-RU" b="1" dirty="0">
                <a:latin typeface="Times New Roman"/>
                <a:ea typeface="Calibri"/>
                <a:cs typeface="Times New Roman"/>
              </a:rPr>
              <a:t>А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состава</a:t>
            </a:r>
            <a:r>
              <a:rPr lang="ru-RU" b="1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>
                <a:latin typeface="Times New Roman"/>
                <a:ea typeface="Calibri"/>
                <a:cs typeface="Times New Roman"/>
              </a:rPr>
              <a:t>C</a:t>
            </a:r>
            <a:r>
              <a:rPr lang="en-US" i="1" baseline="-25000" dirty="0">
                <a:latin typeface="Times New Roman"/>
                <a:ea typeface="Calibri"/>
                <a:cs typeface="Times New Roman"/>
              </a:rPr>
              <a:t>x</a:t>
            </a:r>
            <a:r>
              <a:rPr lang="en-US" dirty="0">
                <a:latin typeface="Times New Roman"/>
                <a:ea typeface="Calibri"/>
                <a:cs typeface="Times New Roman"/>
              </a:rPr>
              <a:t>H</a:t>
            </a:r>
            <a:r>
              <a:rPr lang="en-US" i="1" baseline="-25000" dirty="0">
                <a:latin typeface="Times New Roman"/>
                <a:ea typeface="Calibri"/>
                <a:cs typeface="Times New Roman"/>
              </a:rPr>
              <a:t>x</a:t>
            </a:r>
            <a:r>
              <a:rPr lang="en-US" dirty="0">
                <a:latin typeface="Times New Roman"/>
                <a:ea typeface="Calibri"/>
                <a:cs typeface="Times New Roman"/>
              </a:rPr>
              <a:t>O</a:t>
            </a:r>
            <a:r>
              <a:rPr lang="en-US" i="1" baseline="-25000" dirty="0">
                <a:latin typeface="Times New Roman"/>
                <a:ea typeface="Calibri"/>
                <a:cs typeface="Times New Roman"/>
              </a:rPr>
              <a:t>x</a:t>
            </a:r>
            <a:r>
              <a:rPr lang="en-US" baseline="-25000" dirty="0">
                <a:latin typeface="Times New Roman"/>
                <a:ea typeface="Calibri"/>
                <a:cs typeface="Times New Roman"/>
              </a:rPr>
              <a:t>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, массой 2,9 г при обработке избытком бромной воды присоединяет 4 г брома, причем каждая молекула образовавшегося продукта реакции содержит два атома брома. При сгорании 17,4 г вещества </a:t>
            </a:r>
            <a:r>
              <a:rPr lang="ru-RU" b="1" dirty="0">
                <a:latin typeface="Times New Roman"/>
                <a:ea typeface="Calibri"/>
                <a:cs typeface="Times New Roman"/>
              </a:rPr>
              <a:t>А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образуется 5,4 г воды. Молекула вещества </a:t>
            </a:r>
            <a:r>
              <a:rPr lang="ru-RU" b="1" dirty="0">
                <a:latin typeface="Times New Roman"/>
                <a:ea typeface="Calibri"/>
                <a:cs typeface="Times New Roman"/>
              </a:rPr>
              <a:t>А</a:t>
            </a:r>
            <a:r>
              <a:rPr lang="ru-RU" dirty="0">
                <a:latin typeface="Times New Roman"/>
                <a:ea typeface="Calibri"/>
                <a:cs typeface="Times New Roman"/>
              </a:rPr>
              <a:t> содержит две одинаковые функциональные группы. </a:t>
            </a:r>
            <a:endParaRPr lang="ru-RU" sz="14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22141547"/>
      </p:ext>
    </p:extLst>
  </p:cSld>
  <p:clrMapOvr>
    <a:masterClrMapping/>
  </p:clrMapOvr>
  <p:transition spd="med">
    <p:pull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1"/>
          <p:cNvSpPr>
            <a:spLocks noChangeArrowheads="1"/>
          </p:cNvSpPr>
          <p:nvPr/>
        </p:nvSpPr>
        <p:spPr bwMode="auto">
          <a:xfrm>
            <a:off x="0" y="1614012"/>
            <a:ext cx="914400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Благодарю за внимание!</a:t>
            </a: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4800" b="1" i="1" dirty="0">
              <a:solidFill>
                <a:srgbClr val="C00000"/>
              </a:solidFill>
              <a:latin typeface="+mj-lt"/>
              <a:cs typeface="Times New Roman" pitchFamily="18" charset="0"/>
            </a:endParaRP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+mj-lt"/>
              </a:rPr>
              <a:t>Gulnara-belonogova@yandex.ru</a:t>
            </a:r>
            <a:endParaRPr kumimoji="0" lang="ru-RU" sz="3200" b="1" i="1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+mj-lt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апл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апля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2713</TotalTime>
  <Words>499</Words>
  <Application>Microsoft Office PowerPoint</Application>
  <PresentationFormat>Экран (4:3)</PresentationFormat>
  <Paragraphs>21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Капля</vt:lpstr>
      <vt:lpstr>МАОУ «Школа № 110  им. П.Р. Качкаева» г Уфа Республика Башкортостан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valbel-ufa@yandex.ru</cp:lastModifiedBy>
  <cp:revision>285</cp:revision>
  <dcterms:created xsi:type="dcterms:W3CDTF">2013-01-24T13:44:57Z</dcterms:created>
  <dcterms:modified xsi:type="dcterms:W3CDTF">2026-09-27T15:42:45Z</dcterms:modified>
</cp:coreProperties>
</file>