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2" r:id="rId4"/>
    <p:sldId id="258" r:id="rId5"/>
    <p:sldId id="259" r:id="rId6"/>
    <p:sldId id="260" r:id="rId7"/>
    <p:sldId id="262" r:id="rId8"/>
    <p:sldId id="264" r:id="rId9"/>
    <p:sldId id="265" r:id="rId10"/>
    <p:sldId id="274" r:id="rId11"/>
    <p:sldId id="266" r:id="rId12"/>
    <p:sldId id="281" r:id="rId13"/>
    <p:sldId id="269" r:id="rId14"/>
    <p:sldId id="271" r:id="rId15"/>
    <p:sldId id="270" r:id="rId16"/>
    <p:sldId id="272" r:id="rId17"/>
    <p:sldId id="275" r:id="rId18"/>
    <p:sldId id="276" r:id="rId19"/>
    <p:sldId id="277" r:id="rId20"/>
    <p:sldId id="278" r:id="rId21"/>
    <p:sldId id="279" r:id="rId22"/>
    <p:sldId id="283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v>До</c:v>
          </c:tx>
          <c:cat>
            <c:strRef>
              <c:f>Лист1!$A$1:$A$3</c:f>
              <c:strCache>
                <c:ptCount val="3"/>
                <c:pt idx="0">
                  <c:v>Формулировка целей </c:v>
                </c:pt>
                <c:pt idx="1">
                  <c:v>Удержание внимания группы</c:v>
                </c:pt>
                <c:pt idx="2">
                  <c:v>Вовлечение малоактивных детей</c:v>
                </c:pt>
              </c:strCache>
            </c:strRef>
          </c:cat>
          <c:val>
            <c:numRef>
              <c:f>Лист1!$B$1:$B$3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</c:ser>
        <c:ser>
          <c:idx val="1"/>
          <c:order val="1"/>
          <c:tx>
            <c:v>После</c:v>
          </c:tx>
          <c:cat>
            <c:strRef>
              <c:f>Лист1!$A$1:$A$3</c:f>
              <c:strCache>
                <c:ptCount val="3"/>
                <c:pt idx="0">
                  <c:v>Формулировка целей </c:v>
                </c:pt>
                <c:pt idx="1">
                  <c:v>Удержание внимания группы</c:v>
                </c:pt>
                <c:pt idx="2">
                  <c:v>Вовлечение малоактивных детей</c:v>
                </c:pt>
              </c:strCache>
            </c:strRef>
          </c:cat>
          <c:val>
            <c:numRef>
              <c:f>Лист1!$C$1:$C$3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</c:ser>
        <c:dLbls/>
        <c:shape val="cylinder"/>
        <c:axId val="46845952"/>
        <c:axId val="46847488"/>
        <c:axId val="75478784"/>
      </c:bar3DChart>
      <c:catAx>
        <c:axId val="4684595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6847488"/>
        <c:crosses val="autoZero"/>
        <c:auto val="1"/>
        <c:lblAlgn val="ctr"/>
        <c:lblOffset val="100"/>
      </c:catAx>
      <c:valAx>
        <c:axId val="46847488"/>
        <c:scaling>
          <c:orientation val="minMax"/>
        </c:scaling>
        <c:axPos val="l"/>
        <c:majorGridlines/>
        <c:numFmt formatCode="General" sourceLinked="1"/>
        <c:tickLblPos val="nextTo"/>
        <c:crossAx val="46845952"/>
        <c:crosses val="autoZero"/>
        <c:crossBetween val="between"/>
      </c:valAx>
      <c:serAx>
        <c:axId val="75478784"/>
        <c:scaling>
          <c:orientation val="minMax"/>
        </c:scaling>
        <c:axPos val="b"/>
        <c:tickLblPos val="nextTo"/>
        <c:crossAx val="46847488"/>
        <c:crosses val="autoZero"/>
      </c:serAx>
    </c:plotArea>
    <c:legend>
      <c:legendPos val="r"/>
      <c:layout>
        <c:manualLayout>
          <c:xMode val="edge"/>
          <c:yMode val="edge"/>
          <c:x val="0.87560514561343561"/>
          <c:y val="0.451252273678099"/>
          <c:w val="0.11420377294698547"/>
          <c:h val="0.16933429058415025"/>
        </c:manualLayout>
      </c:layout>
      <c:txPr>
        <a:bodyPr/>
        <a:lstStyle/>
        <a:p>
          <a:pPr>
            <a:defRPr sz="14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0"/>
  <c:chart>
    <c:plotArea>
      <c:layout>
        <c:manualLayout>
          <c:layoutTarget val="inner"/>
          <c:xMode val="edge"/>
          <c:yMode val="edge"/>
          <c:x val="0.13430621172353455"/>
          <c:y val="6.0185185185185147E-2"/>
          <c:w val="0.53888888888888953"/>
          <c:h val="0.89814814814814814"/>
        </c:manualLayout>
      </c:layout>
      <c:doughnutChart>
        <c:varyColors val="1"/>
        <c:ser>
          <c:idx val="0"/>
          <c:order val="0"/>
          <c:explosion val="25"/>
          <c:cat>
            <c:strRef>
              <c:f>Лист1!$A$30:$A$32</c:f>
              <c:strCache>
                <c:ptCount val="3"/>
                <c:pt idx="0">
                  <c:v>до 5 лет</c:v>
                </c:pt>
                <c:pt idx="1">
                  <c:v>5 - 10 лет</c:v>
                </c:pt>
                <c:pt idx="2">
                  <c:v>Более 10 лет</c:v>
                </c:pt>
              </c:strCache>
            </c:strRef>
          </c:cat>
          <c:val>
            <c:numRef>
              <c:f>Лист1!$B$30:$B$32</c:f>
              <c:numCache>
                <c:formatCode>General</c:formatCode>
                <c:ptCount val="3"/>
                <c:pt idx="0">
                  <c:v>5</c:v>
                </c:pt>
                <c:pt idx="1">
                  <c:v>3</c:v>
                </c:pt>
                <c:pt idx="2">
                  <c:v>33</c:v>
                </c:pt>
              </c:numCache>
            </c:numRef>
          </c:val>
        </c:ser>
        <c:dLbls/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014981279287289"/>
          <c:y val="0.23090551181102378"/>
          <c:w val="0.29429486231122826"/>
          <c:h val="0.60763305628463171"/>
        </c:manualLayout>
      </c:layout>
      <c:txPr>
        <a:bodyPr/>
        <a:lstStyle/>
        <a:p>
          <a:pPr>
            <a:defRPr sz="20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4"/>
  <c:chart>
    <c:plotArea>
      <c:layout/>
      <c:lineChart>
        <c:grouping val="standard"/>
        <c:ser>
          <c:idx val="0"/>
          <c:order val="0"/>
          <c:marker>
            <c:symbol val="none"/>
          </c:marker>
          <c:cat>
            <c:strRef>
              <c:f>Лист1!$A$42:$A$44</c:f>
              <c:strCache>
                <c:ptCount val="3"/>
                <c:pt idx="0">
                  <c:v>Трудоустройство молодых специалистов</c:v>
                </c:pt>
                <c:pt idx="1">
                  <c:v>Увольнение по иным причинам</c:v>
                </c:pt>
                <c:pt idx="2">
                  <c:v>Завершение карьеры (пенсия)</c:v>
                </c:pt>
              </c:strCache>
            </c:strRef>
          </c:cat>
          <c:val>
            <c:numRef>
              <c:f>Лист1!$B$42:$B$44</c:f>
              <c:numCache>
                <c:formatCode>0%</c:formatCode>
                <c:ptCount val="3"/>
                <c:pt idx="0">
                  <c:v>0.12000000000000002</c:v>
                </c:pt>
                <c:pt idx="1">
                  <c:v>0</c:v>
                </c:pt>
                <c:pt idx="2">
                  <c:v>2.0000000000000011E-2</c:v>
                </c:pt>
              </c:numCache>
            </c:numRef>
          </c:val>
        </c:ser>
        <c:dLbls/>
        <c:marker val="1"/>
        <c:axId val="46662016"/>
        <c:axId val="46663552"/>
      </c:lineChart>
      <c:catAx>
        <c:axId val="46662016"/>
        <c:scaling>
          <c:orientation val="minMax"/>
        </c:scaling>
        <c:axPos val="b"/>
        <c:numFmt formatCode="General" sourceLinked="0"/>
        <c:tickLblPos val="nextTo"/>
        <c:crossAx val="46663552"/>
        <c:crosses val="autoZero"/>
        <c:auto val="1"/>
        <c:lblAlgn val="ctr"/>
        <c:lblOffset val="100"/>
      </c:catAx>
      <c:valAx>
        <c:axId val="46663552"/>
        <c:scaling>
          <c:orientation val="minMax"/>
        </c:scaling>
        <c:axPos val="l"/>
        <c:majorGridlines/>
        <c:numFmt formatCode="0%" sourceLinked="1"/>
        <c:tickLblPos val="nextTo"/>
        <c:crossAx val="4666201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80BF-3D58-4350-A839-1DF9F71A1CA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4F69-93CF-4BC6-8C76-17B4397E92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5671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80BF-3D58-4350-A839-1DF9F71A1CA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4F69-93CF-4BC6-8C76-17B4397E92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253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80BF-3D58-4350-A839-1DF9F71A1CA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4F69-93CF-4BC6-8C76-17B4397E92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871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80BF-3D58-4350-A839-1DF9F71A1CA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4F69-93CF-4BC6-8C76-17B4397E92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316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80BF-3D58-4350-A839-1DF9F71A1CA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4F69-93CF-4BC6-8C76-17B4397E92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5213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80BF-3D58-4350-A839-1DF9F71A1CA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4F69-93CF-4BC6-8C76-17B4397E92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9677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80BF-3D58-4350-A839-1DF9F71A1CA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4F69-93CF-4BC6-8C76-17B4397E92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714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80BF-3D58-4350-A839-1DF9F71A1CA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4F69-93CF-4BC6-8C76-17B4397E92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7705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80BF-3D58-4350-A839-1DF9F71A1CA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4F69-93CF-4BC6-8C76-17B4397E92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9474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80BF-3D58-4350-A839-1DF9F71A1CA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4F69-93CF-4BC6-8C76-17B4397E92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4953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80BF-3D58-4350-A839-1DF9F71A1CA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4F69-93CF-4BC6-8C76-17B4397E92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3403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A80BF-3D58-4350-A839-1DF9F71A1CAD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A4F69-93CF-4BC6-8C76-17B4397E92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711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269" y="2580017"/>
            <a:ext cx="5829300" cy="43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49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ДИАЛОГА К МАСТЕРСТВУ: ИНДИВИДУАЛЬНЫЙ МАРШРУТ МОЛОДОГО </a:t>
            </a:r>
            <a:r>
              <a:rPr lang="ru-RU" sz="49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Морозова Елена Александровна,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воспитатель 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«Детский сад №5» 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Стерлитамак РБ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094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«Никакие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и навыки не передаются иначе как от человека к человеку. За каждым успешным человеком в любой сфере деятельности всегда есть учитель, всегда есть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наставник» </a:t>
            </a:r>
          </a:p>
          <a:p>
            <a:pPr marL="0" indent="0" algn="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Сергей Кириенко</a:t>
            </a:r>
          </a:p>
          <a:p>
            <a:pPr marL="0" indent="0" algn="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(российский государственный и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политический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деятель) </a:t>
            </a:r>
          </a:p>
        </p:txBody>
      </p:sp>
    </p:spTree>
    <p:extLst>
      <p:ext uri="{BB962C8B-B14F-4D97-AF65-F5344CB8AC3E}">
        <p14:creationId xmlns:p14="http://schemas.microsoft.com/office/powerpoint/2010/main" xmlns="" val="292132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Капля 13"/>
          <p:cNvSpPr/>
          <p:nvPr/>
        </p:nvSpPr>
        <p:spPr>
          <a:xfrm>
            <a:off x="8176432" y="4660827"/>
            <a:ext cx="3985403" cy="204446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Капля 14"/>
          <p:cNvSpPr/>
          <p:nvPr/>
        </p:nvSpPr>
        <p:spPr>
          <a:xfrm>
            <a:off x="4118388" y="4763883"/>
            <a:ext cx="3985403" cy="204446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Капля 12"/>
          <p:cNvSpPr/>
          <p:nvPr/>
        </p:nvSpPr>
        <p:spPr>
          <a:xfrm>
            <a:off x="15744" y="4763883"/>
            <a:ext cx="3985403" cy="204446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Капля 11"/>
          <p:cNvSpPr/>
          <p:nvPr/>
        </p:nvSpPr>
        <p:spPr>
          <a:xfrm>
            <a:off x="6292899" y="-4534"/>
            <a:ext cx="3985403" cy="204446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Капля 10"/>
          <p:cNvSpPr/>
          <p:nvPr/>
        </p:nvSpPr>
        <p:spPr>
          <a:xfrm>
            <a:off x="15744" y="92827"/>
            <a:ext cx="3985403" cy="204446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альтернативный процесс 1"/>
          <p:cNvSpPr/>
          <p:nvPr/>
        </p:nvSpPr>
        <p:spPr>
          <a:xfrm>
            <a:off x="1953741" y="2008325"/>
            <a:ext cx="7565366" cy="2734574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8363" y="2532991"/>
            <a:ext cx="7254096" cy="128851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 В ДОО</a:t>
            </a: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КОМПЛЕКСНАЯ ПОДДЕРЖКА МОЛОДОГО СПЕЦИАЛИСТА </a:t>
            </a: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АДАПТАЦИИ К МНОГОГРАННОЙ РАБОТЕ </a:t>
            </a: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ДЕТЬМИ, РОДИТЕЛЯМИ И КОЛЛЕКТИВОМ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3413" y="41091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Разрыв между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теорией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практикой у молодых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педагогов    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страх совершить ошибку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с вырезом 4"/>
          <p:cNvSpPr/>
          <p:nvPr/>
        </p:nvSpPr>
        <p:spPr>
          <a:xfrm rot="5400000" flipV="1">
            <a:off x="1526876" y="1063117"/>
            <a:ext cx="345056" cy="240976"/>
          </a:xfrm>
          <a:prstGeom prst="notched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059282" y="303843"/>
            <a:ext cx="37754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Психологические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барьеры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риск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ухода из профессии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право с вырезом 6"/>
          <p:cNvSpPr/>
          <p:nvPr/>
        </p:nvSpPr>
        <p:spPr>
          <a:xfrm rot="5400000">
            <a:off x="8480646" y="671498"/>
            <a:ext cx="327805" cy="188019"/>
          </a:xfrm>
          <a:prstGeom prst="notched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78440" y="5359892"/>
            <a:ext cx="33500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Сложность организации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наставничества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993815" y="5424221"/>
            <a:ext cx="25689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Кадровые и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ресурсные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ограничения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9190" y="5452322"/>
            <a:ext cx="41464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Слабая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мотивация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профессиональное выгорание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287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674914" y="-178851"/>
            <a:ext cx="85452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ЗНАКОМО?</a:t>
            </a:r>
            <a:endParaRPr lang="ru-RU" sz="8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352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0" descr="preencode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71248" y="0"/>
            <a:ext cx="536357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45280" y="0"/>
            <a:ext cx="50032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МЕТОДИЧЕСКОЕ СОПРОВОЖДЕНИЕ ДЕЯТЕЛЬНОСТИ ПЕДАГОГОВ</a:t>
            </a:r>
            <a:endParaRPr lang="ru-RU" sz="1100" b="1" dirty="0"/>
          </a:p>
        </p:txBody>
      </p:sp>
      <p:sp>
        <p:nvSpPr>
          <p:cNvPr id="5" name="Прямоугольник 4"/>
          <p:cNvSpPr/>
          <p:nvPr/>
        </p:nvSpPr>
        <p:spPr>
          <a:xfrm rot="20207382">
            <a:off x="8240175" y="2482366"/>
            <a:ext cx="3841358" cy="1349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ОЗНАКОМЛЕНИЕ ПЕДАГОГОВ С АКТУАЛЬНЫМИ ДОКУМЕНТАМИ, МЕТОДИЧЕСКИМИ МАТЕРИАЛАМИ И ЛУЧШИМИ ПРАКТИКАМИ ПО РЕАЛИЗАЦИИ ОБРАЗОВАТЕЛЬНЫХ ПРОГРАММ ДОШКОЛЬНОГО ОБРАЗОВАНИЯ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752813">
            <a:off x="6559538" y="1094313"/>
            <a:ext cx="32441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ПРОВЕДЕНИЕ ГРУППОВЫХ И ИНДИВИДУАЛЬНЫХ КОНСУЛЬТАЦИЙ</a:t>
            </a:r>
            <a:endParaRPr lang="ru-RU" sz="1200" b="1" dirty="0"/>
          </a:p>
        </p:txBody>
      </p:sp>
      <p:sp>
        <p:nvSpPr>
          <p:cNvPr id="7" name="Прямоугольник 6"/>
          <p:cNvSpPr/>
          <p:nvPr/>
        </p:nvSpPr>
        <p:spPr>
          <a:xfrm rot="19997449">
            <a:off x="143046" y="2002631"/>
            <a:ext cx="385565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1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ОСУЩЕСТВЛЕНИЕ МЕТОДИЧЕСКОЙ ПОМОЩИ В ПОДГОТОВКЕ ПЕДАГОГОВ К АТТЕСТАЦИИ, РАЗВИТИЮ ПРОФЕССИОНАЛЬНОЙ КОМПЕТЕНТНОСТИ ПЕДАГОГОВ, В ТОМ ЧИСЛЕ МОЛОДЫХ СПЕЦИАЛИСТОВ, СРЕДСТВАМИ ПОВЫШЕНИЯ КВАЛИФИКАЦИИ, ВНУТРИКОРПОРАТИВНОГО ОБУЧЕНИЯ И САМООБРАЗОВАНИЯ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2639" y="520500"/>
            <a:ext cx="23962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b="1" dirty="0" smtClean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ОСУЩЕСТВЛЕНИЕ ЗАЩИТЫ ПЕРСОНАЛЬНЫХ ДАННЫХ ПЕДАГОГОВ, ДЕТЕЙ И</a:t>
            </a:r>
          </a:p>
          <a:p>
            <a:pPr>
              <a:spcAft>
                <a:spcPts val="0"/>
              </a:spcAft>
            </a:pPr>
            <a:r>
              <a:rPr lang="ru-RU" sz="1200" b="1" dirty="0" smtClean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СЕМЕЙ ВОСПИТАННИКОВ</a:t>
            </a:r>
            <a:endParaRPr lang="ru-RU" sz="1200" b="1" dirty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 rot="18333213">
            <a:off x="225171" y="4441809"/>
            <a:ext cx="43243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Ознакомление педагогов с актуальными документами,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методическимиматериалами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и лучшими практиками по реализации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образовательныхпрограмм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дошкольного образования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1799156">
            <a:off x="7663116" y="624851"/>
            <a:ext cx="34125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Организация обсуждений педагогами методических вопросов о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реализации требований ФГОС ДО, образовательных программ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дошкольного образования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942532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Методическое сопровождение деятельности педагогов в цифровой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образовательной среде в ходе реализации образовательных программ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дошкольного образования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 rot="20415483">
            <a:off x="7630053" y="4546754"/>
            <a:ext cx="41357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Организация системы непрерывного педагогического развития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педагогов, индивидуальных и групповых форм методической работы с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педагогами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 rot="4205496">
            <a:off x="2761437" y="4114985"/>
            <a:ext cx="31572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Оказание методической помощи педагогам в разработке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дидактических материалов для реализации образовательных программ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дошкольного образования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447498" y="4835058"/>
            <a:ext cx="19607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Методическое обеспечение оформления педагогами текущей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педагогической документации, в том числе в электронном виде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 rot="20746660">
            <a:off x="8217545" y="5777207"/>
            <a:ext cx="36173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Планирование и ведение методической педагогической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документации,в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том числе в электронном виде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 rot="19399433">
            <a:off x="9288014" y="744465"/>
            <a:ext cx="361461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Методическое обеспечение педагогической деятельности по оценке</a:t>
            </a:r>
          </a:p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результатов освоения детьми образовательных программ дошкольного</a:t>
            </a:r>
          </a:p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образования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 rot="19465512">
            <a:off x="2248" y="4038319"/>
            <a:ext cx="290187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Обеспечение функционирования внутренней системы оценки </a:t>
            </a:r>
            <a:r>
              <a:rPr lang="ru-RU" sz="1100" b="1" dirty="0" err="1" smtClean="0">
                <a:latin typeface="Times New Roman" pitchFamily="18" charset="0"/>
                <a:cs typeface="Times New Roman" pitchFamily="18" charset="0"/>
              </a:rPr>
              <a:t>качествадошкольного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 образования в ДОО, участие во внешней оценке качества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697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/>
          <p:nvPr/>
        </p:nvPicPr>
        <p:blipFill rotWithShape="1">
          <a:blip r:embed="rId2"/>
          <a:srcRect l="56639" t="6166" r="4786" b="27861"/>
          <a:stretch/>
        </p:blipFill>
        <p:spPr bwMode="auto">
          <a:xfrm>
            <a:off x="10478125" y="7937"/>
            <a:ext cx="1530105" cy="168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75126" y="1085850"/>
            <a:ext cx="8401050" cy="577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ru-RU" sz="4450" b="1" dirty="0" smtClean="0">
                <a:solidFill>
                  <a:srgbClr val="000000"/>
                </a:solidFill>
                <a:latin typeface="Times New Roman" pitchFamily="18" charset="0"/>
                <a:ea typeface="Inter Bold" pitchFamily="34" charset="-122"/>
                <a:cs typeface="Times New Roman" pitchFamily="18" charset="0"/>
              </a:rPr>
              <a:t>Риски</a:t>
            </a:r>
            <a:r>
              <a:rPr lang="en-US" sz="4450" b="1" dirty="0" smtClean="0">
                <a:solidFill>
                  <a:srgbClr val="000000"/>
                </a:solidFill>
                <a:latin typeface="Times New Roman" pitchFamily="18" charset="0"/>
                <a:ea typeface="Inter Bold" pitchFamily="34" charset="-122"/>
                <a:cs typeface="Times New Roman" pitchFamily="18" charset="0"/>
              </a:rPr>
              <a:t> </a:t>
            </a:r>
            <a:r>
              <a:rPr lang="ru-RU" sz="4450" b="1" dirty="0" err="1" smtClean="0">
                <a:solidFill>
                  <a:srgbClr val="000000"/>
                </a:solidFill>
                <a:latin typeface="Times New Roman" pitchFamily="18" charset="0"/>
                <a:ea typeface="Inter Bold" pitchFamily="34" charset="-122"/>
                <a:cs typeface="Times New Roman" pitchFamily="18" charset="0"/>
              </a:rPr>
              <a:t>н</a:t>
            </a:r>
            <a:r>
              <a:rPr lang="en-US" sz="4450" b="1" dirty="0" err="1" smtClean="0">
                <a:solidFill>
                  <a:srgbClr val="000000"/>
                </a:solidFill>
                <a:latin typeface="Times New Roman" pitchFamily="18" charset="0"/>
                <a:ea typeface="Inter Bold" pitchFamily="34" charset="-122"/>
                <a:cs typeface="Times New Roman" pitchFamily="18" charset="0"/>
              </a:rPr>
              <a:t>аставничества</a:t>
            </a:r>
            <a:endParaRPr lang="en-US" sz="44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5" name="Группа 14"/>
          <p:cNvGrpSpPr/>
          <p:nvPr/>
        </p:nvGrpSpPr>
        <p:grpSpPr>
          <a:xfrm>
            <a:off x="718424" y="2699036"/>
            <a:ext cx="3545351" cy="1677755"/>
            <a:chOff x="204716" y="2647665"/>
            <a:chExt cx="3750915" cy="2002475"/>
          </a:xfrm>
        </p:grpSpPr>
        <p:sp>
          <p:nvSpPr>
            <p:cNvPr id="7" name="Shape 2"/>
            <p:cNvSpPr/>
            <p:nvPr/>
          </p:nvSpPr>
          <p:spPr>
            <a:xfrm>
              <a:off x="204716" y="2647665"/>
              <a:ext cx="3750915" cy="2002475"/>
            </a:xfrm>
            <a:prstGeom prst="roundRect">
              <a:avLst>
                <a:gd name="adj" fmla="val 5956"/>
              </a:avLst>
            </a:prstGeom>
            <a:solidFill>
              <a:srgbClr val="FFFFFF"/>
            </a:solidFill>
            <a:ln w="30480">
              <a:solidFill>
                <a:srgbClr val="C0C1D7"/>
              </a:solidFill>
              <a:prstDash val="solid"/>
            </a:ln>
          </p:spPr>
        </p:sp>
        <p:sp>
          <p:nvSpPr>
            <p:cNvPr id="8" name="Text 4"/>
            <p:cNvSpPr/>
            <p:nvPr/>
          </p:nvSpPr>
          <p:spPr>
            <a:xfrm>
              <a:off x="652532" y="3269886"/>
              <a:ext cx="3024307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2750"/>
                </a:lnSpc>
                <a:buNone/>
              </a:pPr>
              <a:r>
                <a:rPr lang="en-US" sz="2200" b="1" dirty="0" smtClean="0">
                  <a:solidFill>
                    <a:srgbClr val="272525"/>
                  </a:solidFill>
                  <a:latin typeface="Times New Roman" pitchFamily="18" charset="0"/>
                  <a:ea typeface="Inter Bold" pitchFamily="34" charset="-122"/>
                  <a:cs typeface="Times New Roman" pitchFamily="18" charset="0"/>
                </a:rPr>
                <a:t>РАЗНЫЕ </a:t>
              </a:r>
              <a:endParaRPr lang="ru-RU" sz="2200" b="1" dirty="0" smtClean="0">
                <a:solidFill>
                  <a:srgbClr val="272525"/>
                </a:solidFill>
                <a:latin typeface="Times New Roman" pitchFamily="18" charset="0"/>
                <a:ea typeface="Inter Bold" pitchFamily="34" charset="-122"/>
                <a:cs typeface="Times New Roman" pitchFamily="18" charset="0"/>
              </a:endParaRPr>
            </a:p>
            <a:p>
              <a:pPr marL="0" indent="0" algn="ctr">
                <a:lnSpc>
                  <a:spcPts val="2750"/>
                </a:lnSpc>
                <a:buNone/>
              </a:pPr>
              <a:r>
                <a:rPr lang="en-US" sz="2200" b="1" dirty="0" smtClean="0">
                  <a:solidFill>
                    <a:srgbClr val="272525"/>
                  </a:solidFill>
                  <a:latin typeface="Times New Roman" pitchFamily="18" charset="0"/>
                  <a:ea typeface="Inter Bold" pitchFamily="34" charset="-122"/>
                  <a:cs typeface="Times New Roman" pitchFamily="18" charset="0"/>
                </a:rPr>
                <a:t>ПОТРЕБНОСТИ</a:t>
              </a:r>
              <a:endParaRPr lang="en-US" sz="2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Shape 3"/>
            <p:cNvSpPr/>
            <p:nvPr/>
          </p:nvSpPr>
          <p:spPr>
            <a:xfrm>
              <a:off x="204716" y="2684844"/>
              <a:ext cx="45719" cy="1955396"/>
            </a:xfrm>
            <a:prstGeom prst="roundRect">
              <a:avLst>
                <a:gd name="adj" fmla="val 78139"/>
              </a:avLst>
            </a:prstGeom>
            <a:solidFill>
              <a:srgbClr val="4950BC"/>
            </a:solidFill>
            <a:ln/>
          </p:spPr>
        </p:sp>
      </p:grpSp>
      <p:grpSp>
        <p:nvGrpSpPr>
          <p:cNvPr id="14" name="Группа 13"/>
          <p:cNvGrpSpPr/>
          <p:nvPr/>
        </p:nvGrpSpPr>
        <p:grpSpPr>
          <a:xfrm>
            <a:off x="8402088" y="3766782"/>
            <a:ext cx="3423467" cy="1620337"/>
            <a:chOff x="8402088" y="3766782"/>
            <a:chExt cx="3789912" cy="1620337"/>
          </a:xfrm>
        </p:grpSpPr>
        <p:sp>
          <p:nvSpPr>
            <p:cNvPr id="9" name="Shape 6"/>
            <p:cNvSpPr/>
            <p:nvPr/>
          </p:nvSpPr>
          <p:spPr>
            <a:xfrm>
              <a:off x="8402088" y="3766782"/>
              <a:ext cx="3789912" cy="1620337"/>
            </a:xfrm>
            <a:prstGeom prst="roundRect">
              <a:avLst>
                <a:gd name="adj" fmla="val 5956"/>
              </a:avLst>
            </a:prstGeom>
            <a:solidFill>
              <a:srgbClr val="FFFFFF"/>
            </a:solidFill>
            <a:ln w="30480">
              <a:solidFill>
                <a:srgbClr val="C0C1D7"/>
              </a:solidFill>
              <a:prstDash val="solid"/>
            </a:ln>
          </p:spPr>
        </p:sp>
        <p:sp>
          <p:nvSpPr>
            <p:cNvPr id="10" name="Text 8"/>
            <p:cNvSpPr/>
            <p:nvPr/>
          </p:nvSpPr>
          <p:spPr>
            <a:xfrm>
              <a:off x="8506539" y="4261982"/>
              <a:ext cx="3685461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2750"/>
                </a:lnSpc>
                <a:buNone/>
              </a:pPr>
              <a:r>
                <a:rPr lang="en-US" sz="2200" b="1" dirty="0" smtClean="0">
                  <a:solidFill>
                    <a:srgbClr val="272525"/>
                  </a:solidFill>
                  <a:latin typeface="Times New Roman" pitchFamily="18" charset="0"/>
                  <a:ea typeface="Inter Bold" pitchFamily="34" charset="-122"/>
                  <a:cs typeface="Times New Roman" pitchFamily="18" charset="0"/>
                </a:rPr>
                <a:t>ИНДИВИДУАЛЬНЫЙ </a:t>
              </a:r>
              <a:endParaRPr lang="ru-RU" sz="2200" b="1" dirty="0" smtClean="0">
                <a:solidFill>
                  <a:srgbClr val="272525"/>
                </a:solidFill>
                <a:latin typeface="Times New Roman" pitchFamily="18" charset="0"/>
                <a:ea typeface="Inter Bold" pitchFamily="34" charset="-122"/>
                <a:cs typeface="Times New Roman" pitchFamily="18" charset="0"/>
              </a:endParaRPr>
            </a:p>
            <a:p>
              <a:pPr marL="0" indent="0" algn="ctr">
                <a:lnSpc>
                  <a:spcPts val="2750"/>
                </a:lnSpc>
                <a:buNone/>
              </a:pPr>
              <a:r>
                <a:rPr lang="en-US" sz="2200" b="1" dirty="0" smtClean="0">
                  <a:solidFill>
                    <a:srgbClr val="272525"/>
                  </a:solidFill>
                  <a:latin typeface="Times New Roman" pitchFamily="18" charset="0"/>
                  <a:ea typeface="Inter Bold" pitchFamily="34" charset="-122"/>
                  <a:cs typeface="Times New Roman" pitchFamily="18" charset="0"/>
                </a:rPr>
                <a:t>ПОДХОД</a:t>
              </a:r>
              <a:endParaRPr lang="en-US" sz="2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Shape 7"/>
            <p:cNvSpPr/>
            <p:nvPr/>
          </p:nvSpPr>
          <p:spPr>
            <a:xfrm>
              <a:off x="8421649" y="3790311"/>
              <a:ext cx="45719" cy="1586907"/>
            </a:xfrm>
            <a:prstGeom prst="roundRect">
              <a:avLst>
                <a:gd name="adj" fmla="val 78139"/>
              </a:avLst>
            </a:prstGeom>
            <a:solidFill>
              <a:srgbClr val="4950BC"/>
            </a:solidFill>
            <a:ln/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>
            <a:spLocks noGrp="1"/>
          </p:cNvSpPr>
          <p:nvPr>
            <p:ph type="title"/>
          </p:nvPr>
        </p:nvSpPr>
        <p:spPr>
          <a:xfrm>
            <a:off x="-271072" y="726903"/>
            <a:ext cx="9490023" cy="1325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200"/>
              </a:lnSpc>
            </a:pPr>
            <a:r>
              <a:rPr lang="en-US" sz="4800" b="1" dirty="0" smtClean="0">
                <a:solidFill>
                  <a:srgbClr val="000000"/>
                </a:solidFill>
                <a:latin typeface="Times New Roman" pitchFamily="18" charset="0"/>
                <a:ea typeface="Inter Bold" pitchFamily="34" charset="-122"/>
                <a:cs typeface="Times New Roman" pitchFamily="18" charset="0"/>
              </a:rPr>
              <a:t>ФИЛОСОФИЯ ДИАЛОГА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/>
          <p:cNvPicPr>
            <a:picLocks noGrp="1"/>
          </p:cNvPicPr>
          <p:nvPr>
            <p:ph idx="1"/>
          </p:nvPr>
        </p:nvPicPr>
        <p:blipFill>
          <a:blip r:embed="rId2"/>
          <a:srcRect t="25932"/>
          <a:stretch>
            <a:fillRect/>
          </a:stretch>
        </p:blipFill>
        <p:spPr bwMode="auto">
          <a:xfrm>
            <a:off x="467380" y="2052466"/>
            <a:ext cx="10002813" cy="4158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l="26886" t="30527" r="9572"/>
          <a:stretch/>
        </p:blipFill>
        <p:spPr bwMode="auto">
          <a:xfrm>
            <a:off x="8414478" y="563937"/>
            <a:ext cx="3777522" cy="2393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58486" y="3482939"/>
            <a:ext cx="2108918" cy="267558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6388" y="232012"/>
            <a:ext cx="7620000" cy="662598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487115" y="1538364"/>
            <a:ext cx="31715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Что вы умеете?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96468" y="4377098"/>
            <a:ext cx="307571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Чему хотелось бы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научиться?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16571" y="4363452"/>
            <a:ext cx="260366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вы видите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наш процесс?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5"/>
          <p:cNvSpPr/>
          <p:nvPr/>
        </p:nvSpPr>
        <p:spPr>
          <a:xfrm>
            <a:off x="8809837" y="5104219"/>
            <a:ext cx="3956923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Times New Roman" pitchFamily="18" charset="0"/>
                <a:ea typeface="Inter" pitchFamily="34" charset="-122"/>
                <a:cs typeface="Times New Roman" pitchFamily="18" charset="0"/>
              </a:rPr>
              <a:t>Интересы и </a:t>
            </a:r>
            <a:endParaRPr lang="ru-RU" sz="2400" b="1" dirty="0" smtClean="0">
              <a:solidFill>
                <a:srgbClr val="272525"/>
              </a:solidFill>
              <a:latin typeface="Times New Roman" pitchFamily="18" charset="0"/>
              <a:ea typeface="Inter" pitchFamily="34" charset="-122"/>
              <a:cs typeface="Times New Roman" pitchFamily="18" charset="0"/>
            </a:endParaRPr>
          </a:p>
          <a:p>
            <a:pPr marL="0" indent="0" algn="ctr">
              <a:lnSpc>
                <a:spcPts val="2550"/>
              </a:lnSpc>
              <a:buNone/>
            </a:pPr>
            <a:r>
              <a:rPr lang="en-US" sz="2400" b="1" dirty="0" err="1" smtClean="0">
                <a:solidFill>
                  <a:srgbClr val="272525"/>
                </a:solidFill>
                <a:latin typeface="Times New Roman" pitchFamily="18" charset="0"/>
                <a:ea typeface="Inter" pitchFamily="34" charset="-122"/>
                <a:cs typeface="Times New Roman" pitchFamily="18" charset="0"/>
              </a:rPr>
              <a:t>зоны</a:t>
            </a:r>
            <a:r>
              <a:rPr lang="en-US" sz="2400" b="1" dirty="0" smtClean="0">
                <a:solidFill>
                  <a:srgbClr val="272525"/>
                </a:solidFill>
                <a:latin typeface="Times New Roman" pitchFamily="18" charset="0"/>
                <a:ea typeface="Inter" pitchFamily="34" charset="-122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272525"/>
                </a:solidFill>
                <a:latin typeface="Times New Roman" pitchFamily="18" charset="0"/>
                <a:ea typeface="Inter" pitchFamily="34" charset="-122"/>
                <a:cs typeface="Times New Roman" pitchFamily="18" charset="0"/>
              </a:rPr>
              <a:t>роста</a:t>
            </a:r>
            <a:endParaRPr lang="en-US" dirty="0"/>
          </a:p>
        </p:txBody>
      </p:sp>
      <p:cxnSp>
        <p:nvCxnSpPr>
          <p:cNvPr id="16" name="Скругленная соединительная линия 15"/>
          <p:cNvCxnSpPr/>
          <p:nvPr/>
        </p:nvCxnSpPr>
        <p:spPr>
          <a:xfrm rot="16200000" flipH="1">
            <a:off x="9567081" y="4148919"/>
            <a:ext cx="982639" cy="873456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Text 3"/>
          <p:cNvSpPr/>
          <p:nvPr/>
        </p:nvSpPr>
        <p:spPr>
          <a:xfrm>
            <a:off x="8164355" y="1639605"/>
            <a:ext cx="3851077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400" b="1" dirty="0" err="1">
                <a:solidFill>
                  <a:srgbClr val="272525"/>
                </a:solidFill>
                <a:latin typeface="Times New Roman" pitchFamily="18" charset="0"/>
                <a:ea typeface="Inter" pitchFamily="34" charset="-122"/>
                <a:cs typeface="Times New Roman" pitchFamily="18" charset="0"/>
              </a:rPr>
              <a:t>Профессиональные</a:t>
            </a:r>
            <a:r>
              <a:rPr lang="en-US" sz="2400" b="1" dirty="0">
                <a:solidFill>
                  <a:srgbClr val="272525"/>
                </a:solidFill>
                <a:latin typeface="Times New Roman" pitchFamily="18" charset="0"/>
                <a:ea typeface="Inter" pitchFamily="34" charset="-122"/>
                <a:cs typeface="Times New Roman" pitchFamily="18" charset="0"/>
              </a:rPr>
              <a:t> </a:t>
            </a:r>
            <a:endParaRPr lang="ru-RU" sz="2400" b="1" dirty="0" smtClean="0">
              <a:solidFill>
                <a:srgbClr val="272525"/>
              </a:solidFill>
              <a:latin typeface="Times New Roman" pitchFamily="18" charset="0"/>
              <a:ea typeface="Inter" pitchFamily="34" charset="-122"/>
              <a:cs typeface="Times New Roman" pitchFamily="18" charset="0"/>
            </a:endParaRPr>
          </a:p>
          <a:p>
            <a:pPr marL="0" indent="0" algn="ctr">
              <a:lnSpc>
                <a:spcPts val="2550"/>
              </a:lnSpc>
              <a:buNone/>
            </a:pPr>
            <a:r>
              <a:rPr lang="en-US" sz="2400" b="1" dirty="0" err="1" smtClean="0">
                <a:solidFill>
                  <a:srgbClr val="272525"/>
                </a:solidFill>
                <a:latin typeface="Times New Roman" pitchFamily="18" charset="0"/>
                <a:ea typeface="Inter" pitchFamily="34" charset="-122"/>
                <a:cs typeface="Times New Roman" pitchFamily="18" charset="0"/>
              </a:rPr>
              <a:t>компетенции</a:t>
            </a:r>
            <a:r>
              <a:rPr lang="en-US" sz="2400" b="1" dirty="0" smtClean="0">
                <a:solidFill>
                  <a:srgbClr val="272525"/>
                </a:solidFill>
                <a:latin typeface="Times New Roman" pitchFamily="18" charset="0"/>
                <a:ea typeface="Inter" pitchFamily="34" charset="-122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272525"/>
                </a:solidFill>
                <a:latin typeface="Times New Roman" pitchFamily="18" charset="0"/>
                <a:ea typeface="Inter" pitchFamily="34" charset="-122"/>
                <a:cs typeface="Times New Roman" pitchFamily="18" charset="0"/>
              </a:rPr>
              <a:t>и </a:t>
            </a:r>
            <a:r>
              <a:rPr lang="en-US" sz="2400" b="1" dirty="0" err="1" smtClean="0">
                <a:solidFill>
                  <a:srgbClr val="272525"/>
                </a:solidFill>
                <a:latin typeface="Times New Roman" pitchFamily="18" charset="0"/>
                <a:ea typeface="Inter" pitchFamily="34" charset="-122"/>
                <a:cs typeface="Times New Roman" pitchFamily="18" charset="0"/>
              </a:rPr>
              <a:t>хобби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Скругленная соединительная линия 18"/>
          <p:cNvCxnSpPr/>
          <p:nvPr/>
        </p:nvCxnSpPr>
        <p:spPr>
          <a:xfrm>
            <a:off x="7132815" y="644281"/>
            <a:ext cx="1643050" cy="982638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Скругленная соединительная линия 20"/>
          <p:cNvCxnSpPr/>
          <p:nvPr/>
        </p:nvCxnSpPr>
        <p:spPr>
          <a:xfrm rot="10800000">
            <a:off x="1401644" y="3075354"/>
            <a:ext cx="1351128" cy="354842"/>
          </a:xfrm>
          <a:prstGeom prst="curvedConnector3">
            <a:avLst>
              <a:gd name="adj1" fmla="val 50000"/>
            </a:avLst>
          </a:prstGeom>
          <a:ln w="571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0" y="2997756"/>
            <a:ext cx="2128340" cy="7591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550"/>
              </a:lnSpc>
            </a:pPr>
            <a:r>
              <a:rPr lang="en-US" sz="2400" b="1" dirty="0" err="1" smtClean="0">
                <a:solidFill>
                  <a:srgbClr val="272525"/>
                </a:solidFill>
                <a:latin typeface="Times New Roman" pitchFamily="18" charset="0"/>
                <a:ea typeface="Inter" pitchFamily="34" charset="-122"/>
                <a:cs typeface="Times New Roman" pitchFamily="18" charset="0"/>
              </a:rPr>
              <a:t>Запросы</a:t>
            </a:r>
            <a:r>
              <a:rPr lang="en-US" sz="2400" b="1" dirty="0" smtClean="0">
                <a:solidFill>
                  <a:srgbClr val="272525"/>
                </a:solidFill>
                <a:latin typeface="Times New Roman" pitchFamily="18" charset="0"/>
                <a:ea typeface="Inter" pitchFamily="34" charset="-122"/>
                <a:cs typeface="Times New Roman" pitchFamily="18" charset="0"/>
              </a:rPr>
              <a:t> и </a:t>
            </a:r>
            <a:endParaRPr lang="ru-RU" sz="2400" b="1" dirty="0" smtClean="0">
              <a:solidFill>
                <a:srgbClr val="272525"/>
              </a:solidFill>
              <a:latin typeface="Times New Roman" pitchFamily="18" charset="0"/>
              <a:ea typeface="Inter" pitchFamily="34" charset="-122"/>
              <a:cs typeface="Times New Roman" pitchFamily="18" charset="0"/>
            </a:endParaRPr>
          </a:p>
          <a:p>
            <a:pPr>
              <a:lnSpc>
                <a:spcPts val="2550"/>
              </a:lnSpc>
            </a:pPr>
            <a:r>
              <a:rPr lang="en-US" sz="2400" b="1" dirty="0" err="1" smtClean="0">
                <a:solidFill>
                  <a:srgbClr val="272525"/>
                </a:solidFill>
                <a:latin typeface="Times New Roman" pitchFamily="18" charset="0"/>
                <a:ea typeface="Inter" pitchFamily="34" charset="-122"/>
                <a:cs typeface="Times New Roman" pitchFamily="18" charset="0"/>
              </a:rPr>
              <a:t>предпочтения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464024"/>
            <a:ext cx="1201003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Этап 1: Диагностика и глубинный диалог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34343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(«Точка А»)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34343C"/>
              </a:solidFill>
              <a:effectLst/>
              <a:latin typeface="YS Tex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34343C"/>
              </a:solidFill>
              <a:effectLst/>
              <a:latin typeface="YS Tex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ru-RU" sz="1200" b="1" dirty="0" smtClean="0">
              <a:solidFill>
                <a:srgbClr val="34343C"/>
              </a:solidFill>
              <a:latin typeface="YS Tex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14446" y="4912054"/>
            <a:ext cx="1148687" cy="172303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884523" y="2696974"/>
            <a:ext cx="50373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Комплексная диагностика (Многоуровневый личностный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опросник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«Адаптивность» А.Г.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Маклакова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С.В.Чернянина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опросник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выявления тревожности у педагогов (Модификация для педагогов на основе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Спилбергера</a:t>
            </a:r>
            <a:r>
              <a:rPr lang="ru-RU" sz="1200" dirty="0" smtClean="0"/>
              <a:t>)</a:t>
            </a:r>
            <a:endParaRPr lang="ru-RU" sz="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97038" y="1748544"/>
            <a:ext cx="36030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34343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Наблюдение и общение, без жёстких инструкций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83772" y="5331347"/>
            <a:ext cx="42762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«Карта профессионального роста» (дефициты и интересы)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2" name="Picture 10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6524" y="3240375"/>
            <a:ext cx="1435897" cy="1435897"/>
          </a:xfrm>
          <a:prstGeom prst="rect">
            <a:avLst/>
          </a:prstGeom>
          <a:noFill/>
        </p:spPr>
      </p:pic>
      <p:pic>
        <p:nvPicPr>
          <p:cNvPr id="13324" name="Picture 12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9783" y="1528734"/>
            <a:ext cx="1495201" cy="1495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229909"/>
              </p:ext>
            </p:extLst>
          </p:nvPr>
        </p:nvGraphicFramePr>
        <p:xfrm>
          <a:off x="4" y="0"/>
          <a:ext cx="12191995" cy="685800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860523"/>
                <a:gridCol w="2582868"/>
                <a:gridCol w="2076158"/>
                <a:gridCol w="2339439"/>
                <a:gridCol w="3333007"/>
              </a:tblGrid>
              <a:tr h="23044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Типаж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045" marR="450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Портрет (как мы его видим)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045" marR="450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</a:t>
                      </a:r>
                      <a:endParaRPr lang="ru-RU" sz="2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зона роста)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045" marR="450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что </a:t>
                      </a: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опереться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045" marR="4504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Рекомендуемая роль </a:t>
                      </a: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наставника/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Практические шаги (форма работы с наставником)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045" marR="45045" marT="0" marB="0"/>
                </a:tc>
              </a:tr>
              <a:tr h="45535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«Теоретик»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045" marR="45045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Отлично знает ФОП ДО, ФГОС ДО, методики, технологии, но скован, боится отойти от конспекта, теряется в нестандартных ситуациях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045" marR="450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Гибкость, спонтанность, живое общение с детьми вне занятий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45" marR="450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Глубокие знания, грамотная речь, может научить других теории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45" marR="450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«Практик» (показать, как теория работает в жизни)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45" marR="45045" marT="0" marB="0"/>
                </a:tc>
              </a:tr>
            </a:tbl>
          </a:graphicData>
        </a:graphic>
      </p:graphicFrame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3382131"/>
            <a:ext cx="1816924" cy="168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8539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5665" y="355222"/>
            <a:ext cx="7454146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ru-RU" sz="31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ПРАКТИКО-ОРИЕНТИРОВАННЫЙ</a:t>
            </a:r>
          </a:p>
          <a:p>
            <a:pPr marL="0" indent="0" algn="l">
              <a:lnSpc>
                <a:spcPts val="3900"/>
              </a:lnSpc>
              <a:buNone/>
            </a:pPr>
            <a:r>
              <a:rPr lang="en-US" sz="31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ИНДИВИДУАЛЬНЫЙ МАРШРУТ </a:t>
            </a:r>
            <a:endParaRPr lang="ru-RU" sz="3100" b="1" dirty="0" smtClean="0">
              <a:solidFill>
                <a:srgbClr val="000000"/>
              </a:solidFill>
              <a:latin typeface="Times New Roman" panose="02020603050405020304" pitchFamily="18" charset="0"/>
              <a:ea typeface="Inter Bol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3900"/>
              </a:lnSpc>
              <a:buNone/>
            </a:pPr>
            <a:r>
              <a:rPr lang="en-US" sz="31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РАЗВИТИЯ</a:t>
            </a:r>
            <a:endParaRPr lang="ru-RU" sz="3100" b="1" dirty="0" smtClean="0">
              <a:solidFill>
                <a:srgbClr val="000000"/>
              </a:solidFill>
              <a:latin typeface="Times New Roman" panose="02020603050405020304" pitchFamily="18" charset="0"/>
              <a:ea typeface="Inter Bol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3900"/>
              </a:lnSpc>
              <a:buNone/>
            </a:pPr>
            <a:endParaRPr lang="en-US" sz="3100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877" t="30204" b="31445"/>
          <a:stretch/>
        </p:blipFill>
        <p:spPr bwMode="auto">
          <a:xfrm>
            <a:off x="350750" y="3229415"/>
            <a:ext cx="3163318" cy="249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78" t="28818" r="56032" b="27338"/>
          <a:stretch/>
        </p:blipFill>
        <p:spPr bwMode="auto">
          <a:xfrm>
            <a:off x="3648675" y="3429000"/>
            <a:ext cx="2698229" cy="284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16143" y="1993776"/>
            <a:ext cx="6383063" cy="4234696"/>
            <a:chOff x="216143" y="1993776"/>
            <a:chExt cx="6383063" cy="4234696"/>
          </a:xfrm>
        </p:grpSpPr>
        <p:pic>
          <p:nvPicPr>
            <p:cNvPr id="17" name="Рисунок 16"/>
            <p:cNvPicPr/>
            <p:nvPr/>
          </p:nvPicPr>
          <p:blipFill rotWithShape="1">
            <a:blip r:embed="rId4"/>
            <a:srcRect l="-1306" t="40339" r="1306" b="-4216"/>
            <a:stretch/>
          </p:blipFill>
          <p:spPr bwMode="auto">
            <a:xfrm>
              <a:off x="216143" y="1993776"/>
              <a:ext cx="6383063" cy="243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" descr="Picture background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4877" t="30204" b="31445"/>
            <a:stretch/>
          </p:blipFill>
          <p:spPr bwMode="auto">
            <a:xfrm>
              <a:off x="350750" y="3180755"/>
              <a:ext cx="3163318" cy="2491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Picture background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478" t="28818" r="56032" b="27338"/>
            <a:stretch/>
          </p:blipFill>
          <p:spPr bwMode="auto">
            <a:xfrm>
              <a:off x="3648675" y="3380340"/>
              <a:ext cx="2698229" cy="28481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/>
          <p:cNvGrpSpPr/>
          <p:nvPr/>
        </p:nvGrpSpPr>
        <p:grpSpPr>
          <a:xfrm>
            <a:off x="0" y="628650"/>
            <a:ext cx="12192000" cy="5648325"/>
            <a:chOff x="0" y="752475"/>
            <a:chExt cx="12192000" cy="5648325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4039579" y="1176327"/>
              <a:ext cx="4125027" cy="4422132"/>
              <a:chOff x="4582504" y="1004877"/>
              <a:chExt cx="4125027" cy="4422132"/>
            </a:xfrm>
          </p:grpSpPr>
          <p:pic>
            <p:nvPicPr>
              <p:cNvPr id="36866" name="Picture 2" descr="Picture background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3379" r="3340"/>
              <a:stretch>
                <a:fillRect/>
              </a:stretch>
            </p:blipFill>
            <p:spPr bwMode="auto">
              <a:xfrm>
                <a:off x="4582504" y="1004877"/>
                <a:ext cx="4125027" cy="4422132"/>
              </a:xfrm>
              <a:prstGeom prst="rect">
                <a:avLst/>
              </a:prstGeom>
              <a:noFill/>
            </p:spPr>
          </p:pic>
          <p:sp>
            <p:nvSpPr>
              <p:cNvPr id="8" name="TextBox 7"/>
              <p:cNvSpPr txBox="1"/>
              <p:nvPr/>
            </p:nvSpPr>
            <p:spPr>
              <a:xfrm rot="20122309">
                <a:off x="5311587" y="1799964"/>
                <a:ext cx="14321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ДИАЛОГ</a:t>
                </a:r>
                <a:endParaRPr lang="ru-RU" sz="2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 rot="3284610">
                <a:off x="6972300" y="2353234"/>
                <a:ext cx="162709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ПРАКТИКА</a:t>
                </a:r>
                <a:endParaRPr lang="ru-RU" sz="2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 rot="19308790">
                <a:off x="6266329" y="4087906"/>
                <a:ext cx="199016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РЕФЛЕКСИЯ</a:t>
                </a:r>
                <a:endParaRPr lang="ru-RU" sz="2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 rot="3318598">
                <a:off x="4450976" y="3657599"/>
                <a:ext cx="22389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МАСТЕРСТВО</a:t>
                </a:r>
                <a:endParaRPr lang="ru-RU" sz="20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3" name="Пятиугольник 12"/>
            <p:cNvSpPr/>
            <p:nvPr/>
          </p:nvSpPr>
          <p:spPr>
            <a:xfrm>
              <a:off x="133351" y="752475"/>
              <a:ext cx="4581526" cy="2266950"/>
            </a:xfrm>
            <a:prstGeom prst="homePlat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0" y="1444844"/>
              <a:ext cx="455295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latin typeface="Times New Roman" panose="02020603050405020304" pitchFamily="18" charset="0"/>
                  <a:ea typeface="Inter Bold" pitchFamily="34" charset="-122"/>
                  <a:cs typeface="Times New Roman" panose="02020603050405020304" pitchFamily="18" charset="0"/>
                </a:rPr>
                <a:t>ПРОФЕССИОНАЛЬНЫЙ ФУНДАМЕНТ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Пятиугольник 14"/>
            <p:cNvSpPr/>
            <p:nvPr/>
          </p:nvSpPr>
          <p:spPr>
            <a:xfrm rot="10800000">
              <a:off x="7410449" y="752475"/>
              <a:ext cx="4572001" cy="2266950"/>
            </a:xfrm>
            <a:prstGeom prst="homePlat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ятиугольник 16"/>
            <p:cNvSpPr/>
            <p:nvPr/>
          </p:nvSpPr>
          <p:spPr>
            <a:xfrm>
              <a:off x="190500" y="4133850"/>
              <a:ext cx="4572001" cy="2266950"/>
            </a:xfrm>
            <a:prstGeom prst="homePlat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ятиугольник 17"/>
            <p:cNvSpPr/>
            <p:nvPr/>
          </p:nvSpPr>
          <p:spPr>
            <a:xfrm rot="10800000">
              <a:off x="7353298" y="4124325"/>
              <a:ext cx="4714876" cy="2266950"/>
            </a:xfrm>
            <a:prstGeom prst="homePlat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8055380" y="1301969"/>
              <a:ext cx="3759555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272525"/>
                  </a:solidFill>
                  <a:latin typeface="Times New Roman" panose="02020603050405020304" pitchFamily="18" charset="0"/>
                  <a:ea typeface="Inter Bold" pitchFamily="34" charset="-122"/>
                  <a:cs typeface="Times New Roman" panose="02020603050405020304" pitchFamily="18" charset="0"/>
                </a:rPr>
                <a:t>МАГИЯ КОНТАКТА </a:t>
              </a:r>
              <a:endParaRPr lang="ru-RU" sz="2800" b="1" dirty="0" smtClean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endParaRPr>
            </a:p>
            <a:p>
              <a:pPr algn="ctr"/>
              <a:r>
                <a:rPr lang="en-US" sz="2800" b="1" dirty="0" smtClean="0">
                  <a:solidFill>
                    <a:srgbClr val="272525"/>
                  </a:solidFill>
                  <a:latin typeface="Times New Roman" panose="02020603050405020304" pitchFamily="18" charset="0"/>
                  <a:ea typeface="Inter Bold" pitchFamily="34" charset="-122"/>
                  <a:cs typeface="Times New Roman" panose="02020603050405020304" pitchFamily="18" charset="0"/>
                </a:rPr>
                <a:t>С ДЕТЬМИ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7653771" y="4721444"/>
              <a:ext cx="4538229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272525"/>
                  </a:solidFill>
                  <a:latin typeface="Times New Roman" panose="02020603050405020304" pitchFamily="18" charset="0"/>
                  <a:ea typeface="Inter Bold" pitchFamily="34" charset="-122"/>
                  <a:cs typeface="Times New Roman" panose="02020603050405020304" pitchFamily="18" charset="0"/>
                </a:rPr>
                <a:t>ДИАЛОГ С КОЛЛЕГАМИ</a:t>
              </a:r>
              <a:endParaRPr lang="ru-RU" sz="2800" b="1" dirty="0" smtClean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endParaRPr>
            </a:p>
            <a:p>
              <a:pPr algn="ctr"/>
              <a:r>
                <a:rPr lang="en-US" sz="2800" b="1" dirty="0" smtClean="0">
                  <a:solidFill>
                    <a:srgbClr val="272525"/>
                  </a:solidFill>
                  <a:latin typeface="Times New Roman" panose="02020603050405020304" pitchFamily="18" charset="0"/>
                  <a:ea typeface="Inter Bold" pitchFamily="34" charset="-122"/>
                  <a:cs typeface="Times New Roman" panose="02020603050405020304" pitchFamily="18" charset="0"/>
                </a:rPr>
                <a:t> И РОДИТЕЛЯМИ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740040" y="4711919"/>
              <a:ext cx="2898870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272525"/>
                  </a:solidFill>
                  <a:latin typeface="Times New Roman" panose="02020603050405020304" pitchFamily="18" charset="0"/>
                  <a:ea typeface="Inter Bold" pitchFamily="34" charset="-122"/>
                  <a:cs typeface="Times New Roman" panose="02020603050405020304" pitchFamily="18" charset="0"/>
                </a:rPr>
                <a:t>ТВОРЧЕСКАЯ </a:t>
              </a:r>
              <a:endParaRPr lang="ru-RU" sz="2800" b="1" dirty="0" smtClean="0">
                <a:solidFill>
                  <a:srgbClr val="272525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endParaRPr>
            </a:p>
            <a:p>
              <a:pPr algn="ctr"/>
              <a:r>
                <a:rPr lang="en-US" sz="2800" b="1" dirty="0" smtClean="0">
                  <a:solidFill>
                    <a:srgbClr val="272525"/>
                  </a:solidFill>
                  <a:latin typeface="Times New Roman" panose="02020603050405020304" pitchFamily="18" charset="0"/>
                  <a:ea typeface="Inter Bold" pitchFamily="34" charset="-122"/>
                  <a:cs typeface="Times New Roman" panose="02020603050405020304" pitchFamily="18" charset="0"/>
                </a:rPr>
                <a:t>ЛАБОРАТОРИЯ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19505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1: «ПРОФЕССИОНАЛЬНЫЙ ФУНДАМЕНТ: ДОКУМЕНТАЦИЯ И ПЛАНИРОВАНИЕ»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0" y="4665706"/>
            <a:ext cx="2190750" cy="16080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44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82099" y="2116196"/>
            <a:ext cx="1374775" cy="20367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246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8" name="AutoShape 8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50" name="AutoShape 10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86650" y="4414220"/>
            <a:ext cx="1600200" cy="221517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255" name="AutoShape 15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6" name="Picture 1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" y="1924050"/>
            <a:ext cx="6753225" cy="465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2350230" y="5473184"/>
            <a:ext cx="28899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Нормативная база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(Законодательная основа)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40919" y="3977759"/>
            <a:ext cx="35461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Локальные акты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организации (Документы ДОУ)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315344" y="2615684"/>
            <a:ext cx="140307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Рабочие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документы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педагога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4255" y="1757546"/>
            <a:ext cx="2203284" cy="148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1779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6325" y="483878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2: «МАГИЯ КОНТАКТА: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КОММУНИКАЦИЯ С ДЕТЬМИ»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238624" y="1952624"/>
          <a:ext cx="7477126" cy="4419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" y="1914524"/>
            <a:ext cx="3314700" cy="4243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343649" y="1591358"/>
            <a:ext cx="5610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Компоненты коммуникации с детьми в образовательной деятельности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822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9305" t="14761" r="8480" b="6798"/>
          <a:stretch>
            <a:fillRect/>
          </a:stretch>
        </p:blipFill>
        <p:spPr bwMode="auto">
          <a:xfrm>
            <a:off x="0" y="0"/>
            <a:ext cx="1586958" cy="1514104"/>
          </a:xfrm>
          <a:prstGeom prst="rect">
            <a:avLst/>
          </a:prstGeom>
          <a:noFill/>
        </p:spPr>
      </p:pic>
      <p:grpSp>
        <p:nvGrpSpPr>
          <p:cNvPr id="22" name="Группа 21"/>
          <p:cNvGrpSpPr/>
          <p:nvPr/>
        </p:nvGrpSpPr>
        <p:grpSpPr>
          <a:xfrm>
            <a:off x="771896" y="1686295"/>
            <a:ext cx="10743211" cy="5171705"/>
            <a:chOff x="771896" y="1686295"/>
            <a:chExt cx="10743211" cy="5171705"/>
          </a:xfrm>
        </p:grpSpPr>
        <p:pic>
          <p:nvPicPr>
            <p:cNvPr id="15" name="Picture 4" descr="Picture background"/>
            <p:cNvPicPr>
              <a:picLocks noChangeAspect="1" noChangeArrowheads="1"/>
            </p:cNvPicPr>
            <p:nvPr/>
          </p:nvPicPr>
          <p:blipFill>
            <a:blip r:embed="rId3"/>
            <a:srcRect l="28460" t="21526" r="27923" b="22980"/>
            <a:stretch>
              <a:fillRect/>
            </a:stretch>
          </p:blipFill>
          <p:spPr bwMode="auto">
            <a:xfrm>
              <a:off x="7837714" y="4560477"/>
              <a:ext cx="2256312" cy="2297523"/>
            </a:xfrm>
            <a:prstGeom prst="rect">
              <a:avLst/>
            </a:prstGeom>
            <a:noFill/>
          </p:spPr>
        </p:pic>
        <p:pic>
          <p:nvPicPr>
            <p:cNvPr id="17" name="Picture 4" descr="Picture background"/>
            <p:cNvPicPr>
              <a:picLocks noChangeAspect="1" noChangeArrowheads="1"/>
            </p:cNvPicPr>
            <p:nvPr/>
          </p:nvPicPr>
          <p:blipFill>
            <a:blip r:embed="rId3"/>
            <a:srcRect l="28460" t="21526" r="27923" b="22980"/>
            <a:stretch>
              <a:fillRect/>
            </a:stretch>
          </p:blipFill>
          <p:spPr bwMode="auto">
            <a:xfrm>
              <a:off x="6685808" y="1764706"/>
              <a:ext cx="2208810" cy="2249153"/>
            </a:xfrm>
            <a:prstGeom prst="rect">
              <a:avLst/>
            </a:prstGeom>
            <a:noFill/>
          </p:spPr>
        </p:pic>
        <p:pic>
          <p:nvPicPr>
            <p:cNvPr id="16" name="Picture 4" descr="Picture background"/>
            <p:cNvPicPr>
              <a:picLocks noChangeAspect="1" noChangeArrowheads="1"/>
            </p:cNvPicPr>
            <p:nvPr/>
          </p:nvPicPr>
          <p:blipFill>
            <a:blip r:embed="rId3"/>
            <a:srcRect l="27929" t="21526" r="27923" b="24224"/>
            <a:stretch>
              <a:fillRect/>
            </a:stretch>
          </p:blipFill>
          <p:spPr bwMode="auto">
            <a:xfrm>
              <a:off x="8882743" y="2030679"/>
              <a:ext cx="2632364" cy="2588822"/>
            </a:xfrm>
            <a:prstGeom prst="rect">
              <a:avLst/>
            </a:prstGeom>
            <a:noFill/>
          </p:spPr>
        </p:pic>
        <p:pic>
          <p:nvPicPr>
            <p:cNvPr id="14" name="Picture 4" descr="Picture background"/>
            <p:cNvPicPr>
              <a:picLocks noChangeAspect="1" noChangeArrowheads="1"/>
            </p:cNvPicPr>
            <p:nvPr/>
          </p:nvPicPr>
          <p:blipFill>
            <a:blip r:embed="rId3"/>
            <a:srcRect l="28460" t="21526" r="27923" b="22980"/>
            <a:stretch>
              <a:fillRect/>
            </a:stretch>
          </p:blipFill>
          <p:spPr bwMode="auto">
            <a:xfrm>
              <a:off x="1341912" y="4524499"/>
              <a:ext cx="2291645" cy="2333501"/>
            </a:xfrm>
            <a:prstGeom prst="rect">
              <a:avLst/>
            </a:prstGeom>
            <a:noFill/>
          </p:spPr>
        </p:pic>
        <p:pic>
          <p:nvPicPr>
            <p:cNvPr id="13" name="Picture 4" descr="Picture background"/>
            <p:cNvPicPr>
              <a:picLocks noChangeAspect="1" noChangeArrowheads="1"/>
            </p:cNvPicPr>
            <p:nvPr/>
          </p:nvPicPr>
          <p:blipFill>
            <a:blip r:embed="rId3"/>
            <a:srcRect l="28460" t="21526" r="27923" b="22980"/>
            <a:stretch>
              <a:fillRect/>
            </a:stretch>
          </p:blipFill>
          <p:spPr bwMode="auto">
            <a:xfrm>
              <a:off x="4023757" y="1828801"/>
              <a:ext cx="2003974" cy="2040576"/>
            </a:xfrm>
            <a:prstGeom prst="rect">
              <a:avLst/>
            </a:prstGeom>
            <a:noFill/>
          </p:spPr>
        </p:pic>
        <p:pic>
          <p:nvPicPr>
            <p:cNvPr id="8196" name="Picture 4" descr="Picture background"/>
            <p:cNvPicPr>
              <a:picLocks noChangeAspect="1" noChangeArrowheads="1"/>
            </p:cNvPicPr>
            <p:nvPr/>
          </p:nvPicPr>
          <p:blipFill>
            <a:blip r:embed="rId3"/>
            <a:srcRect l="28460" t="21526" r="27923" b="22980"/>
            <a:stretch>
              <a:fillRect/>
            </a:stretch>
          </p:blipFill>
          <p:spPr bwMode="auto">
            <a:xfrm>
              <a:off x="771896" y="1686295"/>
              <a:ext cx="2600696" cy="2648197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3: «МАГИЯ КОНТАКТА.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 С КОЛЛЕГАМИ И РОДИТЕЛЯМИ»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4395" y="5235522"/>
            <a:ext cx="35507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Тандем-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проведение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43935" y="3066203"/>
            <a:ext cx="20308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Ролевая игра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18499" y="2448687"/>
            <a:ext cx="16369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Банк фраз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1273" y="2470067"/>
            <a:ext cx="2398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Скетчи с наставником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83229" y="2244436"/>
            <a:ext cx="2208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Мини-совещание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90213" y="5462649"/>
            <a:ext cx="2327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Консультации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0125" y="3970174"/>
            <a:ext cx="2838202" cy="28482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5537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775" y="52705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4: «Творческая лаборатория: проектирование и реализация образовательного события»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69371" y="2458191"/>
            <a:ext cx="4167785" cy="3396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0390" y="1954923"/>
            <a:ext cx="5510975" cy="4693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25519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1" descr="preencoded.png"/>
          <p:cNvPicPr>
            <a:picLocks noChangeAspect="1"/>
          </p:cNvPicPr>
          <p:nvPr/>
        </p:nvPicPr>
        <p:blipFill rotWithShape="1">
          <a:blip r:embed="rId2" cstate="print"/>
          <a:srcRect t="18854"/>
          <a:stretch/>
        </p:blipFill>
        <p:spPr>
          <a:xfrm>
            <a:off x="0" y="843577"/>
            <a:ext cx="1909408" cy="2065878"/>
          </a:xfrm>
          <a:prstGeom prst="rect">
            <a:avLst/>
          </a:prstGeom>
        </p:spPr>
      </p:pic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358" t="18175" r="15777" b="18645"/>
          <a:stretch>
            <a:fillRect/>
          </a:stretch>
        </p:blipFill>
        <p:spPr bwMode="auto">
          <a:xfrm>
            <a:off x="1983178" y="1710740"/>
            <a:ext cx="8847118" cy="5147260"/>
          </a:xfrm>
          <a:prstGeom prst="rect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472540" y="522514"/>
            <a:ext cx="10023764" cy="1322553"/>
          </a:xfrm>
        </p:spPr>
        <p:txBody>
          <a:bodyPr>
            <a:normAutofit fontScale="90000"/>
          </a:bodyPr>
          <a:lstStyle/>
          <a:p>
            <a:pPr lvl="0" indent="450850" algn="ctr" fontAlgn="base">
              <a:lnSpc>
                <a:spcPct val="100000"/>
              </a:lnSpc>
              <a:spcAft>
                <a:spcPct val="0"/>
              </a:spcAft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БАНК ФРАЗ: КАК ОТВЕЧАТЬ НА ЧАСТЫЕ ВОПРОСЫ РОДИТЕЛЕЙ ДОШКОЛЬНИКОВ</a:t>
            </a:r>
            <a:r>
              <a:rPr lang="ru-RU" sz="5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5400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230089" y="2113809"/>
            <a:ext cx="3206337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И ПОДГОТОВКА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 ШКОЛЕ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89199" y="2626818"/>
            <a:ext cx="21691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ПОВЕДЕНИЕ И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ЭМОЦИИ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23959" y="3802475"/>
            <a:ext cx="29450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РЕЖИМ И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САМОСТОЯТЕЛЬНОСТЬ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81366" y="5132511"/>
            <a:ext cx="283763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ОБЩЕНИЕ СО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СВЕРСТНИКАМИ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СОЦИАЛИЗАЦИЯ 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934649" y="3754973"/>
            <a:ext cx="28136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ВЗАИМОДЕЙСТВИЕ 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ПЕДАГОГОМ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3170712" y="5189518"/>
            <a:ext cx="230467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АНТИФРАЗЫ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086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5757552" y="4760025"/>
            <a:ext cx="5559631" cy="1735777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5733803" y="3038104"/>
            <a:ext cx="4108862" cy="133003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735782" y="1389413"/>
            <a:ext cx="4108862" cy="133003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Точка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Б и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Новые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Горизонты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 rotWithShape="1">
          <a:blip r:embed="rId2" cstate="print"/>
          <a:srcRect t="22053"/>
          <a:stretch/>
        </p:blipFill>
        <p:spPr>
          <a:xfrm>
            <a:off x="304800" y="1690688"/>
            <a:ext cx="4955969" cy="46094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91200" y="1448790"/>
            <a:ext cx="6096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ОЦЕНКА</a:t>
            </a:r>
            <a:endParaRPr lang="ru-RU" sz="2800" b="1" dirty="0" smtClean="0">
              <a:solidFill>
                <a:srgbClr val="27252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algn="just"/>
            <a:r>
              <a:rPr lang="en-US" sz="2800" b="1" dirty="0" smtClean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ДОСТИЖЕНИЙ</a:t>
            </a:r>
            <a:endParaRPr lang="ru-RU" sz="2800" b="1" dirty="0" smtClean="0">
              <a:solidFill>
                <a:srgbClr val="27252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algn="just"/>
            <a:endParaRPr lang="ru-RU" sz="3600" b="1" dirty="0" smtClean="0">
              <a:solidFill>
                <a:srgbClr val="27252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q"/>
            </a:pPr>
            <a:endParaRPr lang="ru-RU" sz="2800" b="1" dirty="0" smtClean="0">
              <a:solidFill>
                <a:srgbClr val="27252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ФИКСАЦИЯ </a:t>
            </a:r>
            <a:endParaRPr lang="ru-RU" sz="2800" b="1" dirty="0" smtClean="0">
              <a:solidFill>
                <a:srgbClr val="27252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algn="just"/>
            <a:r>
              <a:rPr lang="en-US" sz="2800" b="1" dirty="0" smtClean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РЕЗУЛЬТАТОВ </a:t>
            </a:r>
            <a:endParaRPr lang="ru-RU" sz="2800" b="1" dirty="0" smtClean="0">
              <a:solidFill>
                <a:srgbClr val="27252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algn="just"/>
            <a:endParaRPr lang="ru-RU" sz="3600" b="1" dirty="0" smtClean="0">
              <a:solidFill>
                <a:srgbClr val="27252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q"/>
            </a:pPr>
            <a:endParaRPr lang="ru-RU" sz="2800" b="1" dirty="0" smtClean="0">
              <a:solidFill>
                <a:srgbClr val="27252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ОПРЕДЕЛЕНИЕ ДАЛЬНЕЙШЕГО </a:t>
            </a:r>
            <a:endParaRPr lang="ru-RU" sz="2800" b="1" dirty="0" smtClean="0">
              <a:solidFill>
                <a:srgbClr val="27252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algn="just"/>
            <a:r>
              <a:rPr lang="en-US" sz="2800" b="1" dirty="0" smtClean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МАРШРУТА РАЗВИТИЯ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009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83771" y="2291938"/>
            <a:ext cx="5106390" cy="29569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819397"/>
            <a:ext cx="65195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Распределение педагогического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персонала по стажу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793667" y="2425536"/>
          <a:ext cx="509649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672447" y="900545"/>
            <a:ext cx="65195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Текучесть кадров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МАДОУ «Детский сад №5»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г. Стерлитамак РБ за 2025 -2026 гг.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6553199" y="2425534"/>
          <a:ext cx="5274623" cy="2858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15187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1398" y="727788"/>
            <a:ext cx="2283048" cy="300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91669" y="690464"/>
            <a:ext cx="2308143" cy="3183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60795" y="783114"/>
            <a:ext cx="2491727" cy="3108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8058" y="3722502"/>
            <a:ext cx="2410473" cy="3135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59216" y="3664069"/>
            <a:ext cx="2352416" cy="3193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8977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8180" y="13294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Пусть </a:t>
            </a:r>
            <a:r>
              <a:rPr lang="ru-RU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опытные </a:t>
            </a:r>
            <a:r>
              <a:rPr lang="ru-RU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руки наставника всегда мягко направляют, а молодые сердца горят желанием </a:t>
            </a:r>
            <a:r>
              <a:rPr lang="ru-RU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творить</a:t>
            </a:r>
            <a:endParaRPr lang="ru-RU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5390" y="2110558"/>
            <a:ext cx="5568846" cy="474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55710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ИНДИВИДУАЛЬНОГО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МАРШРУТА МОЛОДОГО ПЕДАГОГА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«ОТ ДИАЛОГА К МАСТЕРСТВУ»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4721" y="201199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нужный материал и сохраните его или забери всё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0011" y="2518912"/>
            <a:ext cx="1298635" cy="12986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6430" y="3864503"/>
            <a:ext cx="2613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Анкета для первичного диалога с наставляемым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19910" y="2518912"/>
            <a:ext cx="1282820" cy="12828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93698" y="3959525"/>
            <a:ext cx="2846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Карта типажей молодого педагога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3871" y="2523474"/>
            <a:ext cx="1278258" cy="127825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42185" y="3936669"/>
            <a:ext cx="2527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Чек-лист наставника /правила тандема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32519" y="2511433"/>
            <a:ext cx="1259457" cy="125945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14807" y="3864503"/>
            <a:ext cx="27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Как правильно отвечать на вопросы родителей/</a:t>
            </a:r>
            <a:r>
              <a:rPr lang="ru-RU" dirty="0" err="1" smtClean="0"/>
              <a:t>антифразы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25117" y="102623"/>
            <a:ext cx="2039360" cy="203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63879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1406</TotalTime>
  <Words>686</Words>
  <Application>Microsoft Office PowerPoint</Application>
  <PresentationFormat>Произвольный</PresentationFormat>
  <Paragraphs>163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ОТ ДИАЛОГА К МАСТЕРСТВУ: ИНДИВИДУАЛЬНЫЙ МАРШРУТ МОЛОДОГО ПЕДАГОГА </vt:lpstr>
      <vt:lpstr>Слайд 2</vt:lpstr>
      <vt:lpstr>Слайд 3</vt:lpstr>
      <vt:lpstr>Слайд 4</vt:lpstr>
      <vt:lpstr>Слайд 5</vt:lpstr>
      <vt:lpstr>Риски наставничества</vt:lpstr>
      <vt:lpstr>ФИЛОСОФИЯ ДИАЛОГА</vt:lpstr>
      <vt:lpstr>Слайд 8</vt:lpstr>
      <vt:lpstr>Слайд 9</vt:lpstr>
      <vt:lpstr>Слайд 10</vt:lpstr>
      <vt:lpstr>Слайд 11</vt:lpstr>
      <vt:lpstr>Слайд 12</vt:lpstr>
      <vt:lpstr>МОДУЛЬ 1: «ПРОФЕССИОНАЛЬНЫЙ ФУНДАМЕНТ: ДОКУМЕНТАЦИЯ И ПЛАНИРОВАНИЕ»</vt:lpstr>
      <vt:lpstr>МОДУЛЬ 2: «МАГИЯ КОНТАКТА:  КОММУНИКАЦИЯ С ДЕТЬМИ» </vt:lpstr>
      <vt:lpstr>МОДУЛЬ 3: «МАГИЯ КОНТАКТА.  ДИАЛОГ С КОЛЛЕГАМИ И РОДИТЕЛЯМИ»</vt:lpstr>
      <vt:lpstr>Модуль 4: «Творческая лаборатория: проектирование и реализация образовательного события» </vt:lpstr>
      <vt:lpstr> БАНК ФРАЗ: КАК ОТВЕЧАТЬ НА ЧАСТЫЕ ВОПРОСЫ РОДИТЕЛЕЙ ДОШКОЛЬНИКОВ </vt:lpstr>
      <vt:lpstr>Точка Б и Новые Горизонты </vt:lpstr>
      <vt:lpstr>Слайд 19</vt:lpstr>
      <vt:lpstr>Слайд 20</vt:lpstr>
      <vt:lpstr>Слайд 21</vt:lpstr>
      <vt:lpstr>МАТЕРИАЛЫ ИНДИВИДУАЛЬНОГО  МАРШРУТА МОЛОДОГО ПЕДАГОГА  «ОТ ДИАЛОГА К МАСТЕРСТВУ»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«ОТ ДИАЛОГА К МАСТЕРСТВУ: ИНДИВИДУАЛЬНЫЙ МАРШРУТ МОЛОДОГО ПЕДАГОГА»</dc:title>
  <dc:creator>1 1</dc:creator>
  <cp:lastModifiedBy>МОРОЗОВА ОА</cp:lastModifiedBy>
  <cp:revision>109</cp:revision>
  <dcterms:created xsi:type="dcterms:W3CDTF">2026-02-24T19:35:36Z</dcterms:created>
  <dcterms:modified xsi:type="dcterms:W3CDTF">2026-10-15T10:03:25Z</dcterms:modified>
</cp:coreProperties>
</file>