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72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03520"/>
            <a:ext cx="12191695" cy="73152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09728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  <a:latin typeface="Calibri"/>
              </a:defRPr>
            </a:pPr>
            <a:r>
              <a:t>Формирование целостной</a:t>
            </a:r>
            <a:br/>
            <a:r>
              <a:t>научной картины мира</a:t>
            </a:r>
            <a:br/>
            <a:r>
              <a:t>на уроках химии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AACCEE"/>
                </a:solidFill>
                <a:latin typeface="Calibri"/>
              </a:defRPr>
            </a:pPr>
            <a:r>
              <a:t>Ориентир: информационно-методическое письмо об особенностях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AACCEE"/>
                </a:solidFill>
                <a:latin typeface="Calibri"/>
              </a:defRPr>
            </a:pPr>
            <a:r>
              <a:t>преподавания учебного предмета «Химия» в 2026/2027 учебном 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9212" y="5486400"/>
            <a:ext cx="4166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88AACC"/>
                </a:solidFill>
                <a:latin typeface="Calibri"/>
              </a:defRPr>
            </a:pPr>
            <a:r>
              <a:rPr lang="ru-RU" dirty="0"/>
              <a:t>Методист МБОУ  ДО НИМЦ ГО </a:t>
            </a:r>
            <a:r>
              <a:rPr dirty="0"/>
              <a:t> г. </a:t>
            </a:r>
            <a:r>
              <a:rPr dirty="0" err="1"/>
              <a:t>Уфа</a:t>
            </a:r>
            <a:r>
              <a:rPr lang="ru-RU" dirty="0"/>
              <a:t> РБ</a:t>
            </a:r>
          </a:p>
          <a:p>
            <a:pPr algn="ctr">
              <a:defRPr sz="1400" b="0">
                <a:solidFill>
                  <a:srgbClr val="88AACC"/>
                </a:solidFill>
                <a:latin typeface="Calibri"/>
              </a:defRPr>
            </a:pPr>
            <a:r>
              <a:rPr lang="ru-RU" dirty="0"/>
              <a:t> </a:t>
            </a:r>
            <a:r>
              <a:rPr lang="ru-RU" dirty="0" err="1"/>
              <a:t>Фазлыева</a:t>
            </a:r>
            <a:r>
              <a:rPr lang="ru-RU" dirty="0"/>
              <a:t> Г.З. </a:t>
            </a:r>
            <a:r>
              <a:rPr dirty="0"/>
              <a:t>  2026</a:t>
            </a:r>
            <a:r>
              <a:rPr lang="ru-RU" dirty="0"/>
              <a:t> год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Почему именно сейчас?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63040"/>
            <a:ext cx="10972800" cy="1097280"/>
          </a:xfrm>
          <a:prstGeom prst="rect">
            <a:avLst/>
          </a:prstGeom>
          <a:solidFill>
            <a:srgbClr val="E8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10607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B3A5C"/>
                </a:solidFill>
                <a:latin typeface="Calibri"/>
              </a:defRPr>
            </a:pPr>
            <a:r>
              <a:rPr sz="2400" dirty="0"/>
              <a:t>«</a:t>
            </a:r>
            <a:r>
              <a:rPr sz="2400" dirty="0" err="1"/>
              <a:t>Особое</a:t>
            </a:r>
            <a:r>
              <a:rPr sz="2400" dirty="0"/>
              <a:t> </a:t>
            </a:r>
            <a:r>
              <a:rPr sz="2400" dirty="0" err="1"/>
              <a:t>внимание</a:t>
            </a:r>
            <a:r>
              <a:rPr sz="2400" dirty="0"/>
              <a:t> </a:t>
            </a:r>
            <a:r>
              <a:rPr sz="2400" dirty="0" err="1"/>
              <a:t>следует</a:t>
            </a:r>
            <a:r>
              <a:rPr sz="2400" dirty="0"/>
              <a:t> </a:t>
            </a:r>
            <a:r>
              <a:rPr sz="2400" dirty="0" err="1"/>
              <a:t>обратить</a:t>
            </a:r>
            <a:r>
              <a:rPr sz="2400" dirty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усиление</a:t>
            </a:r>
            <a:r>
              <a:rPr sz="2400" dirty="0"/>
              <a:t> </a:t>
            </a:r>
            <a:r>
              <a:rPr sz="2400" dirty="0" err="1"/>
              <a:t>преемственных</a:t>
            </a:r>
            <a:r>
              <a:rPr lang="ru-RU" sz="2400" dirty="0"/>
              <a:t> </a:t>
            </a:r>
            <a:r>
              <a:rPr sz="2400" dirty="0" err="1"/>
              <a:t>связей</a:t>
            </a:r>
            <a:r>
              <a:rPr sz="2400" dirty="0"/>
              <a:t> </a:t>
            </a:r>
            <a:r>
              <a:rPr sz="2400" dirty="0" err="1"/>
              <a:t>химии</a:t>
            </a:r>
            <a:r>
              <a:rPr sz="2400" dirty="0"/>
              <a:t> с </a:t>
            </a:r>
            <a:r>
              <a:rPr sz="2400" dirty="0" err="1"/>
              <a:t>физикой</a:t>
            </a:r>
            <a:r>
              <a:rPr sz="2400" dirty="0"/>
              <a:t>, </a:t>
            </a:r>
            <a:r>
              <a:rPr sz="2400" dirty="0" err="1"/>
              <a:t>биологией</a:t>
            </a:r>
            <a:r>
              <a:rPr sz="2400" dirty="0"/>
              <a:t> и </a:t>
            </a:r>
            <a:r>
              <a:rPr sz="2400" dirty="0" err="1"/>
              <a:t>математикой</a:t>
            </a:r>
            <a:r>
              <a:rPr sz="2400" dirty="0"/>
              <a:t>»</a:t>
            </a:r>
            <a:r>
              <a:rPr lang="ru-RU" sz="2400" dirty="0"/>
              <a:t>  </a:t>
            </a:r>
            <a:r>
              <a:rPr sz="2400" dirty="0"/>
              <a:t>— </a:t>
            </a:r>
            <a:r>
              <a:rPr sz="2400" dirty="0" err="1"/>
              <a:t>Информационно-методическое</a:t>
            </a:r>
            <a:r>
              <a:rPr sz="2400" dirty="0"/>
              <a:t> </a:t>
            </a:r>
            <a:r>
              <a:rPr sz="2400" dirty="0" err="1"/>
              <a:t>письмо</a:t>
            </a:r>
            <a:r>
              <a:rPr sz="2400" dirty="0"/>
              <a:t>, 2026/2027 </a:t>
            </a:r>
            <a:r>
              <a:rPr sz="2400" dirty="0" err="1"/>
              <a:t>уч</a:t>
            </a:r>
            <a:r>
              <a:rPr sz="2400" dirty="0"/>
              <a:t>. </a:t>
            </a:r>
            <a:r>
              <a:rPr sz="2400" dirty="0" err="1"/>
              <a:t>год</a:t>
            </a:r>
            <a:endParaRPr sz="2400" dirty="0"/>
          </a:p>
        </p:txBody>
      </p:sp>
      <p:sp>
        <p:nvSpPr>
          <p:cNvPr id="6" name="Rectangle 5"/>
          <p:cNvSpPr/>
          <p:nvPr/>
        </p:nvSpPr>
        <p:spPr>
          <a:xfrm>
            <a:off x="640080" y="2926080"/>
            <a:ext cx="3383280" cy="292608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2926080"/>
            <a:ext cx="3383280" cy="548640"/>
          </a:xfrm>
          <a:prstGeom prst="rect">
            <a:avLst/>
          </a:prstGeom>
          <a:solidFill>
            <a:srgbClr val="2E0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3383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Calibri"/>
              </a:defRPr>
            </a:pPr>
            <a:r>
              <a:rPr sz="1600" dirty="0" err="1"/>
              <a:t>Распоряжение</a:t>
            </a:r>
            <a:r>
              <a:rPr lang="ru-RU" sz="1600" dirty="0"/>
              <a:t> П</a:t>
            </a:r>
            <a:r>
              <a:rPr sz="1600" dirty="0" err="1"/>
              <a:t>равительства</a:t>
            </a:r>
            <a:r>
              <a:rPr sz="1600" dirty="0"/>
              <a:t> РФ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657600"/>
            <a:ext cx="30175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2000" dirty="0"/>
              <a:t>№ 3333-р </a:t>
            </a:r>
            <a:r>
              <a:rPr sz="2000" dirty="0" err="1"/>
              <a:t>от</a:t>
            </a:r>
            <a:r>
              <a:rPr sz="2000" dirty="0"/>
              <a:t> 19.11.2024: </a:t>
            </a:r>
            <a:r>
              <a:rPr sz="2000" dirty="0" err="1"/>
              <a:t>комплексный</a:t>
            </a:r>
            <a:r>
              <a:rPr sz="2000" dirty="0"/>
              <a:t> </a:t>
            </a:r>
            <a:r>
              <a:rPr sz="2000" dirty="0" err="1"/>
              <a:t>план</a:t>
            </a:r>
            <a:r>
              <a:rPr sz="2000" dirty="0"/>
              <a:t> </a:t>
            </a:r>
            <a:r>
              <a:rPr sz="2000" dirty="0" err="1"/>
              <a:t>мероприятий</a:t>
            </a:r>
            <a:r>
              <a:rPr sz="2000" dirty="0"/>
              <a:t> </a:t>
            </a:r>
            <a:r>
              <a:rPr sz="2000" dirty="0" err="1"/>
              <a:t>по</a:t>
            </a:r>
            <a:r>
              <a:rPr sz="2000" dirty="0"/>
              <a:t> </a:t>
            </a:r>
            <a:r>
              <a:rPr sz="2000" dirty="0" err="1"/>
              <a:t>повышению</a:t>
            </a:r>
            <a:r>
              <a:rPr sz="2000" dirty="0"/>
              <a:t> </a:t>
            </a:r>
            <a:r>
              <a:rPr sz="2000" dirty="0" err="1"/>
              <a:t>качества</a:t>
            </a:r>
            <a:r>
              <a:rPr sz="2000" dirty="0"/>
              <a:t> </a:t>
            </a:r>
            <a:r>
              <a:rPr sz="2000" dirty="0" err="1"/>
              <a:t>математического</a:t>
            </a:r>
            <a:r>
              <a:rPr sz="2000" dirty="0"/>
              <a:t> и </a:t>
            </a:r>
            <a:r>
              <a:rPr sz="2000" dirty="0" err="1"/>
              <a:t>естественно-научного</a:t>
            </a:r>
            <a:r>
              <a:rPr sz="2000" dirty="0"/>
              <a:t> </a:t>
            </a:r>
            <a:r>
              <a:rPr sz="2000" dirty="0" err="1"/>
              <a:t>образования</a:t>
            </a:r>
            <a:r>
              <a:rPr sz="2000" dirty="0"/>
              <a:t> </a:t>
            </a:r>
            <a:r>
              <a:rPr sz="2000" dirty="0" err="1"/>
              <a:t>до</a:t>
            </a:r>
            <a:r>
              <a:rPr sz="2000" dirty="0"/>
              <a:t> 2030 </a:t>
            </a:r>
            <a:r>
              <a:rPr sz="2000" dirty="0" err="1"/>
              <a:t>года</a:t>
            </a:r>
            <a:endParaRPr sz="2000" dirty="0"/>
          </a:p>
        </p:txBody>
      </p:sp>
      <p:sp>
        <p:nvSpPr>
          <p:cNvPr id="10" name="Rectangle 9"/>
          <p:cNvSpPr/>
          <p:nvPr/>
        </p:nvSpPr>
        <p:spPr>
          <a:xfrm>
            <a:off x="4434840" y="2926080"/>
            <a:ext cx="3383280" cy="292608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34840" y="2926080"/>
            <a:ext cx="3383280" cy="548640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34840" y="3017520"/>
            <a:ext cx="3383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Calibri"/>
              </a:defRPr>
            </a:pPr>
            <a:r>
              <a:rPr sz="1600" dirty="0" err="1"/>
              <a:t>Федеральные</a:t>
            </a:r>
            <a:r>
              <a:rPr sz="1600" dirty="0"/>
              <a:t> </a:t>
            </a:r>
            <a:r>
              <a:rPr sz="1600" dirty="0" err="1"/>
              <a:t>рабочие</a:t>
            </a:r>
            <a:r>
              <a:rPr sz="1600" dirty="0"/>
              <a:t> </a:t>
            </a:r>
            <a:r>
              <a:rPr sz="1600" dirty="0" err="1"/>
              <a:t>программы</a:t>
            </a:r>
            <a:endParaRPr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617720" y="3657600"/>
            <a:ext cx="30175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2000" dirty="0"/>
              <a:t>ФРП </a:t>
            </a:r>
            <a:r>
              <a:rPr sz="2000" dirty="0" err="1"/>
              <a:t>по</a:t>
            </a:r>
            <a:r>
              <a:rPr sz="2000" dirty="0"/>
              <a:t> </a:t>
            </a:r>
            <a:r>
              <a:rPr sz="2000" dirty="0" err="1"/>
              <a:t>химии</a:t>
            </a:r>
            <a:r>
              <a:rPr sz="2000" dirty="0"/>
              <a:t> </a:t>
            </a:r>
            <a:r>
              <a:rPr sz="2000" dirty="0" err="1"/>
              <a:t>разработаны</a:t>
            </a:r>
            <a:r>
              <a:rPr sz="2000" dirty="0"/>
              <a:t> с </a:t>
            </a:r>
            <a:r>
              <a:rPr sz="2000" dirty="0" err="1"/>
              <a:t>учётом</a:t>
            </a:r>
            <a:r>
              <a:rPr sz="2000" dirty="0"/>
              <a:t> </a:t>
            </a:r>
            <a:r>
              <a:rPr sz="2000" dirty="0" err="1"/>
              <a:t>формирования</a:t>
            </a:r>
            <a:r>
              <a:rPr sz="2000" dirty="0"/>
              <a:t> </a:t>
            </a:r>
            <a:r>
              <a:rPr sz="2000" dirty="0" err="1"/>
              <a:t>естественнонаучной</a:t>
            </a:r>
            <a:r>
              <a:rPr sz="2000" dirty="0"/>
              <a:t> </a:t>
            </a:r>
            <a:r>
              <a:rPr sz="2000" dirty="0" err="1"/>
              <a:t>грамотности</a:t>
            </a:r>
            <a:r>
              <a:rPr sz="2000" dirty="0"/>
              <a:t>. </a:t>
            </a:r>
            <a:r>
              <a:rPr sz="2000" dirty="0" err="1"/>
              <a:t>Преподавание</a:t>
            </a:r>
            <a:r>
              <a:rPr sz="2000" dirty="0"/>
              <a:t> 8-11 </a:t>
            </a:r>
            <a:r>
              <a:rPr sz="2000" dirty="0" err="1"/>
              <a:t>класс</a:t>
            </a:r>
            <a:r>
              <a:rPr sz="2000" dirty="0"/>
              <a:t> — </a:t>
            </a:r>
            <a:r>
              <a:rPr sz="2000" dirty="0" err="1"/>
              <a:t>строго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основе</a:t>
            </a:r>
            <a:r>
              <a:rPr sz="2000" dirty="0"/>
              <a:t> ФРП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0" y="2926080"/>
            <a:ext cx="3383280" cy="292608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0" y="2926080"/>
            <a:ext cx="3383280" cy="548640"/>
          </a:xfrm>
          <a:prstGeom prst="rect">
            <a:avLst/>
          </a:prstGeom>
          <a:solidFill>
            <a:srgbClr val="E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3017520"/>
            <a:ext cx="3383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Calibri"/>
              </a:defRPr>
            </a:pPr>
            <a:r>
              <a:rPr sz="1600" dirty="0" err="1"/>
              <a:t>Системное</a:t>
            </a:r>
            <a:r>
              <a:rPr sz="1600" dirty="0"/>
              <a:t> </a:t>
            </a:r>
            <a:r>
              <a:rPr sz="1600" dirty="0" err="1"/>
              <a:t>требование</a:t>
            </a:r>
            <a:endParaRPr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8412480" y="3657600"/>
            <a:ext cx="30175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Это</a:t>
            </a:r>
            <a:r>
              <a:rPr sz="2000" dirty="0"/>
              <a:t>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рекомендация</a:t>
            </a:r>
            <a:r>
              <a:rPr sz="2000" dirty="0"/>
              <a:t>, а </a:t>
            </a:r>
            <a:r>
              <a:rPr sz="2000" dirty="0" err="1"/>
              <a:t>системное</a:t>
            </a:r>
            <a:r>
              <a:rPr sz="2000" dirty="0"/>
              <a:t> </a:t>
            </a:r>
            <a:r>
              <a:rPr sz="2000" dirty="0" err="1"/>
              <a:t>требование</a:t>
            </a:r>
            <a:r>
              <a:rPr sz="2000" dirty="0"/>
              <a:t>, </a:t>
            </a:r>
            <a:r>
              <a:rPr sz="2000" dirty="0" err="1"/>
              <a:t>меняющее</a:t>
            </a:r>
            <a:r>
              <a:rPr sz="2000" dirty="0"/>
              <a:t> </a:t>
            </a:r>
            <a:r>
              <a:rPr sz="2000" dirty="0" err="1"/>
              <a:t>акценты</a:t>
            </a:r>
            <a:r>
              <a:rPr sz="2000" dirty="0"/>
              <a:t> в </a:t>
            </a:r>
            <a:r>
              <a:rPr sz="2000" dirty="0" err="1"/>
              <a:t>работе</a:t>
            </a:r>
            <a:r>
              <a:rPr sz="2000" dirty="0"/>
              <a:t> </a:t>
            </a:r>
            <a:r>
              <a:rPr sz="2000" dirty="0" err="1"/>
              <a:t>учителя</a:t>
            </a:r>
            <a:r>
              <a:rPr sz="2000" dirty="0"/>
              <a:t>. </a:t>
            </a:r>
            <a:r>
              <a:rPr sz="2000" dirty="0" err="1"/>
              <a:t>Межпредметные</a:t>
            </a:r>
            <a:r>
              <a:rPr sz="2000" dirty="0"/>
              <a:t> </a:t>
            </a:r>
            <a:r>
              <a:rPr sz="2000" dirty="0" err="1"/>
              <a:t>связи</a:t>
            </a:r>
            <a:r>
              <a:rPr sz="2000" dirty="0"/>
              <a:t> — </a:t>
            </a:r>
            <a:r>
              <a:rPr sz="2000" dirty="0" err="1"/>
              <a:t>органичная</a:t>
            </a:r>
            <a:r>
              <a:rPr sz="2000" dirty="0"/>
              <a:t> </a:t>
            </a:r>
            <a:r>
              <a:rPr sz="2000" dirty="0" err="1"/>
              <a:t>часть</a:t>
            </a:r>
            <a:r>
              <a:rPr sz="2000" dirty="0"/>
              <a:t> </a:t>
            </a:r>
            <a:r>
              <a:rPr sz="2000" dirty="0" err="1"/>
              <a:t>каждого</a:t>
            </a:r>
            <a:r>
              <a:rPr sz="2000" dirty="0"/>
              <a:t> </a:t>
            </a:r>
            <a:r>
              <a:rPr sz="2000" dirty="0" err="1"/>
              <a:t>урока</a:t>
            </a:r>
            <a:endParaRPr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0">
                <a:solidFill>
                  <a:srgbClr val="888888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Целостная научная картина мира и роль химии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333333"/>
                </a:solidFill>
                <a:latin typeface="Calibri"/>
              </a:defRPr>
            </a:pPr>
            <a:r>
              <a:rPr sz="2000" b="1" dirty="0" err="1"/>
              <a:t>Целостная</a:t>
            </a:r>
            <a:r>
              <a:rPr sz="2000" b="1" dirty="0"/>
              <a:t> </a:t>
            </a:r>
            <a:r>
              <a:rPr sz="2000" b="1" dirty="0" err="1"/>
              <a:t>научная</a:t>
            </a:r>
            <a:r>
              <a:rPr sz="2000" b="1" dirty="0"/>
              <a:t> </a:t>
            </a:r>
            <a:r>
              <a:rPr sz="2000" b="1" dirty="0" err="1"/>
              <a:t>картина</a:t>
            </a:r>
            <a:r>
              <a:rPr sz="2000" b="1" dirty="0"/>
              <a:t> </a:t>
            </a:r>
            <a:r>
              <a:rPr sz="2000" b="1" dirty="0" err="1"/>
              <a:t>мира</a:t>
            </a:r>
            <a:r>
              <a:rPr sz="2000" b="1" dirty="0"/>
              <a:t> — </a:t>
            </a:r>
            <a:r>
              <a:rPr sz="2000" b="1" dirty="0" err="1"/>
              <a:t>система</a:t>
            </a:r>
            <a:r>
              <a:rPr sz="2000" b="1" dirty="0"/>
              <a:t> </a:t>
            </a:r>
            <a:r>
              <a:rPr sz="2000" b="1" dirty="0" err="1"/>
              <a:t>представлений</a:t>
            </a:r>
            <a:r>
              <a:rPr sz="2000" b="1" dirty="0"/>
              <a:t> о </a:t>
            </a:r>
            <a:r>
              <a:rPr sz="2000" b="1" dirty="0" err="1"/>
              <a:t>природе</a:t>
            </a:r>
            <a:r>
              <a:rPr sz="2000" b="1" dirty="0"/>
              <a:t>, в </a:t>
            </a:r>
            <a:r>
              <a:rPr sz="2000" b="1" dirty="0" err="1"/>
              <a:t>которой</a:t>
            </a:r>
            <a:r>
              <a:rPr sz="2000" b="1" dirty="0"/>
              <a:t> </a:t>
            </a:r>
            <a:r>
              <a:rPr sz="2000" b="1" dirty="0" err="1"/>
              <a:t>знания</a:t>
            </a:r>
            <a:r>
              <a:rPr sz="2000" b="1" dirty="0"/>
              <a:t> </a:t>
            </a:r>
            <a:r>
              <a:rPr sz="2000" b="1" dirty="0" err="1"/>
              <a:t>из</a:t>
            </a:r>
            <a:r>
              <a:rPr sz="2000" b="1" dirty="0"/>
              <a:t> </a:t>
            </a:r>
            <a:r>
              <a:rPr sz="2000" b="1" dirty="0" err="1"/>
              <a:t>разных</a:t>
            </a:r>
            <a:r>
              <a:rPr sz="2000" b="1" dirty="0"/>
              <a:t> </a:t>
            </a:r>
            <a:r>
              <a:rPr sz="2000" b="1" dirty="0" err="1"/>
              <a:t>наук</a:t>
            </a:r>
            <a:r>
              <a:rPr sz="2000" b="1" dirty="0"/>
              <a:t> </a:t>
            </a:r>
            <a:r>
              <a:rPr sz="2000" b="1" dirty="0" err="1"/>
              <a:t>не</a:t>
            </a:r>
            <a:r>
              <a:rPr sz="2000" b="1" dirty="0"/>
              <a:t> </a:t>
            </a:r>
            <a:r>
              <a:rPr sz="2000" b="1" dirty="0" err="1"/>
              <a:t>просто</a:t>
            </a:r>
            <a:r>
              <a:rPr sz="2000" b="1" dirty="0"/>
              <a:t> </a:t>
            </a:r>
            <a:r>
              <a:rPr sz="2000" b="1" dirty="0" err="1"/>
              <a:t>сосуществуют</a:t>
            </a:r>
            <a:r>
              <a:rPr sz="2000" b="1" dirty="0"/>
              <a:t>, а </a:t>
            </a:r>
            <a:r>
              <a:rPr sz="2000" b="1" dirty="0" err="1"/>
              <a:t>взаимно</a:t>
            </a:r>
            <a:r>
              <a:rPr sz="2000" b="1" dirty="0"/>
              <a:t> </a:t>
            </a:r>
            <a:r>
              <a:rPr sz="2000" b="1" dirty="0" err="1"/>
              <a:t>дополняют</a:t>
            </a:r>
            <a:r>
              <a:rPr sz="2000" b="1" dirty="0"/>
              <a:t> и </a:t>
            </a:r>
            <a:r>
              <a:rPr sz="2000" b="1" dirty="0" err="1"/>
              <a:t>объясняют</a:t>
            </a:r>
            <a:r>
              <a:rPr sz="2000" b="1" dirty="0"/>
              <a:t> </a:t>
            </a:r>
            <a:r>
              <a:rPr sz="2000" b="1" dirty="0" err="1"/>
              <a:t>друг</a:t>
            </a:r>
            <a:r>
              <a:rPr sz="2000" b="1" dirty="0"/>
              <a:t> </a:t>
            </a:r>
            <a:r>
              <a:rPr sz="2000" b="1" dirty="0" err="1"/>
              <a:t>друга</a:t>
            </a:r>
            <a:r>
              <a:rPr sz="2000"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377440"/>
            <a:ext cx="5303520" cy="2286000"/>
          </a:xfrm>
          <a:prstGeom prst="rect">
            <a:avLst/>
          </a:prstGeom>
          <a:solidFill>
            <a:srgbClr val="E8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468880"/>
            <a:ext cx="49377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Внутрихимическая</a:t>
            </a:r>
            <a:r>
              <a:rPr sz="2000" dirty="0"/>
              <a:t> </a:t>
            </a:r>
            <a:r>
              <a:rPr sz="2000" dirty="0" err="1"/>
              <a:t>интеграция</a:t>
            </a:r>
            <a:endParaRPr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822960" y="3017520"/>
            <a:ext cx="4937760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333333"/>
                </a:solidFill>
                <a:latin typeface="Calibri"/>
              </a:defRPr>
            </a:pPr>
            <a:r>
              <a:rPr dirty="0" err="1"/>
              <a:t>Синтез</a:t>
            </a:r>
            <a:r>
              <a:rPr dirty="0"/>
              <a:t> </a:t>
            </a:r>
            <a:r>
              <a:rPr dirty="0" err="1"/>
              <a:t>знаний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разных</a:t>
            </a:r>
            <a:r>
              <a:rPr dirty="0"/>
              <a:t> </a:t>
            </a:r>
            <a:r>
              <a:rPr dirty="0" err="1"/>
              <a:t>разделов</a:t>
            </a:r>
            <a:r>
              <a:rPr dirty="0"/>
              <a:t> </a:t>
            </a:r>
            <a:r>
              <a:rPr dirty="0" err="1"/>
              <a:t>химии</a:t>
            </a:r>
            <a:endParaRPr dirty="0"/>
          </a:p>
          <a:p>
            <a:pPr>
              <a:spcAft>
                <a:spcPts val="600"/>
              </a:spcAft>
              <a:defRPr sz="1400">
                <a:solidFill>
                  <a:srgbClr val="333333"/>
                </a:solidFill>
                <a:latin typeface="Calibri"/>
              </a:defRPr>
            </a:pP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неорганики</a:t>
            </a:r>
            <a:r>
              <a:rPr dirty="0"/>
              <a:t> и </a:t>
            </a:r>
            <a:r>
              <a:rPr dirty="0" err="1"/>
              <a:t>органики</a:t>
            </a:r>
            <a:endParaRPr dirty="0"/>
          </a:p>
          <a:p>
            <a:pPr>
              <a:spcAft>
                <a:spcPts val="600"/>
              </a:spcAft>
              <a:defRPr sz="1400">
                <a:solidFill>
                  <a:srgbClr val="333333"/>
                </a:solidFill>
                <a:latin typeface="Calibri"/>
              </a:defRPr>
            </a:pPr>
            <a:r>
              <a:rPr dirty="0" err="1"/>
              <a:t>Единая</a:t>
            </a:r>
            <a:r>
              <a:rPr dirty="0"/>
              <a:t> </a:t>
            </a: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понятий</a:t>
            </a:r>
            <a:r>
              <a:rPr dirty="0"/>
              <a:t> о </a:t>
            </a:r>
            <a:r>
              <a:rPr dirty="0" err="1"/>
              <a:t>веществе</a:t>
            </a:r>
            <a:r>
              <a:rPr dirty="0"/>
              <a:t> и </a:t>
            </a:r>
            <a:r>
              <a:rPr dirty="0" err="1"/>
              <a:t>реакции</a:t>
            </a:r>
            <a:endParaRPr dirty="0"/>
          </a:p>
          <a:p>
            <a:pPr>
              <a:spcAft>
                <a:spcPts val="600"/>
              </a:spcAft>
              <a:defRPr sz="1400">
                <a:solidFill>
                  <a:srgbClr val="333333"/>
                </a:solidFill>
                <a:latin typeface="Calibri"/>
              </a:defRPr>
            </a:pPr>
            <a:r>
              <a:rPr dirty="0" err="1"/>
              <a:t>Методологические</a:t>
            </a:r>
            <a:r>
              <a:rPr dirty="0"/>
              <a:t> </a:t>
            </a:r>
            <a:r>
              <a:rPr dirty="0" err="1"/>
              <a:t>знания</a:t>
            </a:r>
            <a:r>
              <a:rPr dirty="0"/>
              <a:t> о </a:t>
            </a:r>
            <a:r>
              <a:rPr dirty="0" err="1"/>
              <a:t>научных</a:t>
            </a:r>
            <a:r>
              <a:rPr dirty="0"/>
              <a:t> </a:t>
            </a:r>
            <a:r>
              <a:rPr dirty="0" err="1"/>
              <a:t>методах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6217920" y="2377440"/>
            <a:ext cx="5303520" cy="2286000"/>
          </a:xfrm>
          <a:prstGeom prst="rect">
            <a:avLst/>
          </a:prstGeom>
          <a:solidFill>
            <a:srgbClr val="E8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0" y="2468880"/>
            <a:ext cx="49377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2E8B57"/>
                </a:solidFill>
                <a:latin typeface="Calibri"/>
              </a:defRPr>
            </a:pPr>
            <a:r>
              <a:rPr sz="2000" dirty="0" err="1"/>
              <a:t>Межнаучная</a:t>
            </a:r>
            <a:r>
              <a:rPr sz="2000" dirty="0"/>
              <a:t> </a:t>
            </a:r>
            <a:r>
              <a:rPr sz="2000" dirty="0" err="1"/>
              <a:t>интеграция</a:t>
            </a:r>
            <a:endParaRPr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3017520"/>
            <a:ext cx="4937760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333333"/>
                </a:solidFill>
                <a:latin typeface="Calibri"/>
              </a:defRPr>
            </a:pPr>
            <a:r>
              <a:rPr dirty="0" err="1"/>
              <a:t>Синтез</a:t>
            </a:r>
            <a:r>
              <a:rPr dirty="0"/>
              <a:t> </a:t>
            </a:r>
            <a:r>
              <a:rPr dirty="0" err="1"/>
              <a:t>знаний</a:t>
            </a:r>
            <a:r>
              <a:rPr dirty="0"/>
              <a:t> </a:t>
            </a:r>
            <a:r>
              <a:rPr dirty="0" err="1"/>
              <a:t>химии</a:t>
            </a:r>
            <a:r>
              <a:rPr dirty="0"/>
              <a:t> с </a:t>
            </a:r>
            <a:r>
              <a:rPr dirty="0" err="1"/>
              <a:t>физикой</a:t>
            </a:r>
            <a:endParaRPr dirty="0"/>
          </a:p>
          <a:p>
            <a:pPr>
              <a:spcAft>
                <a:spcPts val="600"/>
              </a:spcAft>
              <a:defRPr sz="1400">
                <a:solidFill>
                  <a:srgbClr val="333333"/>
                </a:solidFill>
                <a:latin typeface="Calibri"/>
              </a:defRPr>
            </a:pPr>
            <a:r>
              <a:rPr dirty="0" err="1"/>
              <a:t>Синтез</a:t>
            </a:r>
            <a:r>
              <a:rPr dirty="0"/>
              <a:t> </a:t>
            </a:r>
            <a:r>
              <a:rPr dirty="0" err="1"/>
              <a:t>знаний</a:t>
            </a:r>
            <a:r>
              <a:rPr dirty="0"/>
              <a:t> </a:t>
            </a:r>
            <a:r>
              <a:rPr dirty="0" err="1"/>
              <a:t>химии</a:t>
            </a:r>
            <a:r>
              <a:rPr dirty="0"/>
              <a:t> с </a:t>
            </a:r>
            <a:r>
              <a:rPr dirty="0" err="1"/>
              <a:t>биологией</a:t>
            </a:r>
            <a:endParaRPr dirty="0"/>
          </a:p>
          <a:p>
            <a:pPr>
              <a:spcAft>
                <a:spcPts val="600"/>
              </a:spcAft>
              <a:defRPr sz="1400">
                <a:solidFill>
                  <a:srgbClr val="333333"/>
                </a:solidFill>
                <a:latin typeface="Calibri"/>
              </a:defRPr>
            </a:pPr>
            <a:r>
              <a:rPr dirty="0" err="1"/>
              <a:t>Использование</a:t>
            </a:r>
            <a:r>
              <a:rPr dirty="0"/>
              <a:t> </a:t>
            </a:r>
            <a:r>
              <a:rPr dirty="0" err="1"/>
              <a:t>математического</a:t>
            </a:r>
            <a:r>
              <a:rPr dirty="0"/>
              <a:t> </a:t>
            </a:r>
            <a:r>
              <a:rPr dirty="0" err="1"/>
              <a:t>аппарата</a:t>
            </a:r>
            <a:endParaRPr dirty="0"/>
          </a:p>
          <a:p>
            <a:pPr>
              <a:spcAft>
                <a:spcPts val="600"/>
              </a:spcAft>
              <a:defRPr sz="1400">
                <a:solidFill>
                  <a:srgbClr val="333333"/>
                </a:solidFill>
                <a:latin typeface="Calibri"/>
              </a:defRPr>
            </a:pPr>
            <a:r>
              <a:rPr dirty="0" err="1"/>
              <a:t>Связь</a:t>
            </a:r>
            <a:r>
              <a:rPr dirty="0"/>
              <a:t> с </a:t>
            </a:r>
            <a:r>
              <a:rPr dirty="0" err="1"/>
              <a:t>географией</a:t>
            </a:r>
            <a:r>
              <a:rPr dirty="0"/>
              <a:t> и </a:t>
            </a:r>
            <a:r>
              <a:rPr dirty="0" err="1"/>
              <a:t>технологией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640080" y="4937760"/>
            <a:ext cx="10972800" cy="109728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5029200"/>
            <a:ext cx="106070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 sz="1500" b="0">
                <a:solidFill>
                  <a:srgbClr val="333333"/>
                </a:solidFill>
                <a:latin typeface="Calibri"/>
              </a:defRPr>
            </a:pPr>
            <a:r>
              <a:rPr lang="ru-RU" sz="2000" dirty="0"/>
              <a:t>	</a:t>
            </a:r>
            <a:r>
              <a:rPr sz="2000" dirty="0" err="1"/>
              <a:t>Химия</a:t>
            </a:r>
            <a:r>
              <a:rPr sz="2000" dirty="0"/>
              <a:t> — </a:t>
            </a:r>
            <a:r>
              <a:rPr sz="2000" dirty="0" err="1"/>
              <a:t>связующее</a:t>
            </a:r>
            <a:r>
              <a:rPr sz="2000" dirty="0"/>
              <a:t> </a:t>
            </a:r>
            <a:r>
              <a:rPr sz="2000" dirty="0" err="1"/>
              <a:t>звено</a:t>
            </a:r>
            <a:r>
              <a:rPr sz="2000" dirty="0"/>
              <a:t> </a:t>
            </a:r>
            <a:r>
              <a:rPr sz="2000" dirty="0" err="1"/>
              <a:t>естественнонаучного</a:t>
            </a:r>
            <a:r>
              <a:rPr sz="2000" dirty="0"/>
              <a:t> </a:t>
            </a:r>
            <a:r>
              <a:rPr sz="2000" dirty="0" err="1"/>
              <a:t>цикла</a:t>
            </a:r>
            <a:r>
              <a:rPr sz="2000" dirty="0"/>
              <a:t>. </a:t>
            </a:r>
            <a:r>
              <a:rPr sz="2000" dirty="0" err="1"/>
              <a:t>Она</a:t>
            </a:r>
            <a:r>
              <a:rPr sz="2000" dirty="0"/>
              <a:t> </a:t>
            </a:r>
            <a:r>
              <a:rPr sz="2000" dirty="0" err="1"/>
              <a:t>переводит</a:t>
            </a:r>
            <a:r>
              <a:rPr sz="2000" dirty="0"/>
              <a:t> </a:t>
            </a:r>
            <a:r>
              <a:rPr sz="2000" dirty="0" err="1"/>
              <a:t>физические</a:t>
            </a:r>
            <a:r>
              <a:rPr sz="2000" dirty="0"/>
              <a:t> </a:t>
            </a:r>
            <a:r>
              <a:rPr sz="2000" dirty="0" err="1"/>
              <a:t>законы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язык</a:t>
            </a:r>
            <a:r>
              <a:rPr sz="2000" dirty="0"/>
              <a:t> </a:t>
            </a:r>
            <a:r>
              <a:rPr sz="2000" dirty="0" err="1"/>
              <a:t>конкретных</a:t>
            </a:r>
            <a:r>
              <a:rPr sz="2000" dirty="0"/>
              <a:t> </a:t>
            </a:r>
            <a:r>
              <a:rPr sz="2000" dirty="0" err="1"/>
              <a:t>веществ</a:t>
            </a:r>
            <a:r>
              <a:rPr sz="2000" dirty="0"/>
              <a:t>, </a:t>
            </a:r>
            <a:r>
              <a:rPr sz="2000" dirty="0" err="1"/>
              <a:t>объясняет</a:t>
            </a:r>
            <a:r>
              <a:rPr sz="2000" dirty="0"/>
              <a:t> </a:t>
            </a:r>
            <a:r>
              <a:rPr sz="2000" dirty="0" err="1"/>
              <a:t>работу</a:t>
            </a:r>
            <a:r>
              <a:rPr sz="2000" dirty="0"/>
              <a:t> </a:t>
            </a:r>
            <a:r>
              <a:rPr sz="2000" dirty="0" err="1"/>
              <a:t>живых</a:t>
            </a:r>
            <a:r>
              <a:rPr sz="2000" dirty="0"/>
              <a:t> </a:t>
            </a:r>
            <a:r>
              <a:rPr sz="2000" dirty="0" err="1"/>
              <a:t>систем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молекулярном</a:t>
            </a:r>
            <a:r>
              <a:rPr sz="2000" dirty="0"/>
              <a:t> </a:t>
            </a:r>
            <a:r>
              <a:rPr sz="2000" dirty="0" err="1"/>
              <a:t>уровне</a:t>
            </a:r>
            <a:r>
              <a:rPr sz="2000" dirty="0"/>
              <a:t> и </a:t>
            </a:r>
            <a:r>
              <a:rPr sz="2000" dirty="0" err="1"/>
              <a:t>использует</a:t>
            </a:r>
            <a:r>
              <a:rPr sz="2000" dirty="0"/>
              <a:t> </a:t>
            </a:r>
            <a:r>
              <a:rPr sz="2000" dirty="0" err="1"/>
              <a:t>математику</a:t>
            </a:r>
            <a:r>
              <a:rPr sz="2000" dirty="0"/>
              <a:t> </a:t>
            </a:r>
            <a:r>
              <a:rPr sz="2000" dirty="0" err="1"/>
              <a:t>как</a:t>
            </a:r>
            <a:r>
              <a:rPr sz="2000" dirty="0"/>
              <a:t> </a:t>
            </a:r>
            <a:r>
              <a:rPr sz="2000" dirty="0" err="1"/>
              <a:t>универсальный</a:t>
            </a:r>
            <a:r>
              <a:rPr sz="2000" dirty="0"/>
              <a:t> </a:t>
            </a:r>
            <a:r>
              <a:rPr sz="2000" dirty="0" err="1"/>
              <a:t>язык</a:t>
            </a:r>
            <a:r>
              <a:rPr sz="2000" dirty="0"/>
              <a:t> </a:t>
            </a:r>
            <a:r>
              <a:rPr sz="2000" dirty="0" err="1"/>
              <a:t>описания</a:t>
            </a:r>
            <a:r>
              <a:rPr sz="2000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0">
                <a:solidFill>
                  <a:srgbClr val="888888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Механизм межпредметных связей: две группы понятий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71600"/>
            <a:ext cx="10972800" cy="1828800"/>
          </a:xfrm>
          <a:prstGeom prst="rect">
            <a:avLst/>
          </a:prstGeom>
          <a:solidFill>
            <a:srgbClr val="E8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10607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B3A5C"/>
                </a:solidFill>
                <a:latin typeface="Calibri"/>
              </a:defRPr>
            </a:pPr>
            <a:r>
              <a:rPr sz="2400" dirty="0"/>
              <a:t>1. </a:t>
            </a:r>
            <a:r>
              <a:rPr sz="2400" dirty="0" err="1"/>
              <a:t>Общие</a:t>
            </a:r>
            <a:r>
              <a:rPr sz="2400" dirty="0"/>
              <a:t> </a:t>
            </a:r>
            <a:r>
              <a:rPr sz="2400" dirty="0" err="1"/>
              <a:t>естественнонаучные</a:t>
            </a:r>
            <a:r>
              <a:rPr sz="2400" dirty="0"/>
              <a:t> </a:t>
            </a:r>
            <a:r>
              <a:rPr sz="2400" dirty="0" err="1"/>
              <a:t>понятия</a:t>
            </a:r>
            <a:r>
              <a:rPr sz="2400" dirty="0"/>
              <a:t> — </a:t>
            </a:r>
            <a:r>
              <a:rPr sz="2400" dirty="0" err="1"/>
              <a:t>общий</a:t>
            </a:r>
            <a:r>
              <a:rPr sz="2400" dirty="0"/>
              <a:t> </a:t>
            </a:r>
            <a:r>
              <a:rPr sz="2400" dirty="0" err="1"/>
              <a:t>язык</a:t>
            </a:r>
            <a:r>
              <a:rPr sz="2400" dirty="0"/>
              <a:t> </a:t>
            </a:r>
            <a:r>
              <a:rPr sz="2400" dirty="0" err="1"/>
              <a:t>всех</a:t>
            </a:r>
            <a:r>
              <a:rPr sz="2400" dirty="0"/>
              <a:t> </a:t>
            </a:r>
            <a:r>
              <a:rPr sz="2400" dirty="0" err="1"/>
              <a:t>наук</a:t>
            </a:r>
            <a:r>
              <a:rPr sz="2400" dirty="0"/>
              <a:t> о </a:t>
            </a:r>
            <a:r>
              <a:rPr sz="2400" dirty="0" err="1"/>
              <a:t>природе</a:t>
            </a:r>
            <a:endParaRPr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22960" y="1920240"/>
            <a:ext cx="106070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научный</a:t>
            </a:r>
            <a:r>
              <a:rPr sz="2000" dirty="0"/>
              <a:t> </a:t>
            </a:r>
            <a:r>
              <a:rPr sz="2000" dirty="0" err="1"/>
              <a:t>факт</a:t>
            </a:r>
            <a:r>
              <a:rPr sz="2000" dirty="0"/>
              <a:t>  ·  </a:t>
            </a:r>
            <a:r>
              <a:rPr sz="2000" dirty="0" err="1"/>
              <a:t>гипотеза</a:t>
            </a:r>
            <a:r>
              <a:rPr sz="2000" dirty="0"/>
              <a:t>  ·  </a:t>
            </a:r>
            <a:r>
              <a:rPr sz="2000" dirty="0" err="1"/>
              <a:t>теория</a:t>
            </a:r>
            <a:r>
              <a:rPr sz="2000" dirty="0"/>
              <a:t>  ·  </a:t>
            </a:r>
            <a:r>
              <a:rPr sz="2000" dirty="0" err="1"/>
              <a:t>закон</a:t>
            </a:r>
            <a:r>
              <a:rPr sz="2000" dirty="0"/>
              <a:t>  ·  </a:t>
            </a:r>
            <a:r>
              <a:rPr sz="2000" dirty="0" err="1"/>
              <a:t>анализ</a:t>
            </a:r>
            <a:r>
              <a:rPr sz="2000" dirty="0"/>
              <a:t>  ·  </a:t>
            </a:r>
            <a:r>
              <a:rPr sz="2000" dirty="0" err="1"/>
              <a:t>синтез</a:t>
            </a:r>
            <a:r>
              <a:rPr sz="2000" dirty="0"/>
              <a:t>  ·  </a:t>
            </a:r>
            <a:r>
              <a:rPr sz="2000" dirty="0" err="1"/>
              <a:t>классификация</a:t>
            </a:r>
            <a:r>
              <a:rPr sz="2000" dirty="0"/>
              <a:t>  ·  </a:t>
            </a:r>
            <a:r>
              <a:rPr sz="2000" dirty="0" err="1"/>
              <a:t>периодичность</a:t>
            </a:r>
            <a:r>
              <a:rPr sz="2000" dirty="0"/>
              <a:t>  ·  </a:t>
            </a:r>
            <a:r>
              <a:rPr sz="2000" dirty="0" err="1"/>
              <a:t>наблюдение</a:t>
            </a:r>
            <a:r>
              <a:rPr sz="2000" dirty="0"/>
              <a:t>  ·  </a:t>
            </a:r>
            <a:r>
              <a:rPr sz="2000" dirty="0" err="1"/>
              <a:t>эксперимент</a:t>
            </a:r>
            <a:r>
              <a:rPr sz="2000" dirty="0"/>
              <a:t>  ·  </a:t>
            </a:r>
            <a:r>
              <a:rPr sz="2000" dirty="0" err="1"/>
              <a:t>моделирование</a:t>
            </a:r>
            <a:r>
              <a:rPr sz="2000" dirty="0"/>
              <a:t>  ·  </a:t>
            </a:r>
            <a:r>
              <a:rPr sz="2000" dirty="0" err="1"/>
              <a:t>измерение</a:t>
            </a:r>
            <a:r>
              <a:rPr sz="2000" dirty="0"/>
              <a:t>  ·  </a:t>
            </a:r>
            <a:r>
              <a:rPr sz="2000" dirty="0" err="1"/>
              <a:t>модель</a:t>
            </a:r>
            <a:r>
              <a:rPr sz="2000" dirty="0"/>
              <a:t>  ·  </a:t>
            </a:r>
            <a:r>
              <a:rPr sz="2000" dirty="0" err="1"/>
              <a:t>явление</a:t>
            </a:r>
            <a:endParaRPr sz="2000" dirty="0"/>
          </a:p>
        </p:txBody>
      </p:sp>
      <p:sp>
        <p:nvSpPr>
          <p:cNvPr id="7" name="Rectangle 6"/>
          <p:cNvSpPr/>
          <p:nvPr/>
        </p:nvSpPr>
        <p:spPr>
          <a:xfrm>
            <a:off x="640080" y="3474720"/>
            <a:ext cx="10972800" cy="2560320"/>
          </a:xfrm>
          <a:prstGeom prst="rect">
            <a:avLst/>
          </a:prstGeom>
          <a:solidFill>
            <a:srgbClr val="E8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3566160"/>
            <a:ext cx="10607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2E8B57"/>
                </a:solidFill>
                <a:latin typeface="Calibri"/>
              </a:defRPr>
            </a:pPr>
            <a:r>
              <a:rPr sz="2400" dirty="0"/>
              <a:t>2. </a:t>
            </a:r>
            <a:r>
              <a:rPr sz="2400" dirty="0" err="1"/>
              <a:t>Понятия</a:t>
            </a:r>
            <a:r>
              <a:rPr sz="2400" dirty="0"/>
              <a:t>, </a:t>
            </a:r>
            <a:r>
              <a:rPr sz="2400" dirty="0" err="1"/>
              <a:t>системные</a:t>
            </a:r>
            <a:r>
              <a:rPr sz="2400" dirty="0"/>
              <a:t> </a:t>
            </a:r>
            <a:r>
              <a:rPr sz="2400" dirty="0" err="1"/>
              <a:t>для</a:t>
            </a:r>
            <a:r>
              <a:rPr sz="2400" dirty="0"/>
              <a:t> </a:t>
            </a:r>
            <a:r>
              <a:rPr sz="2400" dirty="0" err="1"/>
              <a:t>отдельных</a:t>
            </a:r>
            <a:r>
              <a:rPr sz="2400" dirty="0"/>
              <a:t> </a:t>
            </a:r>
            <a:r>
              <a:rPr sz="2400" dirty="0" err="1"/>
              <a:t>предметов</a:t>
            </a:r>
            <a:endParaRPr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22960" y="4023360"/>
            <a:ext cx="26060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2E06A4"/>
                </a:solidFill>
                <a:latin typeface="Calibri"/>
              </a:defRPr>
            </a:pPr>
            <a:r>
              <a:rPr sz="2000" dirty="0" err="1"/>
              <a:t>Физика</a:t>
            </a:r>
            <a:endParaRPr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822960" y="4480560"/>
            <a:ext cx="26060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материя</a:t>
            </a:r>
            <a:r>
              <a:rPr sz="1600" dirty="0"/>
              <a:t>, </a:t>
            </a:r>
            <a:r>
              <a:rPr sz="1600" dirty="0" err="1"/>
              <a:t>атом</a:t>
            </a:r>
            <a:r>
              <a:rPr sz="1600" dirty="0"/>
              <a:t>, </a:t>
            </a:r>
            <a:r>
              <a:rPr sz="1600" dirty="0" err="1"/>
              <a:t>электрон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протон</a:t>
            </a:r>
            <a:r>
              <a:rPr sz="1600" dirty="0"/>
              <a:t>, </a:t>
            </a:r>
            <a:r>
              <a:rPr sz="1600" dirty="0" err="1"/>
              <a:t>нейтрон</a:t>
            </a:r>
            <a:r>
              <a:rPr sz="1600" dirty="0"/>
              <a:t>, </a:t>
            </a:r>
            <a:r>
              <a:rPr sz="1600" dirty="0" err="1"/>
              <a:t>вещество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объём</a:t>
            </a:r>
            <a:r>
              <a:rPr sz="1600" dirty="0"/>
              <a:t>, </a:t>
            </a:r>
            <a:r>
              <a:rPr sz="1600" dirty="0" err="1"/>
              <a:t>агрегатное</a:t>
            </a:r>
            <a:r>
              <a:rPr sz="1600" dirty="0"/>
              <a:t> </a:t>
            </a:r>
            <a:r>
              <a:rPr sz="1600" dirty="0" err="1"/>
              <a:t>состояние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скорость</a:t>
            </a:r>
            <a:r>
              <a:rPr sz="1600" dirty="0"/>
              <a:t>, </a:t>
            </a:r>
            <a:r>
              <a:rPr sz="1600" dirty="0" err="1"/>
              <a:t>давление</a:t>
            </a:r>
            <a:endParaRPr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4023360"/>
            <a:ext cx="26060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2E8B57"/>
                </a:solidFill>
                <a:latin typeface="Calibri"/>
              </a:defRPr>
            </a:pPr>
            <a:r>
              <a:rPr sz="2000" dirty="0" err="1"/>
              <a:t>Биология</a:t>
            </a:r>
            <a:endParaRPr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611880" y="4480560"/>
            <a:ext cx="2606040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lang="ru-RU" sz="1600" dirty="0"/>
              <a:t>К</a:t>
            </a:r>
            <a:r>
              <a:rPr sz="1600" dirty="0" err="1"/>
              <a:t>летка</a:t>
            </a:r>
            <a:r>
              <a:rPr lang="ru-RU" sz="1600" dirty="0"/>
              <a:t>, </a:t>
            </a:r>
            <a:r>
              <a:rPr sz="1600" dirty="0" err="1"/>
              <a:t>обмен</a:t>
            </a:r>
            <a:r>
              <a:rPr lang="ru-RU" sz="1600" dirty="0"/>
              <a:t> </a:t>
            </a:r>
            <a:r>
              <a:rPr sz="1600" dirty="0" err="1"/>
              <a:t>веществ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lang="ru-RU" sz="1600" dirty="0"/>
              <a:t>ф</a:t>
            </a:r>
            <a:r>
              <a:rPr sz="1600" dirty="0" err="1"/>
              <a:t>отосинтез</a:t>
            </a:r>
            <a:r>
              <a:rPr lang="ru-RU" sz="1600" dirty="0"/>
              <a:t>,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белки</a:t>
            </a:r>
            <a:r>
              <a:rPr sz="1600" dirty="0"/>
              <a:t>, </a:t>
            </a:r>
            <a:r>
              <a:rPr sz="1600" dirty="0" err="1"/>
              <a:t>жиры</a:t>
            </a:r>
            <a:r>
              <a:rPr sz="1600" dirty="0"/>
              <a:t>, </a:t>
            </a:r>
            <a:r>
              <a:rPr sz="1600" dirty="0" err="1"/>
              <a:t>ферменты</a:t>
            </a:r>
            <a:endParaRPr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6492240" y="4023360"/>
            <a:ext cx="26060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E87A1E"/>
                </a:solidFill>
                <a:latin typeface="Calibri"/>
              </a:defRPr>
            </a:pPr>
            <a:r>
              <a:rPr sz="2000" dirty="0" err="1"/>
              <a:t>География</a:t>
            </a:r>
            <a:endParaRPr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492240" y="4480560"/>
            <a:ext cx="260604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атмосфера</a:t>
            </a:r>
            <a:r>
              <a:rPr sz="1600" dirty="0"/>
              <a:t>, </a:t>
            </a:r>
            <a:r>
              <a:rPr sz="1600" dirty="0" err="1"/>
              <a:t>гидросфера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минералы</a:t>
            </a:r>
            <a:r>
              <a:rPr sz="1600" dirty="0"/>
              <a:t>, </a:t>
            </a:r>
            <a:r>
              <a:rPr sz="1600" dirty="0" err="1"/>
              <a:t>горные</a:t>
            </a:r>
            <a:r>
              <a:rPr sz="1600" dirty="0"/>
              <a:t> </a:t>
            </a:r>
            <a:r>
              <a:rPr sz="1600" dirty="0" err="1"/>
              <a:t>породы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полезные</a:t>
            </a:r>
            <a:r>
              <a:rPr sz="1600" dirty="0"/>
              <a:t> </a:t>
            </a:r>
            <a:r>
              <a:rPr sz="1600" dirty="0" err="1"/>
              <a:t>ископаемые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топливо</a:t>
            </a:r>
            <a:r>
              <a:rPr sz="1600" dirty="0"/>
              <a:t>, </a:t>
            </a:r>
            <a:r>
              <a:rPr sz="1600" dirty="0" err="1"/>
              <a:t>водные</a:t>
            </a:r>
            <a:r>
              <a:rPr sz="1600" dirty="0"/>
              <a:t> </a:t>
            </a:r>
            <a:r>
              <a:rPr sz="1600" dirty="0" err="1"/>
              <a:t>ресурсы</a:t>
            </a:r>
            <a:endParaRPr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9326880" y="4023360"/>
            <a:ext cx="26060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8B4DA3"/>
                </a:solidFill>
                <a:latin typeface="Calibri"/>
              </a:defRPr>
            </a:pPr>
            <a:r>
              <a:rPr sz="2000" dirty="0" err="1"/>
              <a:t>Технология</a:t>
            </a:r>
            <a:endParaRPr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9326880" y="4480560"/>
            <a:ext cx="26060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химическая</a:t>
            </a:r>
            <a:r>
              <a:rPr sz="1600" dirty="0"/>
              <a:t> </a:t>
            </a:r>
            <a:r>
              <a:rPr sz="1600" dirty="0" err="1"/>
              <a:t>промышленность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металлургия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фармацевтика</a:t>
            </a:r>
            <a:endParaRPr sz="1600" dirty="0"/>
          </a:p>
          <a:p>
            <a:pPr>
              <a:spcAft>
                <a:spcPts val="400"/>
              </a:spcAft>
              <a:defRPr sz="1200">
                <a:solidFill>
                  <a:srgbClr val="333333"/>
                </a:solidFill>
                <a:latin typeface="Calibri"/>
              </a:defRPr>
            </a:pPr>
            <a:r>
              <a:rPr sz="1600" dirty="0" err="1"/>
              <a:t>нанотехнологии</a:t>
            </a:r>
            <a:endParaRPr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0">
                <a:solidFill>
                  <a:srgbClr val="888888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2E0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Связь химии с физикой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71600"/>
            <a:ext cx="10972800" cy="9601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3200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Атомно-молекулярное</a:t>
            </a:r>
            <a:r>
              <a:rPr sz="2000" dirty="0"/>
              <a:t> </a:t>
            </a:r>
            <a:r>
              <a:rPr sz="2000" dirty="0" err="1"/>
              <a:t>учение</a:t>
            </a:r>
            <a:endParaRPr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206240" y="1417320"/>
            <a:ext cx="71323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Физика</a:t>
            </a:r>
            <a:r>
              <a:rPr sz="2000" dirty="0"/>
              <a:t> 7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строение</a:t>
            </a:r>
            <a:r>
              <a:rPr sz="2000" dirty="0"/>
              <a:t> </a:t>
            </a:r>
            <a:r>
              <a:rPr sz="2000" dirty="0" err="1"/>
              <a:t>вещества</a:t>
            </a:r>
            <a:r>
              <a:rPr sz="2000" dirty="0"/>
              <a:t>, </a:t>
            </a:r>
            <a:r>
              <a:rPr sz="2000" dirty="0" err="1"/>
              <a:t>молекулы</a:t>
            </a:r>
            <a:r>
              <a:rPr sz="2000" dirty="0"/>
              <a:t>, </a:t>
            </a:r>
            <a:r>
              <a:rPr sz="2000" dirty="0" err="1"/>
              <a:t>агрегатные</a:t>
            </a:r>
            <a:r>
              <a:rPr sz="2000" dirty="0"/>
              <a:t> </a:t>
            </a:r>
            <a:r>
              <a:rPr sz="2000" dirty="0" err="1"/>
              <a:t>состояния</a:t>
            </a:r>
            <a:r>
              <a:rPr sz="2000" dirty="0"/>
              <a:t>, </a:t>
            </a:r>
            <a:r>
              <a:rPr sz="2000" dirty="0" err="1"/>
              <a:t>диффузия</a:t>
            </a:r>
            <a:br>
              <a:rPr sz="2000" dirty="0"/>
            </a:br>
            <a:r>
              <a:rPr sz="2000" dirty="0" err="1"/>
              <a:t>Химия</a:t>
            </a:r>
            <a:r>
              <a:rPr sz="2000" dirty="0"/>
              <a:t> 8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атом</a:t>
            </a:r>
            <a:r>
              <a:rPr sz="2000" dirty="0"/>
              <a:t>, </a:t>
            </a:r>
            <a:r>
              <a:rPr sz="2000" dirty="0" err="1"/>
              <a:t>молекула</a:t>
            </a:r>
            <a:r>
              <a:rPr sz="2000" dirty="0"/>
              <a:t>, </a:t>
            </a:r>
            <a:r>
              <a:rPr sz="2000" dirty="0" err="1"/>
              <a:t>ион</a:t>
            </a:r>
            <a:r>
              <a:rPr sz="2000" dirty="0"/>
              <a:t> — </a:t>
            </a:r>
            <a:r>
              <a:rPr sz="2000" dirty="0" err="1"/>
              <a:t>опора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уже</a:t>
            </a:r>
            <a:r>
              <a:rPr sz="2000" dirty="0"/>
              <a:t> </a:t>
            </a:r>
            <a:r>
              <a:rPr sz="2000" dirty="0" err="1"/>
              <a:t>изученное</a:t>
            </a:r>
            <a:endParaRPr sz="2000" dirty="0"/>
          </a:p>
        </p:txBody>
      </p:sp>
      <p:sp>
        <p:nvSpPr>
          <p:cNvPr id="7" name="Rectangle 6"/>
          <p:cNvSpPr/>
          <p:nvPr/>
        </p:nvSpPr>
        <p:spPr>
          <a:xfrm>
            <a:off x="640080" y="2423160"/>
            <a:ext cx="10972800" cy="9601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46888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Закон</a:t>
            </a:r>
            <a:r>
              <a:rPr sz="2000" dirty="0"/>
              <a:t> </a:t>
            </a:r>
            <a:r>
              <a:rPr sz="2000" dirty="0" err="1"/>
              <a:t>сохранения</a:t>
            </a:r>
            <a:r>
              <a:rPr sz="2000" dirty="0"/>
              <a:t> </a:t>
            </a:r>
            <a:r>
              <a:rPr sz="2000" dirty="0" err="1"/>
              <a:t>массы</a:t>
            </a:r>
            <a:endParaRPr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206240" y="2468880"/>
            <a:ext cx="71323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Физика</a:t>
            </a:r>
            <a:r>
              <a:rPr sz="2000" dirty="0"/>
              <a:t> 7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масса</a:t>
            </a:r>
            <a:r>
              <a:rPr sz="2000" dirty="0"/>
              <a:t> </a:t>
            </a:r>
            <a:r>
              <a:rPr sz="2000" dirty="0" err="1"/>
              <a:t>как</a:t>
            </a:r>
            <a:r>
              <a:rPr sz="2000" dirty="0"/>
              <a:t> </a:t>
            </a:r>
            <a:r>
              <a:rPr sz="2000" dirty="0" err="1"/>
              <a:t>мера</a:t>
            </a:r>
            <a:r>
              <a:rPr sz="2000" dirty="0"/>
              <a:t> </a:t>
            </a:r>
            <a:r>
              <a:rPr sz="2000" dirty="0" err="1"/>
              <a:t>инертности</a:t>
            </a:r>
            <a:r>
              <a:rPr sz="2000" dirty="0"/>
              <a:t>, </a:t>
            </a:r>
            <a:r>
              <a:rPr sz="2000" dirty="0" err="1"/>
              <a:t>рычажные</a:t>
            </a:r>
            <a:r>
              <a:rPr sz="2000" dirty="0"/>
              <a:t> </a:t>
            </a:r>
            <a:r>
              <a:rPr sz="2000" dirty="0" err="1"/>
              <a:t>весы</a:t>
            </a:r>
            <a:br>
              <a:rPr sz="2000" dirty="0"/>
            </a:br>
            <a:r>
              <a:rPr sz="2000" dirty="0" err="1"/>
              <a:t>Химия</a:t>
            </a:r>
            <a:r>
              <a:rPr sz="2000" dirty="0"/>
              <a:t> 8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основа</a:t>
            </a:r>
            <a:r>
              <a:rPr sz="2000" dirty="0"/>
              <a:t> </a:t>
            </a:r>
            <a:r>
              <a:rPr sz="2000" dirty="0" err="1"/>
              <a:t>уравнений</a:t>
            </a:r>
            <a:r>
              <a:rPr sz="2000" dirty="0"/>
              <a:t> </a:t>
            </a:r>
            <a:r>
              <a:rPr sz="2000" dirty="0" err="1"/>
              <a:t>реакций</a:t>
            </a:r>
            <a:r>
              <a:rPr sz="2000" dirty="0"/>
              <a:t> — </a:t>
            </a:r>
            <a:r>
              <a:rPr sz="2000" dirty="0" err="1"/>
              <a:t>универсальный</a:t>
            </a:r>
            <a:r>
              <a:rPr sz="2000" dirty="0"/>
              <a:t> </a:t>
            </a:r>
            <a:r>
              <a:rPr sz="2000" dirty="0" err="1"/>
              <a:t>закон</a:t>
            </a:r>
            <a:r>
              <a:rPr sz="2000" dirty="0"/>
              <a:t> </a:t>
            </a:r>
            <a:r>
              <a:rPr sz="2000" dirty="0" err="1"/>
              <a:t>природы</a:t>
            </a:r>
            <a:endParaRPr sz="2000" dirty="0"/>
          </a:p>
        </p:txBody>
      </p:sp>
      <p:sp>
        <p:nvSpPr>
          <p:cNvPr id="10" name="Rectangle 9"/>
          <p:cNvSpPr/>
          <p:nvPr/>
        </p:nvSpPr>
        <p:spPr>
          <a:xfrm>
            <a:off x="640080" y="3474720"/>
            <a:ext cx="10972800" cy="9601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352044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Энергия</a:t>
            </a:r>
            <a:endParaRPr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206240" y="3520440"/>
            <a:ext cx="71323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Физика</a:t>
            </a:r>
            <a:r>
              <a:rPr sz="2000" dirty="0"/>
              <a:t> 7-9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кинетическая</a:t>
            </a:r>
            <a:r>
              <a:rPr sz="2000" dirty="0"/>
              <a:t>, </a:t>
            </a:r>
            <a:r>
              <a:rPr sz="2000" dirty="0" err="1"/>
              <a:t>потенциальная</a:t>
            </a:r>
            <a:r>
              <a:rPr sz="2000" dirty="0"/>
              <a:t>, </a:t>
            </a:r>
            <a:r>
              <a:rPr sz="2000" dirty="0" err="1"/>
              <a:t>закон</a:t>
            </a:r>
            <a:r>
              <a:rPr sz="2000" dirty="0"/>
              <a:t> </a:t>
            </a:r>
            <a:r>
              <a:rPr sz="2000" dirty="0" err="1"/>
              <a:t>сохранения</a:t>
            </a:r>
            <a:r>
              <a:rPr sz="2000" dirty="0"/>
              <a:t> </a:t>
            </a:r>
            <a:r>
              <a:rPr sz="2000" dirty="0" err="1"/>
              <a:t>энергии</a:t>
            </a:r>
            <a:br>
              <a:rPr sz="2000" dirty="0"/>
            </a:br>
            <a:r>
              <a:rPr sz="2000" dirty="0" err="1"/>
              <a:t>Химия</a:t>
            </a:r>
            <a:r>
              <a:rPr sz="2000" dirty="0"/>
              <a:t> 8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энергия</a:t>
            </a:r>
            <a:r>
              <a:rPr sz="2000" dirty="0"/>
              <a:t> </a:t>
            </a:r>
            <a:r>
              <a:rPr sz="2000" dirty="0" err="1"/>
              <a:t>связи</a:t>
            </a:r>
            <a:r>
              <a:rPr sz="2000" dirty="0"/>
              <a:t>, </a:t>
            </a:r>
            <a:r>
              <a:rPr sz="2000" dirty="0" err="1"/>
              <a:t>экзо</a:t>
            </a:r>
            <a:r>
              <a:rPr sz="2000" dirty="0"/>
              <a:t>- и </a:t>
            </a:r>
            <a:r>
              <a:rPr sz="2000" dirty="0" err="1"/>
              <a:t>эндотермические</a:t>
            </a:r>
            <a:r>
              <a:rPr sz="2000" dirty="0"/>
              <a:t> </a:t>
            </a:r>
            <a:r>
              <a:rPr sz="2000" dirty="0" err="1"/>
              <a:t>реакции</a:t>
            </a:r>
            <a:endParaRPr sz="2000" dirty="0"/>
          </a:p>
        </p:txBody>
      </p:sp>
      <p:sp>
        <p:nvSpPr>
          <p:cNvPr id="13" name="Rectangle 12"/>
          <p:cNvSpPr/>
          <p:nvPr/>
        </p:nvSpPr>
        <p:spPr>
          <a:xfrm>
            <a:off x="640080" y="4526280"/>
            <a:ext cx="10972800" cy="9601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457200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Газовые</a:t>
            </a:r>
            <a:r>
              <a:rPr sz="2000" dirty="0"/>
              <a:t> </a:t>
            </a:r>
            <a:r>
              <a:rPr sz="2000" dirty="0" err="1"/>
              <a:t>законы</a:t>
            </a:r>
            <a:endParaRPr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4206240" y="4572000"/>
            <a:ext cx="71323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Физика</a:t>
            </a:r>
            <a:r>
              <a:rPr sz="2000" dirty="0"/>
              <a:t> 8-9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Бойль-Мариотт</a:t>
            </a:r>
            <a:r>
              <a:rPr sz="2000" dirty="0"/>
              <a:t>, </a:t>
            </a:r>
            <a:r>
              <a:rPr sz="2000" dirty="0" err="1"/>
              <a:t>Гей-Люссак</a:t>
            </a:r>
            <a:r>
              <a:rPr sz="2000" dirty="0"/>
              <a:t>, </a:t>
            </a:r>
            <a:r>
              <a:rPr sz="2000" dirty="0" err="1"/>
              <a:t>Шарль</a:t>
            </a:r>
            <a:br>
              <a:rPr sz="2000" dirty="0"/>
            </a:br>
            <a:r>
              <a:rPr sz="2000" dirty="0" err="1"/>
              <a:t>Химия</a:t>
            </a:r>
            <a:r>
              <a:rPr sz="2000" dirty="0"/>
              <a:t>: </a:t>
            </a:r>
            <a:r>
              <a:rPr sz="2000" dirty="0" err="1"/>
              <a:t>уравнение</a:t>
            </a:r>
            <a:r>
              <a:rPr sz="2000" dirty="0"/>
              <a:t> </a:t>
            </a:r>
            <a:r>
              <a:rPr sz="2000" dirty="0" err="1"/>
              <a:t>Менделеева-Клапейрона</a:t>
            </a:r>
            <a:r>
              <a:rPr sz="2000" dirty="0"/>
              <a:t> — </a:t>
            </a:r>
            <a:r>
              <a:rPr sz="2000" dirty="0" err="1"/>
              <a:t>единый</a:t>
            </a:r>
            <a:r>
              <a:rPr sz="2000" dirty="0"/>
              <a:t> </a:t>
            </a:r>
            <a:r>
              <a:rPr sz="2000" dirty="0" err="1"/>
              <a:t>математический</a:t>
            </a:r>
            <a:r>
              <a:rPr sz="2000" dirty="0"/>
              <a:t> </a:t>
            </a:r>
            <a:r>
              <a:rPr sz="2000" dirty="0" err="1"/>
              <a:t>аппарат</a:t>
            </a:r>
            <a:endParaRPr sz="2000" dirty="0"/>
          </a:p>
        </p:txBody>
      </p:sp>
      <p:sp>
        <p:nvSpPr>
          <p:cNvPr id="16" name="Rectangle 15"/>
          <p:cNvSpPr/>
          <p:nvPr/>
        </p:nvSpPr>
        <p:spPr>
          <a:xfrm>
            <a:off x="640080" y="5577840"/>
            <a:ext cx="10972800" cy="96012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562356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Давление</a:t>
            </a:r>
            <a:r>
              <a:rPr sz="2000" dirty="0"/>
              <a:t> и </a:t>
            </a:r>
            <a:r>
              <a:rPr sz="2000" dirty="0" err="1"/>
              <a:t>концентрация</a:t>
            </a:r>
            <a:endParaRPr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4206240" y="5623560"/>
            <a:ext cx="71323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Физика</a:t>
            </a:r>
            <a:r>
              <a:rPr sz="2000" dirty="0"/>
              <a:t> 7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давление</a:t>
            </a:r>
            <a:r>
              <a:rPr sz="2000" dirty="0"/>
              <a:t> </a:t>
            </a:r>
            <a:r>
              <a:rPr sz="2000" dirty="0" err="1"/>
              <a:t>твёрдых</a:t>
            </a:r>
            <a:r>
              <a:rPr sz="2000" dirty="0"/>
              <a:t> </a:t>
            </a:r>
            <a:r>
              <a:rPr sz="2000" dirty="0" err="1"/>
              <a:t>тел</a:t>
            </a:r>
            <a:r>
              <a:rPr sz="2000" dirty="0"/>
              <a:t>, </a:t>
            </a:r>
            <a:r>
              <a:rPr sz="2000" dirty="0" err="1"/>
              <a:t>жидкостей</a:t>
            </a:r>
            <a:r>
              <a:rPr sz="2000" dirty="0"/>
              <a:t>, </a:t>
            </a:r>
            <a:r>
              <a:rPr sz="2000" dirty="0" err="1"/>
              <a:t>газов</a:t>
            </a:r>
            <a:br>
              <a:rPr sz="2000" dirty="0"/>
            </a:br>
            <a:r>
              <a:rPr sz="2000" dirty="0" err="1"/>
              <a:t>Химия</a:t>
            </a:r>
            <a:r>
              <a:rPr sz="2000" dirty="0"/>
              <a:t>: </a:t>
            </a:r>
            <a:r>
              <a:rPr sz="2000" dirty="0" err="1"/>
              <a:t>давление</a:t>
            </a:r>
            <a:r>
              <a:rPr sz="2000" dirty="0"/>
              <a:t> </a:t>
            </a:r>
            <a:r>
              <a:rPr sz="2000" dirty="0" err="1"/>
              <a:t>газов</a:t>
            </a:r>
            <a:r>
              <a:rPr sz="2000" dirty="0"/>
              <a:t>, </a:t>
            </a:r>
            <a:r>
              <a:rPr sz="2000" dirty="0" err="1"/>
              <a:t>массовая</a:t>
            </a:r>
            <a:r>
              <a:rPr sz="2000" dirty="0"/>
              <a:t> </a:t>
            </a:r>
            <a:r>
              <a:rPr sz="2000" dirty="0" err="1"/>
              <a:t>доля</a:t>
            </a:r>
            <a:r>
              <a:rPr sz="2000" dirty="0"/>
              <a:t>, </a:t>
            </a:r>
            <a:r>
              <a:rPr sz="2000" dirty="0" err="1"/>
              <a:t>молярная</a:t>
            </a:r>
            <a:r>
              <a:rPr sz="2000" dirty="0"/>
              <a:t> </a:t>
            </a:r>
            <a:r>
              <a:rPr sz="2000" dirty="0" err="1"/>
              <a:t>концентрация</a:t>
            </a:r>
            <a:endParaRPr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0">
                <a:solidFill>
                  <a:srgbClr val="888888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Связь химии с биологией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71600"/>
            <a:ext cx="10972800" cy="1188720"/>
          </a:xfrm>
          <a:prstGeom prst="rect">
            <a:avLst/>
          </a:prstGeom>
          <a:solidFill>
            <a:srgbClr val="E8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2E8B57"/>
                </a:solidFill>
                <a:latin typeface="Calibri"/>
              </a:defRPr>
            </a:pPr>
            <a:r>
              <a:rPr sz="2000" dirty="0" err="1"/>
              <a:t>Химический</a:t>
            </a:r>
            <a:r>
              <a:rPr sz="2000" dirty="0"/>
              <a:t> </a:t>
            </a:r>
            <a:r>
              <a:rPr sz="2000" dirty="0" err="1"/>
              <a:t>состав</a:t>
            </a:r>
            <a:r>
              <a:rPr sz="2000" dirty="0"/>
              <a:t> </a:t>
            </a:r>
            <a:r>
              <a:rPr sz="2000" dirty="0" err="1"/>
              <a:t>клетки</a:t>
            </a:r>
            <a:endParaRPr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206240" y="1463040"/>
            <a:ext cx="71323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Биология</a:t>
            </a:r>
            <a:r>
              <a:rPr sz="2000" dirty="0"/>
              <a:t> 9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белки</a:t>
            </a:r>
            <a:r>
              <a:rPr sz="2000" dirty="0"/>
              <a:t>, </a:t>
            </a:r>
            <a:r>
              <a:rPr sz="2000" dirty="0" err="1"/>
              <a:t>липиды</a:t>
            </a:r>
            <a:r>
              <a:rPr sz="2000" dirty="0"/>
              <a:t>, </a:t>
            </a:r>
            <a:r>
              <a:rPr sz="2000" dirty="0" err="1"/>
              <a:t>углеводы</a:t>
            </a:r>
            <a:r>
              <a:rPr sz="2000" dirty="0"/>
              <a:t>, </a:t>
            </a:r>
            <a:r>
              <a:rPr sz="2000" dirty="0" err="1"/>
              <a:t>нуклеиновые</a:t>
            </a:r>
            <a:r>
              <a:rPr sz="2000" dirty="0"/>
              <a:t> </a:t>
            </a:r>
            <a:r>
              <a:rPr sz="2000" dirty="0" err="1"/>
              <a:t>кислоты</a:t>
            </a:r>
            <a:br>
              <a:rPr sz="2000" dirty="0"/>
            </a:br>
            <a:r>
              <a:rPr sz="2000" dirty="0" err="1"/>
              <a:t>Химия</a:t>
            </a:r>
            <a:r>
              <a:rPr sz="2000" dirty="0"/>
              <a:t>: </a:t>
            </a:r>
            <a:r>
              <a:rPr sz="2000" dirty="0" err="1"/>
              <a:t>органические</a:t>
            </a:r>
            <a:r>
              <a:rPr sz="2000" dirty="0"/>
              <a:t> </a:t>
            </a:r>
            <a:r>
              <a:rPr sz="2000" dirty="0" err="1"/>
              <a:t>вещества</a:t>
            </a:r>
            <a:r>
              <a:rPr sz="2000" dirty="0"/>
              <a:t>, </a:t>
            </a:r>
            <a:r>
              <a:rPr sz="2000" dirty="0" err="1"/>
              <a:t>полимеры</a:t>
            </a:r>
            <a:r>
              <a:rPr sz="2000" dirty="0"/>
              <a:t>, </a:t>
            </a:r>
            <a:r>
              <a:rPr sz="2000" dirty="0" err="1"/>
              <a:t>функциональные</a:t>
            </a:r>
            <a:r>
              <a:rPr sz="2000" dirty="0"/>
              <a:t> </a:t>
            </a:r>
            <a:r>
              <a:rPr sz="2000" dirty="0" err="1"/>
              <a:t>группы</a:t>
            </a:r>
            <a:endParaRPr sz="2000" dirty="0"/>
          </a:p>
        </p:txBody>
      </p:sp>
      <p:sp>
        <p:nvSpPr>
          <p:cNvPr id="7" name="Rectangle 6"/>
          <p:cNvSpPr/>
          <p:nvPr/>
        </p:nvSpPr>
        <p:spPr>
          <a:xfrm>
            <a:off x="640080" y="2606040"/>
            <a:ext cx="10972800" cy="1188720"/>
          </a:xfrm>
          <a:prstGeom prst="rect">
            <a:avLst/>
          </a:prstGeom>
          <a:solidFill>
            <a:srgbClr val="E8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2E8B57"/>
                </a:solidFill>
                <a:latin typeface="Calibri"/>
              </a:defRPr>
            </a:pPr>
            <a:r>
              <a:rPr sz="2000" dirty="0" err="1"/>
              <a:t>Фотосинтез</a:t>
            </a:r>
            <a:endParaRPr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206240" y="2697480"/>
            <a:ext cx="71323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Биология</a:t>
            </a:r>
            <a:r>
              <a:rPr sz="2000" dirty="0"/>
              <a:t> 6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растения</a:t>
            </a:r>
            <a:r>
              <a:rPr sz="2000" dirty="0"/>
              <a:t> </a:t>
            </a:r>
            <a:r>
              <a:rPr sz="2000" dirty="0" err="1"/>
              <a:t>поглощают</a:t>
            </a:r>
            <a:r>
              <a:rPr sz="2000" dirty="0"/>
              <a:t> CO2, </a:t>
            </a:r>
            <a:r>
              <a:rPr sz="2000" dirty="0" err="1"/>
              <a:t>выделяют</a:t>
            </a:r>
            <a:r>
              <a:rPr sz="2000" dirty="0"/>
              <a:t> O2</a:t>
            </a:r>
            <a:br>
              <a:rPr sz="2000" dirty="0"/>
            </a:br>
            <a:r>
              <a:rPr sz="2000" dirty="0" err="1"/>
              <a:t>Химия</a:t>
            </a:r>
            <a:r>
              <a:rPr sz="2000" dirty="0"/>
              <a:t> 8-9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уравнение</a:t>
            </a:r>
            <a:r>
              <a:rPr sz="2000" dirty="0"/>
              <a:t> </a:t>
            </a:r>
            <a:r>
              <a:rPr sz="2000" dirty="0" err="1"/>
              <a:t>реакции</a:t>
            </a:r>
            <a:r>
              <a:rPr sz="2000" dirty="0"/>
              <a:t>, </a:t>
            </a:r>
            <a:r>
              <a:rPr sz="2000" dirty="0" err="1"/>
              <a:t>хлорофилл</a:t>
            </a:r>
            <a:r>
              <a:rPr sz="2000" dirty="0"/>
              <a:t> </a:t>
            </a:r>
            <a:r>
              <a:rPr sz="2000" dirty="0" err="1"/>
              <a:t>как</a:t>
            </a:r>
            <a:r>
              <a:rPr sz="2000" dirty="0"/>
              <a:t> </a:t>
            </a:r>
            <a:r>
              <a:rPr sz="2000" dirty="0" err="1"/>
              <a:t>катализатор</a:t>
            </a:r>
            <a:r>
              <a:rPr sz="2000" dirty="0"/>
              <a:t>, </a:t>
            </a:r>
            <a:r>
              <a:rPr sz="2000" dirty="0" err="1"/>
              <a:t>роль</a:t>
            </a:r>
            <a:r>
              <a:rPr sz="2000" dirty="0"/>
              <a:t> </a:t>
            </a:r>
            <a:r>
              <a:rPr sz="2000" dirty="0" err="1"/>
              <a:t>света</a:t>
            </a:r>
            <a:endParaRPr sz="2000" dirty="0"/>
          </a:p>
        </p:txBody>
      </p:sp>
      <p:sp>
        <p:nvSpPr>
          <p:cNvPr id="10" name="Rectangle 9"/>
          <p:cNvSpPr/>
          <p:nvPr/>
        </p:nvSpPr>
        <p:spPr>
          <a:xfrm>
            <a:off x="640080" y="3840480"/>
            <a:ext cx="10972800" cy="1188720"/>
          </a:xfrm>
          <a:prstGeom prst="rect">
            <a:avLst/>
          </a:prstGeom>
          <a:solidFill>
            <a:srgbClr val="E8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393192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2E8B57"/>
                </a:solidFill>
                <a:latin typeface="Calibri"/>
              </a:defRPr>
            </a:pPr>
            <a:r>
              <a:rPr sz="2000" dirty="0" err="1"/>
              <a:t>Ферменты</a:t>
            </a:r>
            <a:endParaRPr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206240" y="3931920"/>
            <a:ext cx="71323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Биология</a:t>
            </a:r>
            <a:r>
              <a:rPr sz="2000" dirty="0"/>
              <a:t> 9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биологические</a:t>
            </a:r>
            <a:r>
              <a:rPr sz="2000" dirty="0"/>
              <a:t> </a:t>
            </a:r>
            <a:r>
              <a:rPr sz="2000" dirty="0" err="1"/>
              <a:t>катализаторы</a:t>
            </a:r>
            <a:br>
              <a:rPr sz="2000" dirty="0"/>
            </a:br>
            <a:r>
              <a:rPr sz="2000" dirty="0" err="1"/>
              <a:t>Химия</a:t>
            </a:r>
            <a:r>
              <a:rPr sz="2000" dirty="0"/>
              <a:t> 9 </a:t>
            </a:r>
            <a:r>
              <a:rPr sz="2000" dirty="0" err="1"/>
              <a:t>кл</a:t>
            </a:r>
            <a:r>
              <a:rPr sz="2000" dirty="0"/>
              <a:t>.: </a:t>
            </a:r>
            <a:r>
              <a:rPr sz="2000" dirty="0" err="1"/>
              <a:t>катализ</a:t>
            </a:r>
            <a:r>
              <a:rPr sz="2000" dirty="0"/>
              <a:t> — </a:t>
            </a:r>
            <a:r>
              <a:rPr sz="2000" dirty="0" err="1"/>
              <a:t>ферменты</a:t>
            </a:r>
            <a:r>
              <a:rPr sz="2000" dirty="0"/>
              <a:t> = </a:t>
            </a:r>
            <a:r>
              <a:rPr sz="2000" dirty="0" err="1"/>
              <a:t>катализаторы</a:t>
            </a:r>
            <a:r>
              <a:rPr sz="2000" dirty="0"/>
              <a:t> </a:t>
            </a:r>
            <a:r>
              <a:rPr sz="2000" dirty="0" err="1"/>
              <a:t>белковой</a:t>
            </a:r>
            <a:r>
              <a:rPr sz="2000" dirty="0"/>
              <a:t> </a:t>
            </a:r>
            <a:r>
              <a:rPr sz="2000" dirty="0" err="1"/>
              <a:t>природы</a:t>
            </a:r>
            <a:endParaRPr sz="2000" dirty="0"/>
          </a:p>
        </p:txBody>
      </p:sp>
      <p:sp>
        <p:nvSpPr>
          <p:cNvPr id="13" name="Rectangle 12"/>
          <p:cNvSpPr/>
          <p:nvPr/>
        </p:nvSpPr>
        <p:spPr>
          <a:xfrm>
            <a:off x="640080" y="5074920"/>
            <a:ext cx="10972800" cy="1188720"/>
          </a:xfrm>
          <a:prstGeom prst="rect">
            <a:avLst/>
          </a:prstGeom>
          <a:solidFill>
            <a:srgbClr val="E8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5166360"/>
            <a:ext cx="32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2E8B57"/>
                </a:solidFill>
                <a:latin typeface="Calibri"/>
              </a:defRPr>
            </a:pPr>
            <a:r>
              <a:rPr sz="2000" dirty="0" err="1"/>
              <a:t>Обмен</a:t>
            </a:r>
            <a:r>
              <a:rPr sz="2000" dirty="0"/>
              <a:t> </a:t>
            </a:r>
            <a:r>
              <a:rPr sz="2000" dirty="0" err="1"/>
              <a:t>веществ</a:t>
            </a:r>
            <a:r>
              <a:rPr sz="2000" dirty="0"/>
              <a:t> и </a:t>
            </a:r>
            <a:r>
              <a:rPr sz="2000" dirty="0" err="1"/>
              <a:t>энергии</a:t>
            </a:r>
            <a:endParaRPr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4206240" y="5166360"/>
            <a:ext cx="71323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Биология</a:t>
            </a:r>
            <a:r>
              <a:rPr sz="2000" dirty="0"/>
              <a:t>: </a:t>
            </a:r>
            <a:r>
              <a:rPr sz="2000" dirty="0" err="1"/>
              <a:t>ассимиляция</a:t>
            </a:r>
            <a:r>
              <a:rPr sz="2000" dirty="0"/>
              <a:t>, </a:t>
            </a:r>
            <a:r>
              <a:rPr sz="2000" dirty="0" err="1"/>
              <a:t>диссимиляция</a:t>
            </a:r>
            <a:r>
              <a:rPr sz="2000" dirty="0"/>
              <a:t>, АТФ</a:t>
            </a:r>
            <a:br>
              <a:rPr sz="2000" dirty="0"/>
            </a:br>
            <a:r>
              <a:rPr sz="2000" dirty="0" err="1"/>
              <a:t>Химия</a:t>
            </a:r>
            <a:r>
              <a:rPr sz="2000" dirty="0"/>
              <a:t>: </a:t>
            </a:r>
            <a:r>
              <a:rPr sz="2000" dirty="0" err="1"/>
              <a:t>окислительно-восстановительные</a:t>
            </a:r>
            <a:r>
              <a:rPr sz="2000" dirty="0"/>
              <a:t> </a:t>
            </a:r>
            <a:r>
              <a:rPr sz="2000" dirty="0" err="1"/>
              <a:t>реакции</a:t>
            </a:r>
            <a:r>
              <a:rPr sz="2000" dirty="0"/>
              <a:t> — </a:t>
            </a:r>
            <a:r>
              <a:rPr sz="2000" dirty="0" err="1"/>
              <a:t>дыхание</a:t>
            </a:r>
            <a:r>
              <a:rPr sz="2000" dirty="0"/>
              <a:t> = </a:t>
            </a:r>
            <a:r>
              <a:rPr sz="2000" dirty="0" err="1"/>
              <a:t>медленное</a:t>
            </a:r>
            <a:r>
              <a:rPr sz="2000" dirty="0"/>
              <a:t> </a:t>
            </a:r>
            <a:r>
              <a:rPr sz="2000" dirty="0" err="1"/>
              <a:t>окисление</a:t>
            </a:r>
            <a:endParaRPr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0">
                <a:solidFill>
                  <a:srgbClr val="888888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E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Связь химии с математикой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71600"/>
            <a:ext cx="10972800" cy="9144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6070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2000" dirty="0"/>
              <a:t>«</a:t>
            </a:r>
            <a:r>
              <a:rPr sz="2000" dirty="0" err="1"/>
              <a:t>Абстрактное</a:t>
            </a:r>
            <a:r>
              <a:rPr sz="2000" dirty="0"/>
              <a:t> </a:t>
            </a:r>
            <a:r>
              <a:rPr sz="2000" dirty="0" err="1"/>
              <a:t>математическое</a:t>
            </a:r>
            <a:r>
              <a:rPr sz="2000" dirty="0"/>
              <a:t> </a:t>
            </a:r>
            <a:r>
              <a:rPr sz="2000" dirty="0" err="1"/>
              <a:t>понятие</a:t>
            </a:r>
            <a:r>
              <a:rPr sz="2000" dirty="0"/>
              <a:t>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имеет</a:t>
            </a:r>
            <a:r>
              <a:rPr sz="2000" dirty="0"/>
              <a:t> </a:t>
            </a:r>
            <a:r>
              <a:rPr sz="2000" dirty="0" err="1"/>
              <a:t>физического</a:t>
            </a:r>
            <a:r>
              <a:rPr sz="2000" dirty="0"/>
              <a:t> (</a:t>
            </a:r>
            <a:r>
              <a:rPr sz="2000" dirty="0" err="1"/>
              <a:t>химического</a:t>
            </a:r>
            <a:r>
              <a:rPr sz="2000" dirty="0"/>
              <a:t>, </a:t>
            </a:r>
            <a:r>
              <a:rPr sz="2000" dirty="0" err="1"/>
              <a:t>биологического</a:t>
            </a:r>
            <a:r>
              <a:rPr sz="2000" dirty="0"/>
              <a:t>) </a:t>
            </a:r>
            <a:r>
              <a:rPr sz="2000" dirty="0" err="1"/>
              <a:t>смысла</a:t>
            </a:r>
            <a:r>
              <a:rPr sz="2000" dirty="0"/>
              <a:t> </a:t>
            </a:r>
            <a:r>
              <a:rPr sz="2000" dirty="0" err="1"/>
              <a:t>до</a:t>
            </a:r>
            <a:r>
              <a:rPr sz="2000" dirty="0"/>
              <a:t> </a:t>
            </a:r>
            <a:r>
              <a:rPr sz="2000" dirty="0" err="1"/>
              <a:t>тех</a:t>
            </a:r>
            <a:r>
              <a:rPr sz="2000" dirty="0"/>
              <a:t> </a:t>
            </a:r>
            <a:r>
              <a:rPr sz="2000" dirty="0" err="1"/>
              <a:t>пор</a:t>
            </a:r>
            <a:r>
              <a:rPr sz="2000" dirty="0"/>
              <a:t>, </a:t>
            </a:r>
            <a:r>
              <a:rPr sz="2000" dirty="0" err="1"/>
              <a:t>пока</a:t>
            </a:r>
            <a:r>
              <a:rPr sz="2000" dirty="0"/>
              <a:t> </a:t>
            </a:r>
            <a:r>
              <a:rPr sz="2000" dirty="0" err="1"/>
              <a:t>мы</a:t>
            </a:r>
            <a:r>
              <a:rPr sz="2000" dirty="0"/>
              <a:t>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наделим</a:t>
            </a:r>
            <a:r>
              <a:rPr sz="2000" dirty="0"/>
              <a:t> </a:t>
            </a:r>
            <a:r>
              <a:rPr sz="2000" dirty="0" err="1"/>
              <a:t>его</a:t>
            </a:r>
            <a:r>
              <a:rPr sz="2000" dirty="0"/>
              <a:t> </a:t>
            </a:r>
            <a:r>
              <a:rPr sz="2000" dirty="0" err="1"/>
              <a:t>таковым</a:t>
            </a:r>
            <a:r>
              <a:rPr sz="2000" dirty="0"/>
              <a:t>»</a:t>
            </a:r>
            <a:br>
              <a:rPr sz="2000" dirty="0"/>
            </a:br>
            <a:r>
              <a:rPr sz="2000" dirty="0"/>
              <a:t>— </a:t>
            </a:r>
            <a:r>
              <a:rPr sz="2000" dirty="0" err="1"/>
              <a:t>Информационно-методическое</a:t>
            </a:r>
            <a:r>
              <a:rPr sz="2000" dirty="0"/>
              <a:t> </a:t>
            </a:r>
            <a:r>
              <a:rPr sz="2000" dirty="0" err="1"/>
              <a:t>письмо</a:t>
            </a:r>
            <a:r>
              <a:rPr sz="2000" dirty="0"/>
              <a:t> </a:t>
            </a:r>
            <a:r>
              <a:rPr sz="2000" dirty="0" err="1"/>
              <a:t>по</a:t>
            </a:r>
            <a:r>
              <a:rPr sz="2000" dirty="0"/>
              <a:t> </a:t>
            </a:r>
            <a:r>
              <a:rPr sz="2000" dirty="0" err="1"/>
              <a:t>математике</a:t>
            </a:r>
            <a:r>
              <a:rPr sz="2000" dirty="0"/>
              <a:t>, 2026/2027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560320"/>
            <a:ext cx="10972800" cy="1005840"/>
          </a:xfrm>
          <a:prstGeom prst="rect">
            <a:avLst/>
          </a:prstGeom>
          <a:solidFill>
            <a:srgbClr val="FF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3657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E87A1E"/>
                </a:solidFill>
                <a:latin typeface="Calibri"/>
              </a:defRPr>
            </a:pPr>
            <a:r>
              <a:rPr sz="2000" dirty="0" err="1"/>
              <a:t>Пропорции</a:t>
            </a:r>
            <a:r>
              <a:rPr sz="2000" dirty="0"/>
              <a:t> и </a:t>
            </a:r>
            <a:r>
              <a:rPr sz="2000" dirty="0" err="1"/>
              <a:t>уравнения</a:t>
            </a:r>
            <a:r>
              <a:rPr sz="2000" dirty="0"/>
              <a:t> </a:t>
            </a:r>
            <a:r>
              <a:rPr sz="2000" dirty="0" err="1"/>
              <a:t>реакций</a:t>
            </a:r>
            <a:endParaRPr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663440" y="2606040"/>
            <a:ext cx="66751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Расчёты</a:t>
            </a:r>
            <a:r>
              <a:rPr sz="2000" dirty="0"/>
              <a:t> </a:t>
            </a:r>
            <a:r>
              <a:rPr sz="2000" dirty="0" err="1"/>
              <a:t>по</a:t>
            </a:r>
            <a:r>
              <a:rPr sz="2000" dirty="0"/>
              <a:t> </a:t>
            </a:r>
            <a:r>
              <a:rPr sz="2000" dirty="0" err="1"/>
              <a:t>уравнениям</a:t>
            </a:r>
            <a:r>
              <a:rPr sz="2000" dirty="0"/>
              <a:t> — </a:t>
            </a:r>
            <a:r>
              <a:rPr sz="2000" dirty="0" err="1"/>
              <a:t>математические</a:t>
            </a:r>
            <a:r>
              <a:rPr sz="2000" dirty="0"/>
              <a:t> </a:t>
            </a:r>
            <a:r>
              <a:rPr sz="2000" dirty="0" err="1"/>
              <a:t>пропорции</a:t>
            </a:r>
            <a:r>
              <a:rPr sz="2000" dirty="0"/>
              <a:t> с </a:t>
            </a:r>
            <a:r>
              <a:rPr sz="2000" dirty="0" err="1"/>
              <a:t>химическим</a:t>
            </a:r>
            <a:r>
              <a:rPr sz="2000" dirty="0"/>
              <a:t> </a:t>
            </a:r>
            <a:r>
              <a:rPr sz="2000" dirty="0" err="1"/>
              <a:t>содержанием</a:t>
            </a:r>
            <a:r>
              <a:rPr sz="2000" dirty="0"/>
              <a:t>. </a:t>
            </a:r>
            <a:r>
              <a:rPr sz="2000" dirty="0" err="1"/>
              <a:t>Задачи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избыток-недостаток</a:t>
            </a:r>
            <a:r>
              <a:rPr sz="2000" dirty="0"/>
              <a:t> — </a:t>
            </a:r>
            <a:r>
              <a:rPr sz="2000" dirty="0" err="1"/>
              <a:t>математическое</a:t>
            </a:r>
            <a:r>
              <a:rPr sz="2000" dirty="0"/>
              <a:t> </a:t>
            </a:r>
            <a:r>
              <a:rPr sz="2000" dirty="0" err="1"/>
              <a:t>моделирование</a:t>
            </a:r>
            <a:endParaRPr sz="2000" dirty="0"/>
          </a:p>
        </p:txBody>
      </p:sp>
      <p:sp>
        <p:nvSpPr>
          <p:cNvPr id="9" name="Rectangle 8"/>
          <p:cNvSpPr/>
          <p:nvPr/>
        </p:nvSpPr>
        <p:spPr>
          <a:xfrm>
            <a:off x="640080" y="3611880"/>
            <a:ext cx="10972800" cy="1005840"/>
          </a:xfrm>
          <a:prstGeom prst="rect">
            <a:avLst/>
          </a:prstGeom>
          <a:solidFill>
            <a:srgbClr val="FF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3657600"/>
            <a:ext cx="365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E87A1E"/>
                </a:solidFill>
                <a:latin typeface="Calibri"/>
              </a:defRPr>
            </a:pPr>
            <a:r>
              <a:rPr sz="2000" dirty="0" err="1"/>
              <a:t>Функциональные</a:t>
            </a:r>
            <a:r>
              <a:rPr sz="2000" dirty="0"/>
              <a:t> </a:t>
            </a:r>
            <a:r>
              <a:rPr sz="2000" dirty="0" err="1"/>
              <a:t>зависимости</a:t>
            </a:r>
            <a:endParaRPr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663440" y="3657600"/>
            <a:ext cx="6675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lang="en-US" sz="2000" i="0" dirty="0">
                <a:solidFill>
                  <a:srgbClr val="333333"/>
                </a:solidFill>
                <a:effectLst/>
                <a:latin typeface="YS Text"/>
              </a:rPr>
              <a:t>v = k · cⁿ</a:t>
            </a:r>
            <a:r>
              <a:rPr lang="ru-RU" sz="2000" i="0" dirty="0">
                <a:solidFill>
                  <a:srgbClr val="333333"/>
                </a:solidFill>
                <a:effectLst/>
                <a:latin typeface="YS Text"/>
              </a:rPr>
              <a:t>  </a:t>
            </a:r>
            <a:r>
              <a:rPr sz="2000" dirty="0"/>
              <a:t>—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абстракция</a:t>
            </a:r>
            <a:r>
              <a:rPr sz="2000" dirty="0"/>
              <a:t>, а </a:t>
            </a:r>
            <a:r>
              <a:rPr sz="2000" dirty="0" err="1"/>
              <a:t>закон</a:t>
            </a:r>
            <a:r>
              <a:rPr sz="2000" dirty="0"/>
              <a:t> </a:t>
            </a:r>
            <a:r>
              <a:rPr sz="2000" dirty="0" err="1"/>
              <a:t>скорости</a:t>
            </a:r>
            <a:r>
              <a:rPr sz="2000" dirty="0"/>
              <a:t> </a:t>
            </a:r>
            <a:r>
              <a:rPr sz="2000" dirty="0" err="1"/>
              <a:t>реакции</a:t>
            </a:r>
            <a:r>
              <a:rPr sz="2000" dirty="0"/>
              <a:t>. </a:t>
            </a:r>
            <a:r>
              <a:rPr sz="2000" dirty="0" err="1"/>
              <a:t>Графики</a:t>
            </a:r>
            <a:r>
              <a:rPr sz="2000" dirty="0"/>
              <a:t> </a:t>
            </a:r>
            <a:r>
              <a:rPr sz="2000" dirty="0" err="1"/>
              <a:t>растворимости</a:t>
            </a:r>
            <a:r>
              <a:rPr sz="2000" dirty="0"/>
              <a:t>, </a:t>
            </a:r>
            <a:r>
              <a:rPr sz="2000" dirty="0" err="1"/>
              <a:t>давления</a:t>
            </a:r>
            <a:r>
              <a:rPr sz="2000" dirty="0"/>
              <a:t> </a:t>
            </a:r>
            <a:r>
              <a:rPr sz="2000" dirty="0" err="1"/>
              <a:t>пара</a:t>
            </a:r>
            <a:r>
              <a:rPr sz="2000" dirty="0"/>
              <a:t> — </a:t>
            </a:r>
            <a:r>
              <a:rPr sz="2000" dirty="0" err="1"/>
              <a:t>это</a:t>
            </a:r>
            <a:r>
              <a:rPr sz="2000" dirty="0"/>
              <a:t> </a:t>
            </a:r>
            <a:r>
              <a:rPr sz="2000" dirty="0" err="1"/>
              <a:t>функции</a:t>
            </a:r>
            <a:endParaRPr sz="2000" dirty="0"/>
          </a:p>
        </p:txBody>
      </p:sp>
      <p:sp>
        <p:nvSpPr>
          <p:cNvPr id="12" name="Rectangle 11"/>
          <p:cNvSpPr/>
          <p:nvPr/>
        </p:nvSpPr>
        <p:spPr>
          <a:xfrm>
            <a:off x="640080" y="4663440"/>
            <a:ext cx="10972800" cy="1005840"/>
          </a:xfrm>
          <a:prstGeom prst="rect">
            <a:avLst/>
          </a:prstGeom>
          <a:solidFill>
            <a:srgbClr val="FFF3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4709160"/>
            <a:ext cx="365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E87A1E"/>
                </a:solidFill>
                <a:latin typeface="Calibri"/>
              </a:defRPr>
            </a:pPr>
            <a:r>
              <a:rPr sz="2000" dirty="0" err="1"/>
              <a:t>Проценты</a:t>
            </a:r>
            <a:r>
              <a:rPr sz="2000" dirty="0"/>
              <a:t> и </a:t>
            </a:r>
            <a:r>
              <a:rPr sz="2000" dirty="0" err="1"/>
              <a:t>массовая</a:t>
            </a:r>
            <a:r>
              <a:rPr sz="2000" dirty="0"/>
              <a:t> </a:t>
            </a:r>
            <a:r>
              <a:rPr sz="2000" dirty="0" err="1"/>
              <a:t>доля</a:t>
            </a:r>
            <a:endParaRPr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4663440" y="4709160"/>
            <a:ext cx="66751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Массовая</a:t>
            </a:r>
            <a:r>
              <a:rPr sz="2000" dirty="0"/>
              <a:t> </a:t>
            </a:r>
            <a:r>
              <a:rPr sz="2000" dirty="0" err="1"/>
              <a:t>доля</a:t>
            </a:r>
            <a:r>
              <a:rPr sz="2000" dirty="0"/>
              <a:t> = </a:t>
            </a:r>
            <a:r>
              <a:rPr sz="2000" dirty="0" err="1"/>
              <a:t>проценты</a:t>
            </a:r>
            <a:r>
              <a:rPr sz="2000" dirty="0"/>
              <a:t> </a:t>
            </a:r>
            <a:r>
              <a:rPr sz="2000" dirty="0" err="1"/>
              <a:t>из</a:t>
            </a:r>
            <a:r>
              <a:rPr sz="2000" dirty="0"/>
              <a:t> </a:t>
            </a:r>
            <a:r>
              <a:rPr sz="2000" dirty="0" err="1"/>
              <a:t>математики</a:t>
            </a:r>
            <a:r>
              <a:rPr sz="2000" dirty="0"/>
              <a:t> 5-6 </a:t>
            </a:r>
            <a:r>
              <a:rPr sz="2000" dirty="0" err="1"/>
              <a:t>кл</a:t>
            </a:r>
            <a:r>
              <a:rPr sz="2000" dirty="0"/>
              <a:t>., </a:t>
            </a:r>
            <a:r>
              <a:rPr sz="2000" dirty="0" err="1"/>
              <a:t>но</a:t>
            </a:r>
            <a:r>
              <a:rPr sz="2000" dirty="0"/>
              <a:t> с </a:t>
            </a:r>
            <a:r>
              <a:rPr sz="2000" dirty="0" err="1"/>
              <a:t>практическим</a:t>
            </a:r>
            <a:r>
              <a:rPr sz="2000" dirty="0"/>
              <a:t> </a:t>
            </a:r>
            <a:r>
              <a:rPr sz="2000" dirty="0" err="1"/>
              <a:t>смыслом</a:t>
            </a:r>
            <a:r>
              <a:rPr sz="2000" dirty="0"/>
              <a:t>: </a:t>
            </a:r>
            <a:r>
              <a:rPr sz="2000" dirty="0" err="1"/>
              <a:t>расчёт</a:t>
            </a:r>
            <a:r>
              <a:rPr sz="2000" dirty="0"/>
              <a:t> </a:t>
            </a:r>
            <a:r>
              <a:rPr sz="2000" dirty="0" err="1"/>
              <a:t>физиологического</a:t>
            </a:r>
            <a:r>
              <a:rPr sz="2000" dirty="0"/>
              <a:t> </a:t>
            </a:r>
            <a:r>
              <a:rPr sz="2000" dirty="0" err="1"/>
              <a:t>раствора</a:t>
            </a:r>
            <a:r>
              <a:rPr sz="2000" dirty="0"/>
              <a:t>, </a:t>
            </a:r>
            <a:r>
              <a:rPr sz="2000" dirty="0" err="1"/>
              <a:t>концентрации</a:t>
            </a:r>
            <a:r>
              <a:rPr sz="2000" dirty="0"/>
              <a:t> </a:t>
            </a:r>
            <a:r>
              <a:rPr sz="2000" dirty="0" err="1"/>
              <a:t>кислоты</a:t>
            </a:r>
            <a:endParaRPr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0">
                <a:solidFill>
                  <a:srgbClr val="888888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Как реализовать: шесть конкретных шагов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71600"/>
            <a:ext cx="548640" cy="548640"/>
          </a:xfrm>
          <a:prstGeom prst="rect">
            <a:avLst/>
          </a:prstGeom>
          <a:solidFill>
            <a:srgbClr val="2E0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371600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Изучить</a:t>
            </a:r>
            <a:r>
              <a:rPr sz="2000" dirty="0"/>
              <a:t> </a:t>
            </a:r>
            <a:r>
              <a:rPr sz="2000" dirty="0" err="1"/>
              <a:t>Приложение</a:t>
            </a:r>
            <a:r>
              <a:rPr sz="2000" dirty="0"/>
              <a:t> 1 к ФРП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74520"/>
            <a:ext cx="457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333333"/>
                </a:solidFill>
                <a:latin typeface="Calibri"/>
              </a:defRPr>
            </a:pPr>
            <a:r>
              <a:rPr sz="1750" dirty="0" err="1"/>
              <a:t>Тематический</a:t>
            </a:r>
            <a:r>
              <a:rPr sz="1750" dirty="0"/>
              <a:t> </a:t>
            </a:r>
            <a:r>
              <a:rPr sz="1750" dirty="0" err="1"/>
              <a:t>анализ</a:t>
            </a:r>
            <a:r>
              <a:rPr sz="1750" dirty="0"/>
              <a:t> </a:t>
            </a:r>
            <a:r>
              <a:rPr sz="1750" dirty="0" err="1"/>
              <a:t>содержания</a:t>
            </a:r>
            <a:r>
              <a:rPr sz="1750" dirty="0"/>
              <a:t> </a:t>
            </a:r>
            <a:r>
              <a:rPr sz="1750" dirty="0" err="1"/>
              <a:t>математики</a:t>
            </a:r>
            <a:r>
              <a:rPr sz="1750" dirty="0"/>
              <a:t>, </a:t>
            </a:r>
            <a:r>
              <a:rPr sz="1750" dirty="0" err="1"/>
              <a:t>физики</a:t>
            </a:r>
            <a:r>
              <a:rPr sz="1750" dirty="0"/>
              <a:t>, </a:t>
            </a:r>
            <a:r>
              <a:rPr sz="1750" dirty="0" err="1"/>
              <a:t>химии</a:t>
            </a:r>
            <a:r>
              <a:rPr sz="1750" dirty="0"/>
              <a:t> и </a:t>
            </a:r>
            <a:r>
              <a:rPr sz="1750" dirty="0" err="1"/>
              <a:t>биологии</a:t>
            </a:r>
            <a:r>
              <a:rPr sz="1750" dirty="0"/>
              <a:t> в 7-9 </a:t>
            </a:r>
            <a:r>
              <a:rPr sz="1750" dirty="0" err="1"/>
              <a:t>классах</a:t>
            </a:r>
            <a:r>
              <a:rPr sz="1750" dirty="0"/>
              <a:t> — </a:t>
            </a:r>
            <a:r>
              <a:rPr sz="1750" dirty="0" err="1"/>
              <a:t>готовая</a:t>
            </a:r>
            <a:r>
              <a:rPr sz="1750" dirty="0"/>
              <a:t> </a:t>
            </a:r>
            <a:r>
              <a:rPr sz="1750" dirty="0" err="1"/>
              <a:t>карта</a:t>
            </a:r>
            <a:r>
              <a:rPr sz="1750" dirty="0"/>
              <a:t> </a:t>
            </a:r>
            <a:r>
              <a:rPr sz="1750" dirty="0" err="1"/>
              <a:t>межпредметных</a:t>
            </a:r>
            <a:r>
              <a:rPr sz="1750" dirty="0"/>
              <a:t> </a:t>
            </a:r>
            <a:r>
              <a:rPr sz="1750" dirty="0" err="1"/>
              <a:t>связей</a:t>
            </a:r>
            <a:endParaRPr sz="1750" dirty="0"/>
          </a:p>
        </p:txBody>
      </p:sp>
      <p:sp>
        <p:nvSpPr>
          <p:cNvPr id="8" name="Rectangle 7"/>
          <p:cNvSpPr/>
          <p:nvPr/>
        </p:nvSpPr>
        <p:spPr>
          <a:xfrm>
            <a:off x="6400800" y="1371600"/>
            <a:ext cx="548640" cy="548640"/>
          </a:xfrm>
          <a:prstGeom prst="rect">
            <a:avLst/>
          </a:prstGeom>
          <a:solidFill>
            <a:srgbClr val="2E0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0" y="141732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1371600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Указывать</a:t>
            </a:r>
            <a:r>
              <a:rPr sz="2000" dirty="0"/>
              <a:t> </a:t>
            </a:r>
            <a:r>
              <a:rPr sz="2000" dirty="0" err="1"/>
              <a:t>связи</a:t>
            </a:r>
            <a:r>
              <a:rPr sz="2000" dirty="0"/>
              <a:t> в </a:t>
            </a:r>
            <a:r>
              <a:rPr sz="2000" dirty="0" err="1"/>
              <a:t>планировании</a:t>
            </a:r>
            <a:endParaRPr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7132320" y="1874520"/>
            <a:ext cx="4572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333333"/>
                </a:solidFill>
                <a:latin typeface="Calibri"/>
              </a:defRPr>
            </a:pPr>
            <a:r>
              <a:rPr sz="1750" dirty="0" err="1"/>
              <a:t>Не</a:t>
            </a:r>
            <a:r>
              <a:rPr sz="1750" dirty="0"/>
              <a:t> </a:t>
            </a:r>
            <a:r>
              <a:rPr sz="1750" dirty="0" err="1"/>
              <a:t>отдельная</a:t>
            </a:r>
            <a:r>
              <a:rPr sz="1750" dirty="0"/>
              <a:t> </a:t>
            </a:r>
            <a:r>
              <a:rPr sz="1750" dirty="0" err="1"/>
              <a:t>графа</a:t>
            </a:r>
            <a:r>
              <a:rPr sz="1750" dirty="0"/>
              <a:t> </a:t>
            </a:r>
            <a:r>
              <a:rPr sz="1750" dirty="0" err="1"/>
              <a:t>для</a:t>
            </a:r>
            <a:r>
              <a:rPr sz="1750" dirty="0"/>
              <a:t> </a:t>
            </a:r>
            <a:r>
              <a:rPr sz="1750" dirty="0" err="1"/>
              <a:t>галочки</a:t>
            </a:r>
            <a:r>
              <a:rPr sz="1750" dirty="0"/>
              <a:t>, а </a:t>
            </a:r>
            <a:r>
              <a:rPr sz="1750" dirty="0" err="1"/>
              <a:t>содержательный</a:t>
            </a:r>
            <a:r>
              <a:rPr sz="1750" dirty="0"/>
              <a:t> </a:t>
            </a:r>
            <a:r>
              <a:rPr sz="1750" dirty="0" err="1"/>
              <a:t>элемент</a:t>
            </a:r>
            <a:r>
              <a:rPr sz="1750" dirty="0"/>
              <a:t> </a:t>
            </a:r>
            <a:r>
              <a:rPr sz="1750" dirty="0" err="1"/>
              <a:t>урока</a:t>
            </a:r>
            <a:r>
              <a:rPr sz="1750" dirty="0"/>
              <a:t> с </a:t>
            </a:r>
            <a:r>
              <a:rPr sz="1750" dirty="0" err="1"/>
              <a:t>опорой</a:t>
            </a:r>
            <a:r>
              <a:rPr sz="1750" dirty="0"/>
              <a:t> </a:t>
            </a:r>
            <a:r>
              <a:rPr sz="1750" dirty="0" err="1"/>
              <a:t>на</a:t>
            </a:r>
            <a:r>
              <a:rPr sz="1750" dirty="0"/>
              <a:t> </a:t>
            </a:r>
            <a:r>
              <a:rPr sz="1750" dirty="0" err="1"/>
              <a:t>конкретные</a:t>
            </a:r>
            <a:r>
              <a:rPr sz="1750" dirty="0"/>
              <a:t> </a:t>
            </a:r>
            <a:r>
              <a:rPr sz="1750" dirty="0" err="1"/>
              <a:t>темы</a:t>
            </a:r>
            <a:r>
              <a:rPr sz="1750" dirty="0"/>
              <a:t> </a:t>
            </a:r>
            <a:r>
              <a:rPr sz="1750" dirty="0" err="1"/>
              <a:t>смежных</a:t>
            </a:r>
            <a:r>
              <a:rPr sz="1750" dirty="0"/>
              <a:t> </a:t>
            </a:r>
            <a:r>
              <a:rPr sz="1750" dirty="0" err="1"/>
              <a:t>предметов</a:t>
            </a:r>
            <a:endParaRPr sz="1750" dirty="0"/>
          </a:p>
        </p:txBody>
      </p:sp>
      <p:sp>
        <p:nvSpPr>
          <p:cNvPr id="12" name="Rectangle 11"/>
          <p:cNvSpPr/>
          <p:nvPr/>
        </p:nvSpPr>
        <p:spPr>
          <a:xfrm>
            <a:off x="640080" y="3017520"/>
            <a:ext cx="548640" cy="548640"/>
          </a:xfrm>
          <a:prstGeom prst="rect">
            <a:avLst/>
          </a:prstGeom>
          <a:solidFill>
            <a:srgbClr val="2E0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017520"/>
            <a:ext cx="4724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Использовать</a:t>
            </a:r>
            <a:r>
              <a:rPr sz="2000" dirty="0"/>
              <a:t> </a:t>
            </a:r>
            <a:r>
              <a:rPr sz="2000" dirty="0" err="1"/>
              <a:t>интегрированные</a:t>
            </a:r>
            <a:r>
              <a:rPr sz="2000" dirty="0"/>
              <a:t> </a:t>
            </a:r>
            <a:r>
              <a:rPr sz="2000" dirty="0" err="1"/>
              <a:t>задания</a:t>
            </a:r>
            <a:endParaRPr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371600" y="3520440"/>
            <a:ext cx="4572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333333"/>
                </a:solidFill>
                <a:latin typeface="Calibri"/>
              </a:defRPr>
            </a:pPr>
            <a:r>
              <a:rPr sz="1750" dirty="0" err="1"/>
              <a:t>Методические</a:t>
            </a:r>
            <a:r>
              <a:rPr sz="1750" dirty="0"/>
              <a:t> </a:t>
            </a:r>
            <a:r>
              <a:rPr sz="1750" dirty="0" err="1"/>
              <a:t>кейсы</a:t>
            </a:r>
            <a:r>
              <a:rPr sz="1750" dirty="0"/>
              <a:t> </a:t>
            </a:r>
            <a:r>
              <a:rPr sz="1750" dirty="0" err="1"/>
              <a:t>на</a:t>
            </a:r>
            <a:r>
              <a:rPr sz="1750" dirty="0"/>
              <a:t> </a:t>
            </a:r>
            <a:r>
              <a:rPr sz="1750" dirty="0" err="1"/>
              <a:t>портале</a:t>
            </a:r>
            <a:r>
              <a:rPr sz="1750" dirty="0"/>
              <a:t> ЕДСО: </a:t>
            </a:r>
            <a:r>
              <a:rPr sz="1750" dirty="0" err="1"/>
              <a:t>скорость</a:t>
            </a:r>
            <a:r>
              <a:rPr sz="1750" dirty="0"/>
              <a:t> </a:t>
            </a:r>
            <a:r>
              <a:rPr sz="1750" dirty="0" err="1"/>
              <a:t>реакции</a:t>
            </a:r>
            <a:r>
              <a:rPr sz="1750" dirty="0"/>
              <a:t>, </a:t>
            </a:r>
            <a:r>
              <a:rPr sz="1750" dirty="0" err="1"/>
              <a:t>классификация</a:t>
            </a:r>
            <a:r>
              <a:rPr sz="1750" dirty="0"/>
              <a:t> </a:t>
            </a:r>
            <a:r>
              <a:rPr sz="1750" dirty="0" err="1"/>
              <a:t>реакций</a:t>
            </a:r>
            <a:r>
              <a:rPr sz="1750" dirty="0"/>
              <a:t>, </a:t>
            </a:r>
            <a:r>
              <a:rPr sz="1750" dirty="0" err="1"/>
              <a:t>контекстные</a:t>
            </a:r>
            <a:r>
              <a:rPr sz="1750" dirty="0"/>
              <a:t> </a:t>
            </a:r>
            <a:r>
              <a:rPr sz="1750" dirty="0" err="1"/>
              <a:t>задачи</a:t>
            </a:r>
            <a:r>
              <a:rPr sz="1750" dirty="0"/>
              <a:t> </a:t>
            </a:r>
            <a:r>
              <a:rPr sz="1750" dirty="0" err="1"/>
              <a:t>для</a:t>
            </a:r>
            <a:r>
              <a:rPr sz="1750" dirty="0"/>
              <a:t> 8 и 10-11 </a:t>
            </a:r>
            <a:r>
              <a:rPr sz="1750" dirty="0" err="1"/>
              <a:t>классов</a:t>
            </a:r>
            <a:endParaRPr sz="1750" dirty="0"/>
          </a:p>
        </p:txBody>
      </p:sp>
      <p:sp>
        <p:nvSpPr>
          <p:cNvPr id="16" name="Rectangle 15"/>
          <p:cNvSpPr/>
          <p:nvPr/>
        </p:nvSpPr>
        <p:spPr>
          <a:xfrm>
            <a:off x="6400800" y="3017520"/>
            <a:ext cx="548640" cy="548640"/>
          </a:xfrm>
          <a:prstGeom prst="rect">
            <a:avLst/>
          </a:prstGeom>
          <a:solidFill>
            <a:srgbClr val="2E0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0" y="306324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3017520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Проводить</a:t>
            </a:r>
            <a:r>
              <a:rPr sz="2000" dirty="0"/>
              <a:t> </a:t>
            </a:r>
            <a:r>
              <a:rPr sz="2000" dirty="0" err="1"/>
              <a:t>интегрированные</a:t>
            </a:r>
            <a:r>
              <a:rPr sz="2000" dirty="0"/>
              <a:t> </a:t>
            </a:r>
            <a:r>
              <a:rPr sz="2000" dirty="0" err="1"/>
              <a:t>уроки</a:t>
            </a:r>
            <a:endParaRPr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7132320" y="3520440"/>
            <a:ext cx="457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333333"/>
                </a:solidFill>
                <a:latin typeface="Calibri"/>
              </a:defRPr>
            </a:pPr>
            <a:r>
              <a:rPr sz="1750" dirty="0" err="1"/>
              <a:t>Темы</a:t>
            </a:r>
            <a:r>
              <a:rPr sz="1750" dirty="0"/>
              <a:t>: </a:t>
            </a:r>
            <a:r>
              <a:rPr sz="1750" dirty="0" err="1"/>
              <a:t>Вода</a:t>
            </a:r>
            <a:r>
              <a:rPr sz="1750" dirty="0"/>
              <a:t>, </a:t>
            </a:r>
            <a:r>
              <a:rPr sz="1750" dirty="0" err="1"/>
              <a:t>Строение</a:t>
            </a:r>
            <a:r>
              <a:rPr sz="1750" dirty="0"/>
              <a:t> </a:t>
            </a:r>
            <a:r>
              <a:rPr sz="1750" dirty="0" err="1"/>
              <a:t>белков</a:t>
            </a:r>
            <a:r>
              <a:rPr sz="1750" dirty="0"/>
              <a:t>, </a:t>
            </a:r>
            <a:r>
              <a:rPr sz="1750" dirty="0" err="1"/>
              <a:t>Электролитическая</a:t>
            </a:r>
            <a:r>
              <a:rPr sz="1750" dirty="0"/>
              <a:t> </a:t>
            </a:r>
            <a:r>
              <a:rPr sz="1750" dirty="0" err="1"/>
              <a:t>диссоциация</a:t>
            </a:r>
            <a:r>
              <a:rPr sz="1750" dirty="0"/>
              <a:t>, </a:t>
            </a:r>
            <a:r>
              <a:rPr sz="1750" dirty="0" err="1"/>
              <a:t>Газовые</a:t>
            </a:r>
            <a:r>
              <a:rPr sz="1750" dirty="0"/>
              <a:t> </a:t>
            </a:r>
            <a:r>
              <a:rPr sz="1750" dirty="0" err="1"/>
              <a:t>законы</a:t>
            </a:r>
            <a:r>
              <a:rPr sz="1750" dirty="0"/>
              <a:t> — </a:t>
            </a:r>
            <a:r>
              <a:rPr sz="1750" dirty="0" err="1"/>
              <a:t>даже</a:t>
            </a:r>
            <a:r>
              <a:rPr sz="1750" dirty="0"/>
              <a:t> </a:t>
            </a:r>
            <a:r>
              <a:rPr sz="1750" dirty="0" err="1"/>
              <a:t>несколько</a:t>
            </a:r>
            <a:r>
              <a:rPr sz="1750" dirty="0"/>
              <a:t> </a:t>
            </a:r>
            <a:r>
              <a:rPr sz="1750" dirty="0" err="1"/>
              <a:t>уроков</a:t>
            </a:r>
            <a:r>
              <a:rPr sz="1750" dirty="0"/>
              <a:t> в </a:t>
            </a:r>
            <a:r>
              <a:rPr sz="1750" dirty="0" err="1"/>
              <a:t>год</a:t>
            </a:r>
            <a:r>
              <a:rPr sz="1750" dirty="0"/>
              <a:t> </a:t>
            </a:r>
            <a:r>
              <a:rPr sz="1750" dirty="0" err="1"/>
              <a:t>дают</a:t>
            </a:r>
            <a:r>
              <a:rPr sz="1750" dirty="0"/>
              <a:t> </a:t>
            </a:r>
            <a:r>
              <a:rPr sz="1750" dirty="0" err="1"/>
              <a:t>эффект</a:t>
            </a:r>
            <a:endParaRPr sz="1750" dirty="0"/>
          </a:p>
        </p:txBody>
      </p:sp>
      <p:sp>
        <p:nvSpPr>
          <p:cNvPr id="20" name="Rectangle 19"/>
          <p:cNvSpPr/>
          <p:nvPr/>
        </p:nvSpPr>
        <p:spPr>
          <a:xfrm>
            <a:off x="640080" y="4663440"/>
            <a:ext cx="548640" cy="548640"/>
          </a:xfrm>
          <a:prstGeom prst="rect">
            <a:avLst/>
          </a:prstGeom>
          <a:solidFill>
            <a:srgbClr val="2E0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" y="470916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599" y="4663440"/>
            <a:ext cx="47243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Организовать</a:t>
            </a:r>
            <a:r>
              <a:rPr sz="2000" dirty="0"/>
              <a:t> </a:t>
            </a:r>
            <a:r>
              <a:rPr sz="2000" dirty="0" err="1"/>
              <a:t>межпредметные</a:t>
            </a:r>
            <a:r>
              <a:rPr sz="2000" dirty="0"/>
              <a:t> </a:t>
            </a:r>
            <a:r>
              <a:rPr sz="2000" dirty="0" err="1"/>
              <a:t>проекты</a:t>
            </a:r>
            <a:endParaRPr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1371600" y="5166360"/>
            <a:ext cx="4572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333333"/>
                </a:solidFill>
                <a:latin typeface="Calibri"/>
              </a:defRPr>
            </a:pPr>
            <a:r>
              <a:rPr sz="1750" dirty="0" err="1"/>
              <a:t>Энергетический</a:t>
            </a:r>
            <a:r>
              <a:rPr sz="1750" dirty="0"/>
              <a:t> </a:t>
            </a:r>
            <a:r>
              <a:rPr sz="1750" dirty="0" err="1"/>
              <a:t>обмен</a:t>
            </a:r>
            <a:r>
              <a:rPr sz="1750" dirty="0"/>
              <a:t>, </a:t>
            </a:r>
            <a:r>
              <a:rPr sz="1750" dirty="0" err="1"/>
              <a:t>Качество</a:t>
            </a:r>
            <a:r>
              <a:rPr sz="1750" dirty="0"/>
              <a:t> </a:t>
            </a:r>
            <a:r>
              <a:rPr sz="1750" dirty="0" err="1"/>
              <a:t>воды</a:t>
            </a:r>
            <a:r>
              <a:rPr sz="1750" dirty="0"/>
              <a:t> в </a:t>
            </a:r>
            <a:r>
              <a:rPr sz="1750" dirty="0" err="1"/>
              <a:t>регионе</a:t>
            </a:r>
            <a:r>
              <a:rPr sz="1750" dirty="0"/>
              <a:t>, </a:t>
            </a:r>
            <a:r>
              <a:rPr sz="1750" dirty="0" err="1"/>
              <a:t>Расчёт</a:t>
            </a:r>
            <a:r>
              <a:rPr sz="1750" dirty="0"/>
              <a:t> </a:t>
            </a:r>
            <a:r>
              <a:rPr sz="1750" dirty="0" err="1"/>
              <a:t>состава</a:t>
            </a:r>
            <a:r>
              <a:rPr sz="1750" dirty="0"/>
              <a:t> </a:t>
            </a:r>
            <a:r>
              <a:rPr sz="1750" dirty="0" err="1"/>
              <a:t>сплавов</a:t>
            </a:r>
            <a:r>
              <a:rPr sz="1750" dirty="0"/>
              <a:t> — </a:t>
            </a:r>
            <a:r>
              <a:rPr sz="1750" dirty="0" err="1"/>
              <a:t>стык</a:t>
            </a:r>
            <a:r>
              <a:rPr sz="1750" dirty="0"/>
              <a:t> </a:t>
            </a:r>
            <a:r>
              <a:rPr sz="1750" dirty="0" err="1"/>
              <a:t>предметов</a:t>
            </a:r>
            <a:r>
              <a:rPr sz="1750" dirty="0"/>
              <a:t> = </a:t>
            </a:r>
            <a:r>
              <a:rPr sz="1750" dirty="0" err="1"/>
              <a:t>целостная</a:t>
            </a:r>
            <a:r>
              <a:rPr sz="1750" dirty="0"/>
              <a:t> </a:t>
            </a:r>
            <a:r>
              <a:rPr sz="1750" dirty="0" err="1"/>
              <a:t>картина</a:t>
            </a:r>
            <a:r>
              <a:rPr sz="1750" dirty="0"/>
              <a:t> </a:t>
            </a:r>
            <a:r>
              <a:rPr sz="1750" dirty="0" err="1"/>
              <a:t>мира</a:t>
            </a:r>
            <a:endParaRPr sz="1750" dirty="0"/>
          </a:p>
        </p:txBody>
      </p:sp>
      <p:sp>
        <p:nvSpPr>
          <p:cNvPr id="24" name="Rectangle 23"/>
          <p:cNvSpPr/>
          <p:nvPr/>
        </p:nvSpPr>
        <p:spPr>
          <a:xfrm>
            <a:off x="6400800" y="4663440"/>
            <a:ext cx="548640" cy="548640"/>
          </a:xfrm>
          <a:prstGeom prst="rect">
            <a:avLst/>
          </a:prstGeom>
          <a:solidFill>
            <a:srgbClr val="2E0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0" y="470916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Calibri"/>
              </a:defRPr>
            </a:pPr>
            <a: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32320" y="4663440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B3A5C"/>
                </a:solidFill>
                <a:latin typeface="Calibri"/>
              </a:defRPr>
            </a:pPr>
            <a:r>
              <a:rPr sz="2000" dirty="0" err="1"/>
              <a:t>Координировать</a:t>
            </a:r>
            <a:r>
              <a:rPr sz="2000" dirty="0"/>
              <a:t> </a:t>
            </a:r>
            <a:r>
              <a:rPr sz="2000" dirty="0" err="1"/>
              <a:t>работу</a:t>
            </a:r>
            <a:r>
              <a:rPr sz="2000" dirty="0"/>
              <a:t> с </a:t>
            </a:r>
            <a:r>
              <a:rPr sz="2000" dirty="0" err="1"/>
              <a:t>коллегами</a:t>
            </a:r>
            <a:endParaRPr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7132320" y="5166360"/>
            <a:ext cx="4572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333333"/>
                </a:solidFill>
                <a:latin typeface="Calibri"/>
              </a:defRPr>
            </a:pPr>
            <a:r>
              <a:rPr sz="1750" dirty="0" err="1"/>
              <a:t>Методическое</a:t>
            </a:r>
            <a:r>
              <a:rPr sz="1750" dirty="0"/>
              <a:t> </a:t>
            </a:r>
            <a:r>
              <a:rPr sz="1750" dirty="0" err="1"/>
              <a:t>объединение</a:t>
            </a:r>
            <a:r>
              <a:rPr sz="1750" dirty="0"/>
              <a:t> </a:t>
            </a:r>
            <a:r>
              <a:rPr sz="1750" dirty="0" err="1"/>
              <a:t>естественнонаучного</a:t>
            </a:r>
            <a:r>
              <a:rPr sz="1750" dirty="0"/>
              <a:t> </a:t>
            </a:r>
            <a:r>
              <a:rPr sz="1750" dirty="0" err="1"/>
              <a:t>цикла</a:t>
            </a:r>
            <a:r>
              <a:rPr sz="1750" dirty="0"/>
              <a:t> </a:t>
            </a:r>
            <a:r>
              <a:rPr sz="1750" dirty="0" err="1"/>
              <a:t>как</a:t>
            </a:r>
            <a:r>
              <a:rPr sz="1750" dirty="0"/>
              <a:t> </a:t>
            </a:r>
            <a:r>
              <a:rPr sz="1750" dirty="0" err="1"/>
              <a:t>команда</a:t>
            </a:r>
            <a:r>
              <a:rPr sz="1750" dirty="0"/>
              <a:t>, а </a:t>
            </a:r>
            <a:r>
              <a:rPr sz="1750" dirty="0" err="1"/>
              <a:t>не</a:t>
            </a:r>
            <a:r>
              <a:rPr sz="1750" dirty="0"/>
              <a:t> </a:t>
            </a:r>
            <a:r>
              <a:rPr sz="1750" dirty="0" err="1"/>
              <a:t>каждый</a:t>
            </a:r>
            <a:r>
              <a:rPr sz="1750" dirty="0"/>
              <a:t> </a:t>
            </a:r>
            <a:r>
              <a:rPr sz="1750" dirty="0" err="1"/>
              <a:t>учитель</a:t>
            </a:r>
            <a:r>
              <a:rPr sz="1750" dirty="0"/>
              <a:t> в </a:t>
            </a:r>
            <a:r>
              <a:rPr sz="1750" dirty="0" err="1"/>
              <a:t>одиночку</a:t>
            </a:r>
            <a:endParaRPr sz="1750" dirty="0"/>
          </a:p>
        </p:txBody>
      </p:sp>
      <p:sp>
        <p:nvSpPr>
          <p:cNvPr id="29" name="TextBox 28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0">
                <a:solidFill>
                  <a:srgbClr val="888888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О чём нельзя забывать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463040"/>
            <a:ext cx="10972800" cy="13716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463040"/>
            <a:ext cx="73152" cy="1371600"/>
          </a:xfrm>
          <a:prstGeom prst="rect">
            <a:avLst/>
          </a:prstGeom>
          <a:solidFill>
            <a:srgbClr val="E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10332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87A1E"/>
                </a:solidFill>
                <a:latin typeface="Calibri"/>
              </a:defRPr>
            </a:pPr>
            <a:r>
              <a:rPr sz="2000" dirty="0" err="1"/>
              <a:t>Межпредметные</a:t>
            </a:r>
            <a:r>
              <a:rPr sz="2000" dirty="0"/>
              <a:t> </a:t>
            </a:r>
            <a:r>
              <a:rPr sz="2000" dirty="0" err="1"/>
              <a:t>связи</a:t>
            </a:r>
            <a:r>
              <a:rPr sz="2000" dirty="0"/>
              <a:t> — </a:t>
            </a:r>
            <a:r>
              <a:rPr sz="2000" dirty="0" err="1"/>
              <a:t>это</a:t>
            </a:r>
            <a:r>
              <a:rPr sz="2000" dirty="0"/>
              <a:t> </a:t>
            </a:r>
            <a:r>
              <a:rPr sz="2000" dirty="0" err="1"/>
              <a:t>не</a:t>
            </a:r>
            <a:r>
              <a:rPr sz="2000" dirty="0"/>
              <a:t> «</a:t>
            </a:r>
            <a:r>
              <a:rPr sz="2000" dirty="0" err="1"/>
              <a:t>один</a:t>
            </a:r>
            <a:r>
              <a:rPr sz="2000" dirty="0"/>
              <a:t> </a:t>
            </a:r>
            <a:r>
              <a:rPr sz="2000" dirty="0" err="1"/>
              <a:t>урок</a:t>
            </a:r>
            <a:r>
              <a:rPr sz="2000" dirty="0"/>
              <a:t> </a:t>
            </a:r>
            <a:r>
              <a:rPr sz="2000" dirty="0" err="1"/>
              <a:t>про</a:t>
            </a:r>
            <a:r>
              <a:rPr sz="2000" dirty="0"/>
              <a:t> </a:t>
            </a:r>
            <a:r>
              <a:rPr sz="2000" dirty="0" err="1"/>
              <a:t>всё</a:t>
            </a:r>
            <a:r>
              <a:rPr sz="2000" dirty="0"/>
              <a:t> </a:t>
            </a:r>
            <a:r>
              <a:rPr sz="2000" dirty="0" err="1"/>
              <a:t>подряд</a:t>
            </a:r>
            <a:r>
              <a:rPr sz="2000" dirty="0"/>
              <a:t>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11680"/>
            <a:ext cx="10332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Это</a:t>
            </a:r>
            <a:r>
              <a:rPr sz="2000" dirty="0"/>
              <a:t> </a:t>
            </a:r>
            <a:r>
              <a:rPr sz="2000" dirty="0" err="1"/>
              <a:t>объяснение</a:t>
            </a:r>
            <a:r>
              <a:rPr sz="2000" dirty="0"/>
              <a:t> </a:t>
            </a:r>
            <a:r>
              <a:rPr sz="2000" dirty="0" err="1"/>
              <a:t>химического</a:t>
            </a:r>
            <a:r>
              <a:rPr sz="2000" dirty="0"/>
              <a:t> </a:t>
            </a:r>
            <a:r>
              <a:rPr sz="2000" dirty="0" err="1"/>
              <a:t>явления</a:t>
            </a:r>
            <a:r>
              <a:rPr sz="2000" dirty="0"/>
              <a:t> </a:t>
            </a:r>
            <a:r>
              <a:rPr sz="2000" dirty="0" err="1"/>
              <a:t>через</a:t>
            </a:r>
            <a:r>
              <a:rPr sz="2000" dirty="0"/>
              <a:t> </a:t>
            </a:r>
            <a:r>
              <a:rPr sz="2000" dirty="0" err="1"/>
              <a:t>смежную</a:t>
            </a:r>
            <a:r>
              <a:rPr sz="2000" dirty="0"/>
              <a:t> </a:t>
            </a:r>
            <a:r>
              <a:rPr sz="2000" dirty="0" err="1"/>
              <a:t>науку</a:t>
            </a:r>
            <a:r>
              <a:rPr sz="2000" dirty="0"/>
              <a:t>. </a:t>
            </a:r>
            <a:r>
              <a:rPr sz="2000" dirty="0" err="1"/>
              <a:t>Физика</a:t>
            </a:r>
            <a:r>
              <a:rPr sz="2000" dirty="0"/>
              <a:t>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заменяет</a:t>
            </a:r>
            <a:r>
              <a:rPr sz="2000" dirty="0"/>
              <a:t> </a:t>
            </a:r>
            <a:r>
              <a:rPr sz="2000" dirty="0" err="1"/>
              <a:t>химию</a:t>
            </a:r>
            <a:r>
              <a:rPr sz="2000" dirty="0"/>
              <a:t>, </a:t>
            </a:r>
            <a:r>
              <a:rPr sz="2000" dirty="0" err="1"/>
              <a:t>биология</a:t>
            </a:r>
            <a:r>
              <a:rPr sz="2000" dirty="0"/>
              <a:t>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подменяет</a:t>
            </a:r>
            <a:r>
              <a:rPr sz="2000" dirty="0"/>
              <a:t> </a:t>
            </a:r>
            <a:r>
              <a:rPr sz="2000" dirty="0" err="1"/>
              <a:t>её</a:t>
            </a:r>
            <a:r>
              <a:rPr sz="2000" dirty="0"/>
              <a:t> — </a:t>
            </a:r>
            <a:r>
              <a:rPr sz="2000" dirty="0" err="1"/>
              <a:t>они</a:t>
            </a:r>
            <a:r>
              <a:rPr sz="2000" dirty="0"/>
              <a:t> </a:t>
            </a:r>
            <a:r>
              <a:rPr sz="2000" dirty="0" err="1"/>
              <a:t>помогают</a:t>
            </a:r>
            <a:r>
              <a:rPr sz="2000" dirty="0"/>
              <a:t> </a:t>
            </a:r>
            <a:r>
              <a:rPr sz="2000" dirty="0" err="1"/>
              <a:t>понять</a:t>
            </a:r>
            <a:r>
              <a:rPr sz="2000" dirty="0"/>
              <a:t>, </a:t>
            </a:r>
            <a:r>
              <a:rPr sz="2000" dirty="0" err="1"/>
              <a:t>почему</a:t>
            </a:r>
            <a:r>
              <a:rPr sz="2000" dirty="0"/>
              <a:t> </a:t>
            </a:r>
            <a:r>
              <a:rPr sz="2000" dirty="0" err="1"/>
              <a:t>процессы</a:t>
            </a:r>
            <a:r>
              <a:rPr sz="2000" dirty="0"/>
              <a:t> </a:t>
            </a:r>
            <a:r>
              <a:rPr sz="2000" dirty="0" err="1"/>
              <a:t>работают</a:t>
            </a:r>
            <a:r>
              <a:rPr sz="2000" dirty="0"/>
              <a:t> </a:t>
            </a:r>
            <a:r>
              <a:rPr sz="2000" dirty="0" err="1"/>
              <a:t>именно</a:t>
            </a:r>
            <a:r>
              <a:rPr sz="2000" dirty="0"/>
              <a:t> </a:t>
            </a:r>
            <a:r>
              <a:rPr sz="2000" dirty="0" err="1"/>
              <a:t>так</a:t>
            </a:r>
            <a:r>
              <a:rPr sz="2000"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926080"/>
            <a:ext cx="10972800" cy="13716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40080" y="2926080"/>
            <a:ext cx="73152" cy="1371600"/>
          </a:xfrm>
          <a:prstGeom prst="rect">
            <a:avLst/>
          </a:prstGeom>
          <a:solidFill>
            <a:srgbClr val="E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017520"/>
            <a:ext cx="10332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87A1E"/>
                </a:solidFill>
                <a:latin typeface="Calibri"/>
              </a:defRPr>
            </a:pPr>
            <a:r>
              <a:rPr sz="2000" dirty="0" err="1"/>
              <a:t>Интеграция</a:t>
            </a:r>
            <a:r>
              <a:rPr sz="2000" dirty="0"/>
              <a:t> — </a:t>
            </a:r>
            <a:r>
              <a:rPr sz="2000" dirty="0" err="1"/>
              <a:t>это</a:t>
            </a:r>
            <a:r>
              <a:rPr sz="2000" dirty="0"/>
              <a:t>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размывание</a:t>
            </a:r>
            <a:r>
              <a:rPr sz="2000" dirty="0"/>
              <a:t> </a:t>
            </a:r>
            <a:r>
              <a:rPr sz="2000" dirty="0" err="1"/>
              <a:t>содержания</a:t>
            </a:r>
            <a:endParaRPr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3474720"/>
            <a:ext cx="10332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Химия</a:t>
            </a:r>
            <a:r>
              <a:rPr sz="2000" dirty="0"/>
              <a:t> </a:t>
            </a:r>
            <a:r>
              <a:rPr sz="2000" dirty="0" err="1"/>
              <a:t>сохраняет</a:t>
            </a:r>
            <a:r>
              <a:rPr sz="2000" dirty="0"/>
              <a:t> </a:t>
            </a:r>
            <a:r>
              <a:rPr sz="2000" dirty="0" err="1"/>
              <a:t>ядро</a:t>
            </a:r>
            <a:r>
              <a:rPr sz="2000" dirty="0"/>
              <a:t>: </a:t>
            </a:r>
            <a:r>
              <a:rPr sz="2000" dirty="0" err="1"/>
              <a:t>понятия</a:t>
            </a:r>
            <a:r>
              <a:rPr sz="2000" dirty="0"/>
              <a:t> о </a:t>
            </a:r>
            <a:r>
              <a:rPr sz="2000" dirty="0" err="1"/>
              <a:t>химическом</a:t>
            </a:r>
            <a:r>
              <a:rPr sz="2000" dirty="0"/>
              <a:t> </a:t>
            </a:r>
            <a:r>
              <a:rPr sz="2000" dirty="0" err="1"/>
              <a:t>элементе</a:t>
            </a:r>
            <a:r>
              <a:rPr sz="2000" dirty="0"/>
              <a:t>, </a:t>
            </a:r>
            <a:r>
              <a:rPr sz="2000" dirty="0" err="1"/>
              <a:t>веществе</a:t>
            </a:r>
            <a:r>
              <a:rPr sz="2000" dirty="0"/>
              <a:t>, </a:t>
            </a:r>
            <a:r>
              <a:rPr sz="2000" dirty="0" err="1"/>
              <a:t>реакции</a:t>
            </a:r>
            <a:r>
              <a:rPr sz="2000" dirty="0"/>
              <a:t>, </a:t>
            </a:r>
            <a:r>
              <a:rPr sz="2000" dirty="0" err="1"/>
              <a:t>научных</a:t>
            </a:r>
            <a:r>
              <a:rPr sz="2000" dirty="0"/>
              <a:t> </a:t>
            </a:r>
            <a:r>
              <a:rPr sz="2000" dirty="0" err="1"/>
              <a:t>методах</a:t>
            </a:r>
            <a:r>
              <a:rPr sz="2000" dirty="0"/>
              <a:t>. </a:t>
            </a:r>
            <a:r>
              <a:rPr sz="2000" dirty="0" err="1"/>
              <a:t>Межпредметные</a:t>
            </a:r>
            <a:r>
              <a:rPr sz="2000" dirty="0"/>
              <a:t> </a:t>
            </a:r>
            <a:r>
              <a:rPr sz="2000" dirty="0" err="1"/>
              <a:t>связи</a:t>
            </a:r>
            <a:r>
              <a:rPr sz="2000" dirty="0"/>
              <a:t> </a:t>
            </a:r>
            <a:r>
              <a:rPr sz="2000" dirty="0" err="1"/>
              <a:t>углубляют</a:t>
            </a:r>
            <a:r>
              <a:rPr sz="2000" dirty="0"/>
              <a:t> </a:t>
            </a:r>
            <a:r>
              <a:rPr sz="2000" dirty="0" err="1"/>
              <a:t>ядро</a:t>
            </a:r>
            <a:r>
              <a:rPr sz="2000" dirty="0"/>
              <a:t>, а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растворяют</a:t>
            </a:r>
            <a:r>
              <a:rPr sz="2000" dirty="0"/>
              <a:t> </a:t>
            </a:r>
            <a:r>
              <a:rPr sz="2000" dirty="0" err="1"/>
              <a:t>его</a:t>
            </a:r>
            <a:r>
              <a:rPr sz="2000" dirty="0"/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4389120"/>
            <a:ext cx="10972800" cy="13716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40080" y="4389120"/>
            <a:ext cx="73152" cy="1371600"/>
          </a:xfrm>
          <a:prstGeom prst="rect">
            <a:avLst/>
          </a:prstGeom>
          <a:solidFill>
            <a:srgbClr val="E87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4480560"/>
            <a:ext cx="10332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87A1E"/>
                </a:solidFill>
                <a:latin typeface="Calibri"/>
              </a:defRPr>
            </a:pPr>
            <a:r>
              <a:rPr sz="2000" dirty="0" err="1"/>
              <a:t>Связи</a:t>
            </a:r>
            <a:r>
              <a:rPr sz="2000" dirty="0"/>
              <a:t> </a:t>
            </a:r>
            <a:r>
              <a:rPr sz="2000" dirty="0" err="1"/>
              <a:t>встраиваются</a:t>
            </a:r>
            <a:r>
              <a:rPr sz="2000" dirty="0"/>
              <a:t> в </a:t>
            </a:r>
            <a:r>
              <a:rPr sz="2000" dirty="0" err="1"/>
              <a:t>существующую</a:t>
            </a:r>
            <a:r>
              <a:rPr sz="2000" dirty="0"/>
              <a:t> </a:t>
            </a:r>
            <a:r>
              <a:rPr sz="2000" dirty="0" err="1"/>
              <a:t>структуру</a:t>
            </a:r>
            <a:endParaRPr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914400" y="4937760"/>
            <a:ext cx="10332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2000" dirty="0" err="1"/>
              <a:t>Преподавание</a:t>
            </a:r>
            <a:r>
              <a:rPr sz="2000" dirty="0"/>
              <a:t> 8-11 </a:t>
            </a:r>
            <a:r>
              <a:rPr sz="2000" dirty="0" err="1"/>
              <a:t>класс</a:t>
            </a:r>
            <a:r>
              <a:rPr sz="2000" dirty="0"/>
              <a:t> </a:t>
            </a:r>
            <a:r>
              <a:rPr sz="2000" dirty="0" err="1"/>
              <a:t>строго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основе</a:t>
            </a:r>
            <a:r>
              <a:rPr sz="2000" dirty="0"/>
              <a:t> ФРП. </a:t>
            </a:r>
            <a:r>
              <a:rPr sz="2000" dirty="0" err="1"/>
              <a:t>Количество</a:t>
            </a:r>
            <a:r>
              <a:rPr sz="2000" dirty="0"/>
              <a:t> </a:t>
            </a:r>
            <a:r>
              <a:rPr sz="2000" dirty="0" err="1"/>
              <a:t>часов</a:t>
            </a:r>
            <a:r>
              <a:rPr sz="2000" dirty="0"/>
              <a:t> и </a:t>
            </a:r>
            <a:r>
              <a:rPr sz="2000" dirty="0" err="1"/>
              <a:t>содержание</a:t>
            </a:r>
            <a:r>
              <a:rPr sz="2000" dirty="0"/>
              <a:t>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ниже</a:t>
            </a:r>
            <a:r>
              <a:rPr sz="2000" dirty="0"/>
              <a:t> </a:t>
            </a:r>
            <a:r>
              <a:rPr sz="2000" dirty="0" err="1"/>
              <a:t>указанных</a:t>
            </a:r>
            <a:r>
              <a:rPr sz="2000" dirty="0"/>
              <a:t>. </a:t>
            </a:r>
            <a:r>
              <a:rPr sz="2000" dirty="0" err="1"/>
              <a:t>Межпредметные</a:t>
            </a:r>
            <a:r>
              <a:rPr sz="2000" dirty="0"/>
              <a:t> </a:t>
            </a:r>
            <a:r>
              <a:rPr sz="2000" dirty="0" err="1"/>
              <a:t>связи</a:t>
            </a:r>
            <a:r>
              <a:rPr sz="2000" dirty="0"/>
              <a:t> — </a:t>
            </a:r>
            <a:r>
              <a:rPr sz="2000" dirty="0" err="1"/>
              <a:t>за</a:t>
            </a:r>
            <a:r>
              <a:rPr sz="2000" dirty="0"/>
              <a:t> </a:t>
            </a:r>
            <a:r>
              <a:rPr sz="2000" dirty="0" err="1"/>
              <a:t>счёт</a:t>
            </a:r>
            <a:r>
              <a:rPr sz="2000" dirty="0"/>
              <a:t> </a:t>
            </a:r>
            <a:r>
              <a:rPr sz="2000" dirty="0" err="1"/>
              <a:t>методики</a:t>
            </a:r>
            <a:r>
              <a:rPr sz="2000" dirty="0"/>
              <a:t>, а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дополнительных</a:t>
            </a:r>
            <a:r>
              <a:rPr sz="2000" dirty="0"/>
              <a:t> </a:t>
            </a:r>
            <a:r>
              <a:rPr sz="2000" dirty="0" err="1"/>
              <a:t>часов</a:t>
            </a:r>
            <a:r>
              <a:rPr sz="2000" dirty="0"/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0">
                <a:solidFill>
                  <a:srgbClr val="888888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  <a:latin typeface="Calibri"/>
              </a:defRPr>
            </a:pPr>
            <a:r>
              <a:t>Заключение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1828800"/>
            <a:ext cx="9418320" cy="731520"/>
          </a:xfrm>
          <a:prstGeom prst="rect">
            <a:avLst/>
          </a:prstGeom>
          <a:solidFill>
            <a:srgbClr val="284F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82045" y="1920240"/>
            <a:ext cx="95383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FFFFFF"/>
                </a:solidFill>
                <a:latin typeface="Calibri"/>
              </a:defRPr>
            </a:pPr>
            <a:r>
              <a:rPr sz="2000" dirty="0" err="1"/>
              <a:t>Межпредметные</a:t>
            </a:r>
            <a:r>
              <a:rPr sz="2000" dirty="0"/>
              <a:t> </a:t>
            </a:r>
            <a:r>
              <a:rPr sz="2000" dirty="0" err="1"/>
              <a:t>связи</a:t>
            </a:r>
            <a:r>
              <a:rPr sz="2000" dirty="0"/>
              <a:t> — </a:t>
            </a:r>
            <a:r>
              <a:rPr sz="2000" dirty="0" err="1"/>
              <a:t>не</a:t>
            </a:r>
            <a:r>
              <a:rPr sz="2000" dirty="0"/>
              <a:t> </a:t>
            </a:r>
            <a:r>
              <a:rPr sz="2000" dirty="0" err="1"/>
              <a:t>отдельная</a:t>
            </a:r>
            <a:r>
              <a:rPr sz="2000" dirty="0"/>
              <a:t> </a:t>
            </a:r>
            <a:r>
              <a:rPr sz="2000" dirty="0" err="1"/>
              <a:t>задача</a:t>
            </a:r>
            <a:r>
              <a:rPr sz="2000" dirty="0"/>
              <a:t>, а </a:t>
            </a:r>
            <a:r>
              <a:rPr sz="2000" dirty="0" err="1"/>
              <a:t>системный</a:t>
            </a:r>
            <a:r>
              <a:rPr sz="2000" dirty="0"/>
              <a:t> </a:t>
            </a:r>
            <a:r>
              <a:rPr sz="2000" dirty="0" err="1"/>
              <a:t>подход</a:t>
            </a:r>
            <a:r>
              <a:rPr sz="2000" dirty="0"/>
              <a:t> к </a:t>
            </a:r>
            <a:r>
              <a:rPr sz="2000" dirty="0" err="1"/>
              <a:t>каждому</a:t>
            </a:r>
            <a:r>
              <a:rPr sz="2000" dirty="0"/>
              <a:t> </a:t>
            </a:r>
            <a:r>
              <a:rPr sz="2000" dirty="0" err="1"/>
              <a:t>уроку</a:t>
            </a:r>
            <a:endParaRPr sz="2000" dirty="0"/>
          </a:p>
        </p:txBody>
      </p:sp>
      <p:sp>
        <p:nvSpPr>
          <p:cNvPr id="6" name="Rectangle 5"/>
          <p:cNvSpPr/>
          <p:nvPr/>
        </p:nvSpPr>
        <p:spPr>
          <a:xfrm>
            <a:off x="1371600" y="2697480"/>
            <a:ext cx="9418320" cy="731520"/>
          </a:xfrm>
          <a:prstGeom prst="rect">
            <a:avLst/>
          </a:prstGeom>
          <a:solidFill>
            <a:srgbClr val="284F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645920" y="2788920"/>
            <a:ext cx="8869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FFFFFF"/>
                </a:solidFill>
                <a:latin typeface="Calibri"/>
              </a:defRPr>
            </a:pPr>
            <a:r>
              <a:rPr sz="2000" dirty="0"/>
              <a:t>ФРП + </a:t>
            </a:r>
            <a:r>
              <a:rPr sz="2000" dirty="0" err="1"/>
              <a:t>Приложение</a:t>
            </a:r>
            <a:r>
              <a:rPr sz="2000" dirty="0"/>
              <a:t> 1 + </a:t>
            </a:r>
            <a:r>
              <a:rPr sz="2000" dirty="0" err="1"/>
              <a:t>методические</a:t>
            </a:r>
            <a:r>
              <a:rPr sz="2000" dirty="0"/>
              <a:t> </a:t>
            </a:r>
            <a:r>
              <a:rPr sz="2000" dirty="0" err="1"/>
              <a:t>кейсы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портале</a:t>
            </a:r>
            <a:r>
              <a:rPr sz="2000" dirty="0"/>
              <a:t> ЕДСО — </a:t>
            </a:r>
            <a:r>
              <a:rPr sz="2000" dirty="0" err="1"/>
              <a:t>готовый</a:t>
            </a:r>
            <a:r>
              <a:rPr sz="2000" dirty="0"/>
              <a:t> </a:t>
            </a:r>
            <a:r>
              <a:rPr sz="2000" dirty="0" err="1"/>
              <a:t>инструментарий</a:t>
            </a:r>
            <a:endParaRPr sz="2000" dirty="0"/>
          </a:p>
        </p:txBody>
      </p:sp>
      <p:sp>
        <p:nvSpPr>
          <p:cNvPr id="8" name="Rectangle 7"/>
          <p:cNvSpPr/>
          <p:nvPr/>
        </p:nvSpPr>
        <p:spPr>
          <a:xfrm>
            <a:off x="1371600" y="3566160"/>
            <a:ext cx="9418320" cy="731520"/>
          </a:xfrm>
          <a:prstGeom prst="rect">
            <a:avLst/>
          </a:prstGeom>
          <a:solidFill>
            <a:srgbClr val="284F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45920" y="3657600"/>
            <a:ext cx="8869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FFFFFF"/>
                </a:solidFill>
                <a:latin typeface="Calibri"/>
              </a:defRPr>
            </a:pPr>
            <a:r>
              <a:rPr sz="2000" dirty="0" err="1"/>
              <a:t>Когда</a:t>
            </a:r>
            <a:r>
              <a:rPr sz="2000" dirty="0"/>
              <a:t> </a:t>
            </a:r>
            <a:r>
              <a:rPr sz="2000" dirty="0" err="1"/>
              <a:t>ученик</a:t>
            </a:r>
            <a:r>
              <a:rPr sz="2000" dirty="0"/>
              <a:t> </a:t>
            </a:r>
            <a:r>
              <a:rPr sz="2000" dirty="0" err="1"/>
              <a:t>видит</a:t>
            </a:r>
            <a:r>
              <a:rPr sz="2000" dirty="0"/>
              <a:t> </a:t>
            </a:r>
            <a:r>
              <a:rPr sz="2000" dirty="0" err="1"/>
              <a:t>единство</a:t>
            </a:r>
            <a:r>
              <a:rPr sz="2000" dirty="0"/>
              <a:t> </a:t>
            </a:r>
            <a:r>
              <a:rPr sz="2000" dirty="0" err="1"/>
              <a:t>законов</a:t>
            </a:r>
            <a:r>
              <a:rPr sz="2000" dirty="0"/>
              <a:t> </a:t>
            </a:r>
            <a:r>
              <a:rPr sz="2000" dirty="0" err="1"/>
              <a:t>физики</a:t>
            </a:r>
            <a:r>
              <a:rPr sz="2000" dirty="0"/>
              <a:t>, </a:t>
            </a:r>
            <a:r>
              <a:rPr sz="2000" dirty="0" err="1"/>
              <a:t>химии</a:t>
            </a:r>
            <a:r>
              <a:rPr sz="2000" dirty="0"/>
              <a:t> и </a:t>
            </a:r>
            <a:r>
              <a:rPr sz="2000" dirty="0" err="1"/>
              <a:t>биологии</a:t>
            </a:r>
            <a:r>
              <a:rPr sz="2000" dirty="0"/>
              <a:t> — </a:t>
            </a:r>
            <a:r>
              <a:rPr sz="2000" dirty="0" err="1"/>
              <a:t>формируется</a:t>
            </a:r>
            <a:r>
              <a:rPr sz="2000" dirty="0"/>
              <a:t> </a:t>
            </a:r>
            <a:r>
              <a:rPr sz="2000" dirty="0" err="1"/>
              <a:t>целостная</a:t>
            </a:r>
            <a:r>
              <a:rPr sz="2000" dirty="0"/>
              <a:t> </a:t>
            </a:r>
            <a:r>
              <a:rPr sz="2000" dirty="0" err="1"/>
              <a:t>картина</a:t>
            </a:r>
            <a:r>
              <a:rPr sz="2000" dirty="0"/>
              <a:t> </a:t>
            </a:r>
            <a:r>
              <a:rPr sz="2000" dirty="0" err="1"/>
              <a:t>мира</a:t>
            </a:r>
            <a:endParaRPr sz="2000" dirty="0"/>
          </a:p>
        </p:txBody>
      </p:sp>
      <p:sp>
        <p:nvSpPr>
          <p:cNvPr id="10" name="Rectangle 9"/>
          <p:cNvSpPr/>
          <p:nvPr/>
        </p:nvSpPr>
        <p:spPr>
          <a:xfrm>
            <a:off x="1371600" y="4434840"/>
            <a:ext cx="9418320" cy="731520"/>
          </a:xfrm>
          <a:prstGeom prst="rect">
            <a:avLst/>
          </a:prstGeom>
          <a:solidFill>
            <a:srgbClr val="284F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645920" y="4526280"/>
            <a:ext cx="88696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FFFFFF"/>
                </a:solidFill>
                <a:latin typeface="Calibri"/>
              </a:defRPr>
            </a:pPr>
            <a:r>
              <a:rPr sz="2000" dirty="0" err="1"/>
              <a:t>Химия</a:t>
            </a:r>
            <a:r>
              <a:rPr sz="2000" dirty="0"/>
              <a:t> — </a:t>
            </a:r>
            <a:r>
              <a:rPr sz="2000" dirty="0" err="1"/>
              <a:t>связующее</a:t>
            </a:r>
            <a:r>
              <a:rPr sz="2000" dirty="0"/>
              <a:t> </a:t>
            </a:r>
            <a:r>
              <a:rPr sz="2000" dirty="0" err="1"/>
              <a:t>звено</a:t>
            </a:r>
            <a:r>
              <a:rPr sz="2000" dirty="0"/>
              <a:t> </a:t>
            </a:r>
            <a:r>
              <a:rPr sz="2000" dirty="0" err="1"/>
              <a:t>естественнонаучного</a:t>
            </a:r>
            <a:r>
              <a:rPr sz="2000" dirty="0"/>
              <a:t> </a:t>
            </a:r>
            <a:r>
              <a:rPr sz="2000" dirty="0" err="1"/>
              <a:t>цикла</a:t>
            </a:r>
            <a:r>
              <a:rPr sz="2000" dirty="0"/>
              <a:t>, </a:t>
            </a:r>
            <a:r>
              <a:rPr sz="2000" dirty="0" err="1"/>
              <a:t>переводящее</a:t>
            </a:r>
            <a:r>
              <a:rPr sz="2000" dirty="0"/>
              <a:t> </a:t>
            </a:r>
            <a:r>
              <a:rPr sz="2000" dirty="0" err="1"/>
              <a:t>физику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язык</a:t>
            </a:r>
            <a:r>
              <a:rPr sz="2000" dirty="0"/>
              <a:t> </a:t>
            </a:r>
            <a:r>
              <a:rPr sz="2000" dirty="0" err="1"/>
              <a:t>веществ</a:t>
            </a:r>
            <a:endParaRPr sz="2000" dirty="0"/>
          </a:p>
        </p:txBody>
      </p:sp>
      <p:sp>
        <p:nvSpPr>
          <p:cNvPr id="12" name="Rectangle 11"/>
          <p:cNvSpPr/>
          <p:nvPr/>
        </p:nvSpPr>
        <p:spPr>
          <a:xfrm>
            <a:off x="0" y="6126480"/>
            <a:ext cx="12191695" cy="73152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6236774"/>
            <a:ext cx="10332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Calibri"/>
              </a:defRPr>
            </a:pPr>
            <a:r>
              <a:rPr dirty="0" err="1"/>
              <a:t>Спасибо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!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100" b="0">
                <a:solidFill>
                  <a:srgbClr val="888888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998</Words>
  <Application>Microsoft Office PowerPoint</Application>
  <PresentationFormat>Широкоэкранный</PresentationFormat>
  <Paragraphs>118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YS Text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Sweet Fazlyev</cp:lastModifiedBy>
  <cp:revision>6</cp:revision>
  <dcterms:created xsi:type="dcterms:W3CDTF">2013-01-27T09:14:16Z</dcterms:created>
  <dcterms:modified xsi:type="dcterms:W3CDTF">2026-09-27T18:47:58Z</dcterms:modified>
  <cp:category/>
</cp:coreProperties>
</file>